
<file path=[Content_Types].xml><?xml version="1.0" encoding="utf-8"?>
<Types xmlns="http://schemas.openxmlformats.org/package/2006/content-types">
  <Default Extension="jpg&amp;ehk=bB9CPY1jEWyXn4atNzK9HA&amp;r=0&amp;pid=OfficeInsert" ContentType="image/jpeg"/>
  <Default Extension="png&amp;ehk=1KC3Iudku8t2rFaG2oy4oA&amp;r=0&amp;pid=OfficeInsert" ContentType="image/png"/>
  <Default Extension="png&amp;ehk=yw6ZwdFpSFvqMkS9TDaVsg&amp;r=0&amp;pid=OfficeInsert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png&amp;ehk=22MWSCFDCRPpelX9vwTp4Q&amp;r=0&amp;pid=OfficeInsert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F3D32-3CAC-4538-A64F-AB2CC6F67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193EB3-94EF-4DBD-B498-4E9659405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B5C9-98EE-474D-8EA6-6A666D54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1C4FA-7B8B-4A8A-A878-99AE407C7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C4953-5BE8-405F-A9C6-E4C37205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4E452-FC7D-4E39-8691-1293907F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8F58D-6EE8-4B9B-B40F-5D58F5E6B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B34E0-111D-4BA8-BFDA-D851090B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5072FC-7844-4DB7-BEF0-CF5777FC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3BAE1-0F8D-44F7-8078-FC1784C6E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5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B0DBD-E3F2-4F1D-AF06-7104EA5EF9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9822D-EDB4-47FE-AD54-A6E0502AB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52C01-DC9A-4C6D-B5C2-2F4447DE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3A639-2382-4522-ABC4-7716872C7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0D70E-BFF0-4F6F-B344-331D6929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23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479C-01E4-454A-904B-8FA95A61F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5415A-D713-4B26-BF46-EAD01A32A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77DCE-9343-4710-A77C-1FE40C2E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2EEE-F074-4E5F-9DA1-9AB77258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54894-FBAD-4B15-8641-07D1055B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7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8F585-9B4D-40A2-B8BF-F8E8700F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71458-2DA6-4BED-A80C-7C0BB0410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C1546-F9D8-42F1-B308-E6FEB6999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C9A0D-0B9F-4C14-9574-3EA9BC0CF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72FC2-D011-4140-9B1D-DA526EDC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2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61AE0-4CBC-4452-A6FC-8E5158EF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28B15-4888-4548-B391-7230F0BB9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1BE16-B355-4F86-BF9F-BCB788C2F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779FC-9E13-4AF8-8BA9-3FA23FBAF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8A9DB-142C-472F-BFFE-54BB8869B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D4AB-DC99-471A-9D99-590A13586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61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1AF4-5AD0-44DA-B028-D97A32C2C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A3256-850F-4541-816A-316AD568B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83C20-DDBD-480B-84D0-15715784F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BCD79-D404-40A3-BF2E-174C911A0F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F6721A-8904-4A71-BFFA-751862F3D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8360A9-E3E0-496B-BC20-05A02FB4C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B7D4A-571D-42D7-88BB-CB8A132C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F7823-AFAB-42F0-B25A-AA17D492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1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3D6A-AC73-40FF-9E85-A25FDD543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B19313-8145-4F06-96C2-A09CA21ED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3BA8E-28FF-4836-A776-8C88C3018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1682E-9C22-4B50-B035-BE6740AE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76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148069-643F-489F-9F1C-571C5883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8A1FA-FBB8-46C5-9225-10CB6665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D1C6E-3FF3-4146-99FD-2BCC1CA7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6758E-69AC-4A0F-9458-34D6FDDE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8F77-187E-4CA3-95DB-F27EF3268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0EE17-D31A-461E-A7EF-FC826A000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8D5BB-291A-410F-BF26-DDD854DD5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0CEF8-3CEC-4096-9DB2-B071F83F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84A1E-67B2-4340-9827-44CAB1A84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AF5E7-A620-4B26-902B-5AD498E7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EC6701-74F9-488F-8B38-560B299F8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6609-8A65-4E59-928F-79E80E039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E74AE-B8EC-4221-BBC3-92DD0862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315B14-2800-49F5-BACA-5A49E4B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0BB95-724D-4F51-8297-B710BAC7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1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B13B6-CBFF-4F84-B012-6D8F5C37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729AD-0C15-47B8-9781-0BB25787A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DCD2A-4F60-439E-B226-1644976D3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400F-BCEC-4E70-9353-A1B434004E69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7A039-7C36-472F-9A6A-E8A77235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EA513-BE7D-4EAA-B633-3DADABFF1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021C2-AFBC-46E3-BE4E-4C5629AA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2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imageslive.co.uk/free_stock_image/fire-jpg" TargetMode="External"/><Relationship Id="rId2" Type="http://schemas.openxmlformats.org/officeDocument/2006/relationships/image" Target="../media/image3.jpg&amp;ehk=bB9CPY1jEWyXn4atNzK9HA&amp;r=0&amp;pid=OfficeInsert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&amp;ehk=22MWSCFDCRPpelX9vwTp4Q&amp;r=0&amp;pid=OfficeInsert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&amp;ehk=1KC3Iudku8t2rFaG2oy4oA&amp;r=0&amp;pid=OfficeInsert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ttlescience.wikispaces.com/Arctic+Tundra" TargetMode="External"/><Relationship Id="rId2" Type="http://schemas.openxmlformats.org/officeDocument/2006/relationships/image" Target="../media/image7.png&amp;ehk=yw6ZwdFpSFvqMkS9TDaVsg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3A781-F814-4712-9281-2A39A6D96D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Causes of Weather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E6708-F5D7-4DEE-BA94-241D92DF66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12.1</a:t>
            </a:r>
          </a:p>
        </p:txBody>
      </p:sp>
    </p:spTree>
    <p:extLst>
      <p:ext uri="{BB962C8B-B14F-4D97-AF65-F5344CB8AC3E}">
        <p14:creationId xmlns:p14="http://schemas.microsoft.com/office/powerpoint/2010/main" val="1842035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8D98-69D7-4060-8DB8-70309A10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slideplayer.com/4204094/14/images/15/AIR+MASS+MODIFICATION+cP+MODIFICATIONS.+LAKE+EFFECT+SNOW+%E2%80%93+as+cold+dry+air+mass+moves+over+warmer+water+%28winter%29%2C+instability+is+enhanced..jpg">
            <a:extLst>
              <a:ext uri="{FF2B5EF4-FFF2-40B4-BE49-F238E27FC236}">
                <a16:creationId xmlns:a16="http://schemas.microsoft.com/office/drawing/2014/main" id="{C3158E0B-E146-4FF8-80DF-0BB204EBC2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44089"/>
            <a:ext cx="11748655" cy="660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268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0418-E85B-4452-9F34-E7C6B07D8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Air Masses (missing slide)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1FEC-913E-4E3D-9414-ABC5F5F8F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757"/>
            <a:ext cx="10515600" cy="4613206"/>
          </a:xfrm>
        </p:spPr>
        <p:txBody>
          <a:bodyPr>
            <a:normAutofit/>
          </a:bodyPr>
          <a:lstStyle/>
          <a:p>
            <a:r>
              <a:rPr lang="en-US" sz="3200" dirty="0"/>
              <a:t>Heated air rises because it is less dense than the surrounding air</a:t>
            </a:r>
          </a:p>
          <a:p>
            <a:r>
              <a:rPr lang="en-US" sz="3200" dirty="0"/>
              <a:t>On Earth, this process can take place over thousands square kilometers for days or even WEEKS.</a:t>
            </a:r>
          </a:p>
          <a:p>
            <a:r>
              <a:rPr lang="en-US" sz="3200" dirty="0"/>
              <a:t>An air mass is a large volume of air that has the same characteristics, such as humidity and temperature, as its source region.</a:t>
            </a:r>
          </a:p>
          <a:p>
            <a:pPr lvl="1"/>
            <a:r>
              <a:rPr lang="en-US" sz="2800" dirty="0"/>
              <a:t>Source region: the area over which an air mass forms</a:t>
            </a:r>
          </a:p>
          <a:p>
            <a:r>
              <a:rPr lang="en-US" sz="3200" dirty="0"/>
              <a:t>Most air masses form over tropical regions or polar regions</a:t>
            </a:r>
          </a:p>
        </p:txBody>
      </p:sp>
    </p:spTree>
    <p:extLst>
      <p:ext uri="{BB962C8B-B14F-4D97-AF65-F5344CB8AC3E}">
        <p14:creationId xmlns:p14="http://schemas.microsoft.com/office/powerpoint/2010/main" val="190620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3F61-3019-43A7-B478-00EF95291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09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8800" dirty="0">
                <a:solidFill>
                  <a:srgbClr val="FFFF00"/>
                </a:solidFill>
                <a:latin typeface="Chiller" panose="04020404031007020602" pitchFamily="82" charset="0"/>
              </a:rPr>
              <a:t>What is meteorology?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E8EF-7454-4A97-862A-97E059617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61"/>
            <a:ext cx="10515600" cy="5075213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Meteorology is </a:t>
            </a:r>
            <a:r>
              <a:rPr lang="en-US" sz="3600" i="1" dirty="0">
                <a:solidFill>
                  <a:srgbClr val="FFFF00"/>
                </a:solidFill>
              </a:rPr>
              <a:t>the study of the physics, chemistry, and dynamics of atmospheric phenomena.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The root word of meteorology is the Greek word </a:t>
            </a:r>
            <a:r>
              <a:rPr lang="en-US" sz="3600" b="1" dirty="0" err="1">
                <a:solidFill>
                  <a:srgbClr val="FFFF00"/>
                </a:solidFill>
              </a:rPr>
              <a:t>meteoros</a:t>
            </a:r>
            <a:r>
              <a:rPr lang="en-US" sz="3600" dirty="0">
                <a:solidFill>
                  <a:srgbClr val="FFFF00"/>
                </a:solidFill>
              </a:rPr>
              <a:t>, which means </a:t>
            </a:r>
            <a:r>
              <a:rPr lang="en-US" sz="3600" i="1" dirty="0">
                <a:solidFill>
                  <a:srgbClr val="FFFF00"/>
                </a:solidFill>
              </a:rPr>
              <a:t>high in the air.</a:t>
            </a:r>
          </a:p>
          <a:p>
            <a:r>
              <a:rPr lang="en-US" sz="3600" dirty="0">
                <a:solidFill>
                  <a:srgbClr val="FFFF00"/>
                </a:solidFill>
              </a:rPr>
              <a:t>Atmospheric phenomena are classified as types of meteors.</a:t>
            </a:r>
          </a:p>
          <a:p>
            <a:r>
              <a:rPr lang="en-US" sz="3600" dirty="0">
                <a:solidFill>
                  <a:srgbClr val="FFFF00"/>
                </a:solidFill>
              </a:rPr>
              <a:t>Precipitation (rain, snow, sleet, hail) area classified as hydrometers.</a:t>
            </a:r>
          </a:p>
          <a:p>
            <a:r>
              <a:rPr lang="en-US" sz="3600" dirty="0">
                <a:solidFill>
                  <a:srgbClr val="FFFF00"/>
                </a:solidFill>
              </a:rPr>
              <a:t>Smoke, haze, dust, and other particles are lithometeors.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4FC53-6E96-4D2D-8734-44BA447F7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907"/>
            <a:ext cx="10515600" cy="1325563"/>
          </a:xfrm>
          <a:noFill/>
        </p:spPr>
        <p:txBody>
          <a:bodyPr/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Weather vs. Climate</a:t>
            </a:r>
            <a:r>
              <a:rPr lang="en-US" dirty="0">
                <a:latin typeface="Algerian" panose="04020705040A02060702" pitchFamily="82" charset="0"/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FEC1D-3A1F-42BB-8E91-3C276A212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294"/>
            <a:ext cx="10515600" cy="5549705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Short-term variation in atmospheric phenomena that interact and affect the environment and life on earth are called WEATHER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These variations can happen over minutes, hours, week, months, or even years!</a:t>
            </a: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pPr lvl="1"/>
            <a:endParaRPr lang="en-US" sz="32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CLIMATE is the long-term average of variation in weather for a particular AREA.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Meteorologists used weather-data averages over 30 years to define an area’s climate.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92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03CB-8204-4EE6-A0D0-DE897EC93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AR DARLING" panose="02000000000000000000" pitchFamily="2" charset="0"/>
              </a:rPr>
              <a:t>Imbalanced heating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7A51-8337-4F21-A899-15EB1604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3020"/>
            <a:ext cx="10515600" cy="5393202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are the average January temperatures in Miami higher than in Detroit?</a:t>
            </a:r>
          </a:p>
          <a:p>
            <a:pPr lvl="1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Part of the explanation is that Earth’s axis of rotation is tilted relative to the plane of Earth’s orbit </a:t>
            </a:r>
          </a:p>
          <a:p>
            <a:pPr lvl="2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SO……… the number of hours of daylight and amount of solar radiation is greater in Miami during January than in Detroit!</a:t>
            </a:r>
          </a:p>
          <a:p>
            <a:pPr marL="914400" lvl="2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Another factor is that the Earth is a sphere so different places on Earth are at different angles to the sun (Figure 2). 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most of the year, the amount of solar radiation that reaches a given area at the equator covers a larger area of altitudes nearer the poles. </a:t>
            </a:r>
          </a:p>
          <a:p>
            <a:pPr lvl="3"/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short, the greater area covered, the smaller the amount of heat per unit of area. </a:t>
            </a:r>
          </a:p>
          <a:p>
            <a:pPr lvl="2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Since Detroit is farther from the equator, the same amount of heat that hits Miami will heat Detroit less</a:t>
            </a:r>
          </a:p>
        </p:txBody>
      </p:sp>
    </p:spTree>
    <p:extLst>
      <p:ext uri="{BB962C8B-B14F-4D97-AF65-F5344CB8AC3E}">
        <p14:creationId xmlns:p14="http://schemas.microsoft.com/office/powerpoint/2010/main" val="914979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5D9E3-83EE-4C59-ADFD-D45AF3DA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0C013A-9C6F-43C4-838D-6E1308B57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39" y="115079"/>
            <a:ext cx="10974515" cy="6507393"/>
          </a:xfrm>
        </p:spPr>
      </p:pic>
    </p:spTree>
    <p:extLst>
      <p:ext uri="{BB962C8B-B14F-4D97-AF65-F5344CB8AC3E}">
        <p14:creationId xmlns:p14="http://schemas.microsoft.com/office/powerpoint/2010/main" val="199895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966F3-A98E-4576-A000-3C4FC085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6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Forte" panose="03060902040502070203" pitchFamily="66" charset="0"/>
              </a:rPr>
              <a:t>Thermal Energy Redistribution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CE9FB-E538-4491-92DA-2F417953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430"/>
            <a:ext cx="10515600" cy="5521569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Areas around Earth maintain around the same average temperatures over time due to the constant movement of air and water.</a:t>
            </a:r>
          </a:p>
          <a:p>
            <a:r>
              <a:rPr lang="en-US" sz="4400" dirty="0">
                <a:solidFill>
                  <a:srgbClr val="FF0000"/>
                </a:solidFill>
              </a:rPr>
              <a:t>The constant movement of air on Earth’s surface redistributes thermal energy around the world.</a:t>
            </a:r>
          </a:p>
          <a:p>
            <a:pPr lvl="1"/>
            <a:r>
              <a:rPr lang="en-US" sz="4000" dirty="0">
                <a:solidFill>
                  <a:srgbClr val="FF0000"/>
                </a:solidFill>
              </a:rPr>
              <a:t>Weather is part of this redistribution (THUNDERSTORMS)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81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C274-7936-4D2E-9207-8B945924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Lucida Calligraphy" panose="03010101010101010101" pitchFamily="66" charset="0"/>
              </a:rPr>
              <a:t>Air MASSES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8EC9B-54B1-4F34-9BE1-99DB39AB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5289452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Heated air rises because it is less dense than the surrounding air.</a:t>
            </a:r>
          </a:p>
          <a:p>
            <a:r>
              <a:rPr lang="en-US" sz="3600" dirty="0"/>
              <a:t>On Earth, this process can take place over thousands square kilometers for days or even WEEKS.</a:t>
            </a:r>
          </a:p>
          <a:p>
            <a:r>
              <a:rPr lang="en-US" sz="3600" dirty="0"/>
              <a:t>An air mass is a large volume of air that has the same characteristics, such as humidity and temperature, as its source region.</a:t>
            </a:r>
          </a:p>
          <a:p>
            <a:pPr lvl="1"/>
            <a:r>
              <a:rPr lang="en-US" sz="3200" dirty="0"/>
              <a:t>Source region is the area over which the air mass forms.</a:t>
            </a:r>
          </a:p>
          <a:p>
            <a:pPr lvl="1"/>
            <a:endParaRPr lang="en-US" sz="3200" dirty="0"/>
          </a:p>
          <a:p>
            <a:pPr marL="457200" lvl="1" indent="0" algn="ctr">
              <a:buNone/>
            </a:pPr>
            <a:endParaRPr lang="en-US" sz="3200" dirty="0"/>
          </a:p>
          <a:p>
            <a:pPr marL="457200" lvl="1" indent="0" algn="ctr">
              <a:buNone/>
            </a:pPr>
            <a:r>
              <a:rPr lang="en-US" sz="4000" dirty="0"/>
              <a:t>Most air masses form over tropical regions or polar regions!</a:t>
            </a:r>
          </a:p>
        </p:txBody>
      </p:sp>
    </p:spTree>
    <p:extLst>
      <p:ext uri="{BB962C8B-B14F-4D97-AF65-F5344CB8AC3E}">
        <p14:creationId xmlns:p14="http://schemas.microsoft.com/office/powerpoint/2010/main" val="368183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CBDC3-16C8-4A7E-9891-4D3931ED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8000" dirty="0">
                <a:latin typeface="AR CARTER" panose="02000000000000000000" pitchFamily="2" charset="0"/>
              </a:rPr>
              <a:t>Types of air masses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C4BA08-2C48-4E41-A20C-A0E66473D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216752"/>
              </p:ext>
            </p:extLst>
          </p:nvPr>
        </p:nvGraphicFramePr>
        <p:xfrm>
          <a:off x="734291" y="1316182"/>
          <a:ext cx="10972801" cy="5176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308">
                  <a:extLst>
                    <a:ext uri="{9D8B030D-6E8A-4147-A177-3AD203B41FA5}">
                      <a16:colId xmlns:a16="http://schemas.microsoft.com/office/drawing/2014/main" val="4141032871"/>
                    </a:ext>
                  </a:extLst>
                </a:gridCol>
                <a:gridCol w="1574063">
                  <a:extLst>
                    <a:ext uri="{9D8B030D-6E8A-4147-A177-3AD203B41FA5}">
                      <a16:colId xmlns:a16="http://schemas.microsoft.com/office/drawing/2014/main" val="973121217"/>
                    </a:ext>
                  </a:extLst>
                </a:gridCol>
                <a:gridCol w="3175214">
                  <a:extLst>
                    <a:ext uri="{9D8B030D-6E8A-4147-A177-3AD203B41FA5}">
                      <a16:colId xmlns:a16="http://schemas.microsoft.com/office/drawing/2014/main" val="2653617073"/>
                    </a:ext>
                  </a:extLst>
                </a:gridCol>
                <a:gridCol w="1836908">
                  <a:extLst>
                    <a:ext uri="{9D8B030D-6E8A-4147-A177-3AD203B41FA5}">
                      <a16:colId xmlns:a16="http://schemas.microsoft.com/office/drawing/2014/main" val="231011476"/>
                    </a:ext>
                  </a:extLst>
                </a:gridCol>
                <a:gridCol w="2193308">
                  <a:extLst>
                    <a:ext uri="{9D8B030D-6E8A-4147-A177-3AD203B41FA5}">
                      <a16:colId xmlns:a16="http://schemas.microsoft.com/office/drawing/2014/main" val="3000097036"/>
                    </a:ext>
                  </a:extLst>
                </a:gridCol>
              </a:tblGrid>
              <a:tr h="1160611">
                <a:tc>
                  <a:txBody>
                    <a:bodyPr/>
                    <a:lstStyle/>
                    <a:p>
                      <a:r>
                        <a:rPr lang="en-US" dirty="0"/>
                        <a:t>Air Mass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 Map 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Source Region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Winter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Summer characteristics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881906"/>
                  </a:ext>
                </a:extLst>
              </a:tr>
              <a:tr h="672417">
                <a:tc>
                  <a:txBody>
                    <a:bodyPr/>
                    <a:lstStyle/>
                    <a:p>
                      <a:r>
                        <a:rPr lang="en-US" dirty="0"/>
                        <a:t>Arctic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Siberia, Arctic Basin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Bitter cold, dry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Cold, dry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139864"/>
                  </a:ext>
                </a:extLst>
              </a:tr>
              <a:tr h="672417">
                <a:tc>
                  <a:txBody>
                    <a:bodyPr/>
                    <a:lstStyle/>
                    <a:p>
                      <a:r>
                        <a:rPr lang="en-US" dirty="0"/>
                        <a:t>Continental Polar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Interiors of Canada and Alaska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cold, dry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Cool, dry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576555"/>
                  </a:ext>
                </a:extLst>
              </a:tr>
              <a:tr h="672417">
                <a:tc>
                  <a:txBody>
                    <a:bodyPr/>
                    <a:lstStyle/>
                    <a:p>
                      <a:r>
                        <a:rPr lang="en-US" dirty="0"/>
                        <a:t>Continental Tropical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Southwest US and Mexico            warm, dry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Hot, dry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717259"/>
                  </a:ext>
                </a:extLst>
              </a:tr>
              <a:tr h="663207">
                <a:tc rowSpan="2">
                  <a:txBody>
                    <a:bodyPr/>
                    <a:lstStyle/>
                    <a:p>
                      <a:r>
                        <a:rPr lang="en-US" dirty="0"/>
                        <a:t>Maritime Polar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err="1"/>
                        <a:t>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Pacific Ocean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Mild, humid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Mild, humid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561717"/>
                  </a:ext>
                </a:extLst>
              </a:tr>
              <a:tr h="6632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North Atlantic Ocean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Cool, humid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Cool, humid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0162"/>
                  </a:ext>
                </a:extLst>
              </a:tr>
              <a:tr h="672417">
                <a:tc>
                  <a:txBody>
                    <a:bodyPr/>
                    <a:lstStyle/>
                    <a:p>
                      <a:r>
                        <a:rPr lang="en-US" dirty="0"/>
                        <a:t>Maritime Tropical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Gulf of Mexico, Caribbean Sea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Warm, humid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Hot, humid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0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270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97F9-02C1-4DEB-8581-F28B6F3E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Harrington" panose="04040505050A02020702" pitchFamily="82" charset="0"/>
              </a:rPr>
              <a:t>Air Mass Modification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94E81-9B4A-490E-BA10-02713DD00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7957"/>
            <a:ext cx="10515600" cy="4939006"/>
          </a:xfrm>
          <a:noFill/>
        </p:spPr>
        <p:txBody>
          <a:bodyPr>
            <a:noAutofit/>
          </a:bodyPr>
          <a:lstStyle/>
          <a:p>
            <a:r>
              <a:rPr lang="en-US" sz="3600" dirty="0"/>
              <a:t>Air Masses do not stay in one place indefinitely. They will move, transferring thermal energy form one area to another. </a:t>
            </a:r>
          </a:p>
          <a:p>
            <a:r>
              <a:rPr lang="en-US" sz="3600" dirty="0"/>
              <a:t>When air masses travel over land or region, the air masses can acquire come of those characteristics different from its source region.</a:t>
            </a:r>
            <a:br>
              <a:rPr lang="en-US" sz="3600" dirty="0"/>
            </a:br>
            <a:endParaRPr lang="en-US" sz="3600" dirty="0"/>
          </a:p>
          <a:p>
            <a:r>
              <a:rPr lang="en-US" sz="3200" dirty="0"/>
              <a:t>Example: When a polar air mass travels over a relatively warm body of water, the modified air mass might produce lake-effect snows. When an air mass undergoes modification, it exchanges thermal energy, moisture, or both. </a:t>
            </a:r>
          </a:p>
        </p:txBody>
      </p:sp>
    </p:spTree>
    <p:extLst>
      <p:ext uri="{BB962C8B-B14F-4D97-AF65-F5344CB8AC3E}">
        <p14:creationId xmlns:p14="http://schemas.microsoft.com/office/powerpoint/2010/main" val="410871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651</Words>
  <Application>Microsoft Office PowerPoint</Application>
  <PresentationFormat>Widescreen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Algerian</vt:lpstr>
      <vt:lpstr>AR CARTER</vt:lpstr>
      <vt:lpstr>AR DARLING</vt:lpstr>
      <vt:lpstr>Arial</vt:lpstr>
      <vt:lpstr>Calibri</vt:lpstr>
      <vt:lpstr>Calibri Light</vt:lpstr>
      <vt:lpstr>Chiller</vt:lpstr>
      <vt:lpstr>Forte</vt:lpstr>
      <vt:lpstr>Harrington</vt:lpstr>
      <vt:lpstr>Lucida Calligraphy</vt:lpstr>
      <vt:lpstr>Office Theme</vt:lpstr>
      <vt:lpstr>The Causes of Weather</vt:lpstr>
      <vt:lpstr>What is meteorology?</vt:lpstr>
      <vt:lpstr>Weather vs. Climate </vt:lpstr>
      <vt:lpstr>Imbalanced heating</vt:lpstr>
      <vt:lpstr>PowerPoint Presentation</vt:lpstr>
      <vt:lpstr>Thermal Energy Redistribution</vt:lpstr>
      <vt:lpstr>Air MASSES</vt:lpstr>
      <vt:lpstr>Types of air masses</vt:lpstr>
      <vt:lpstr>Air Mass Modification</vt:lpstr>
      <vt:lpstr>PowerPoint Presentation</vt:lpstr>
      <vt:lpstr>Air Masses (missing slide)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Causes of Weather</dc:title>
  <dc:creator>Lyndsey Norton</dc:creator>
  <cp:lastModifiedBy>Lyndsey Norton</cp:lastModifiedBy>
  <cp:revision>13</cp:revision>
  <dcterms:created xsi:type="dcterms:W3CDTF">2018-05-02T13:03:22Z</dcterms:created>
  <dcterms:modified xsi:type="dcterms:W3CDTF">2018-07-26T20:06:27Z</dcterms:modified>
</cp:coreProperties>
</file>