
<file path=[Content_Types].xml><?xml version="1.0" encoding="utf-8"?>
<Types xmlns="http://schemas.openxmlformats.org/package/2006/content-types">
  <Default Extension="jpeg" ContentType="image/jpeg"/>
  <Default Extension="jpg&amp;ehk=A4cr9VgGFes5npH35NbPzA&amp;r=0&amp;pid=OfficeInsert" ContentType="image/jpeg"/>
  <Default Extension="jpg&amp;ehk=Cl" ContentType="image/jpeg"/>
  <Default Extension="jpg&amp;ehk=xG" ContentType="image/jpeg"/>
  <Default Extension="png" ContentType="image/png"/>
  <Default Extension="png&amp;ehk=rh0i6QikvHJOxsOiutCAfw&amp;r=0&amp;pid=OfficeInsert" ContentType="image/png"/>
  <Default Extension="png&amp;ehk=SdRnQGSx2v2ApLPSDykdHw&amp;r=0&amp;pid=OfficeInsert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37" d="100"/>
          <a:sy n="37" d="100"/>
        </p:scale>
        <p:origin x="5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9809-59B2-42FE-86FD-48CD77612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4539CD-C0A6-413F-A3ED-ED9A8D99E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3AE59-1E26-4492-904B-42F10DFB3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A02C1-0D26-4489-86C0-F34E3B1E7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2025E-C15C-43E3-B6C5-46314C813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2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4720-6796-438B-B6EC-182323C9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914786-DA20-419F-B18D-6207C0418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11150-7944-43AD-9B52-65EDA4F0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19ED8-001A-488D-B1F8-ADB115E66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F29C9-4879-402D-BEF5-F67B1ABB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2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A7271A-404D-44D1-BE1D-5EC4CB821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093F8-C2E5-44FF-B84A-EC288104E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DDF36-09AA-4494-BDA7-ADA375C67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B5A5B-C678-4E36-A636-BA02F9FE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F47BF-C7E1-4064-A84D-7BC8F170D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7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B32B5-EE93-4EB0-91DA-666C29C6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6FCB4-F5B0-4AA5-AEAC-5B160E10E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37BA6-3FA1-41BE-8739-C704E35B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8F87B-C813-44B8-B3BD-831E75C1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5E24D-17ED-426C-B9A6-4D50F862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2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66FCE-7E09-4DFB-9919-08E0FCC9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60541-EDC3-48B6-8F22-D441994A3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A5101-F2AF-44E8-84EB-FEA9CAB76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3D043-7777-4A32-AFEB-1155B5C07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DB374-63E8-4550-905A-CD0D16A7B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4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95ED-0EEB-4CAB-9100-E3895E80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D24E-C03A-4B07-8BC8-CFB098226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C6FEE-F930-4CF2-A3D7-2EF2BCC63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A3669-C97A-43B2-A400-6D455A8A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5425A-8F86-4EEE-B4E7-24E554E9D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03D22-0F68-4F94-82AC-0D7A84F23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6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44463-9CC1-4CC7-8626-480FA652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EFF21-8A75-4FF3-9B5F-0F160D36F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85B51-7E62-47AB-90E6-FFAF4996B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78BE4-9384-4226-ACC0-960A759B2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1D84B-53ED-4DDE-B4BC-44F25680E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C7355B-39BC-4443-BBA0-B480724E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35AB9-9DAA-460F-9B9B-224CE1700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38601-C879-4DA5-AF4A-D08666026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CABF3-2147-4E0E-A6C0-39A0B593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1431A-6998-449D-A91D-69659672D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4D955-E65E-425C-B6BE-96F16FAA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9C7A2-0F89-4FA8-A4EA-853683292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0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D102DC-0265-4966-92F3-FCAEBF0F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E7486-49FE-48DC-B126-C302E0D4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532EE-12C6-4DB9-8E87-48C8E399C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0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F8697-E18D-4FF1-8C10-8545A939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D927A-4579-4F13-8AE4-4915DEDCD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F4A1B-953C-4CCB-95E6-A27DD4258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6E4D1-3224-4666-9F1C-B267C15AA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32C4A-423E-4B90-8647-FFC61AFD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93544-30DB-4503-83AD-5474A649B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5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C3837-D769-40B7-8B94-C93FF9320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679228-6D0B-4BF3-B962-02B56B823F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A5229-80D3-4513-B629-576291EBE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6C786-E161-4852-973F-366C7106B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6B660-FE1B-4327-9776-6AAED08B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9A320-289B-4B1F-9762-018A1A11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8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0D7B0-90CD-46A8-B6BA-DB5CF394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0E4A9-D5A1-46E3-A7C7-819EAF56F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3DCF2-DC04-48C3-9411-0A40B34E3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B8979-699E-472A-97DD-C8C9C8DE721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779A9-0EBD-4F83-8BAE-16726D203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34590-D4DB-4728-AEDF-5BFFD7D3D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C65E8-E086-489B-8857-ECFA45486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7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&amp;ehk=SdRnQGSx2v2ApLPSDykdHw&amp;r=0&amp;pid=OfficeInsert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xbjj.blogspot.com/2014_06_01_archive.html" TargetMode="External"/><Relationship Id="rId2" Type="http://schemas.openxmlformats.org/officeDocument/2006/relationships/image" Target="../media/image2.jpg&amp;ehk=x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ello-son.blogspot.com/2013/03/call-457-ring-ring.html" TargetMode="External"/><Relationship Id="rId2" Type="http://schemas.openxmlformats.org/officeDocument/2006/relationships/image" Target="../media/image5.jpg&amp;ehk=A4cr9VgGFes5npH35NbPzA&amp;r=0&amp;pid=OfficeInsert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eshistoria.com/bilingue/1eso/climate/factors-dynamic-jetstream.html" TargetMode="External"/><Relationship Id="rId2" Type="http://schemas.openxmlformats.org/officeDocument/2006/relationships/image" Target="../media/image6.jpg&amp;ehk=C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&amp;ehk=rh0i6QikvHJOxsOiutCAfw&amp;r=0&amp;pid=OfficeInsert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9B1E4-4841-480A-9CEB-CA8C4BC741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Weather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6455C-F217-41B6-816C-DD67B02CEA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12.2</a:t>
            </a:r>
          </a:p>
        </p:txBody>
      </p:sp>
    </p:spTree>
    <p:extLst>
      <p:ext uri="{BB962C8B-B14F-4D97-AF65-F5344CB8AC3E}">
        <p14:creationId xmlns:p14="http://schemas.microsoft.com/office/powerpoint/2010/main" val="51725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45A1-8155-40D3-B148-61D1831E9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627909" cy="676245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atin typeface="AR DARLING" panose="02000000000000000000" pitchFamily="2" charset="0"/>
              </a:rPr>
              <a:t>F</a:t>
            </a:r>
            <a:br>
              <a:rPr lang="en-US" sz="7200" dirty="0">
                <a:latin typeface="AR DARLING" panose="02000000000000000000" pitchFamily="2" charset="0"/>
              </a:rPr>
            </a:br>
            <a:r>
              <a:rPr lang="en-US" sz="7200" dirty="0">
                <a:latin typeface="AR DARLING" panose="02000000000000000000" pitchFamily="2" charset="0"/>
              </a:rPr>
              <a:t>R</a:t>
            </a:r>
            <a:br>
              <a:rPr lang="en-US" sz="7200" dirty="0">
                <a:latin typeface="AR DARLING" panose="02000000000000000000" pitchFamily="2" charset="0"/>
              </a:rPr>
            </a:br>
            <a:r>
              <a:rPr lang="en-US" sz="7200" dirty="0">
                <a:latin typeface="AR DARLING" panose="02000000000000000000" pitchFamily="2" charset="0"/>
              </a:rPr>
              <a:t>O</a:t>
            </a:r>
            <a:br>
              <a:rPr lang="en-US" sz="7200" dirty="0">
                <a:latin typeface="AR DARLING" panose="02000000000000000000" pitchFamily="2" charset="0"/>
              </a:rPr>
            </a:br>
            <a:r>
              <a:rPr lang="en-US" sz="7200" dirty="0">
                <a:latin typeface="AR DARLING" panose="02000000000000000000" pitchFamily="2" charset="0"/>
              </a:rPr>
              <a:t>N</a:t>
            </a:r>
            <a:br>
              <a:rPr lang="en-US" sz="7200" dirty="0">
                <a:latin typeface="AR DARLING" panose="02000000000000000000" pitchFamily="2" charset="0"/>
              </a:rPr>
            </a:br>
            <a:r>
              <a:rPr lang="en-US" sz="7200" dirty="0">
                <a:latin typeface="AR DARLING" panose="02000000000000000000" pitchFamily="2" charset="0"/>
              </a:rPr>
              <a:t>T</a:t>
            </a:r>
            <a:br>
              <a:rPr lang="en-US" sz="7200" dirty="0">
                <a:latin typeface="AR DARLING" panose="02000000000000000000" pitchFamily="2" charset="0"/>
              </a:rPr>
            </a:br>
            <a:r>
              <a:rPr lang="en-US" sz="7200" dirty="0">
                <a:latin typeface="AR DARLING" panose="02000000000000000000" pitchFamily="2" charset="0"/>
              </a:rPr>
              <a:t>S</a:t>
            </a:r>
          </a:p>
        </p:txBody>
      </p:sp>
      <p:pic>
        <p:nvPicPr>
          <p:cNvPr id="2050" name="Picture 2" descr="https://d2gne97vdumgn3.cloudfront.net/api/file/P1T5YHPRQ2251iKKlI24">
            <a:extLst>
              <a:ext uri="{FF2B5EF4-FFF2-40B4-BE49-F238E27FC236}">
                <a16:creationId xmlns:a16="http://schemas.microsoft.com/office/drawing/2014/main" id="{F38FC5DF-89B4-49E0-9455-E7755759F8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09" y="0"/>
            <a:ext cx="9677400" cy="685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265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weatherworksinc.com/sites/default/files/Top-down.png">
            <a:extLst>
              <a:ext uri="{FF2B5EF4-FFF2-40B4-BE49-F238E27FC236}">
                <a16:creationId xmlns:a16="http://schemas.microsoft.com/office/drawing/2014/main" id="{1CB31C54-EFB2-48D0-B328-5BA9CE90C1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43" y="0"/>
            <a:ext cx="9511793" cy="614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837E29-097B-4191-BCE6-29D8396D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0945" y="-1"/>
            <a:ext cx="4281055" cy="119149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 JULIAN" panose="02000000000000000000" pitchFamily="2" charset="0"/>
              </a:rPr>
              <a:t>Pressure Systems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CD3527-61F2-43C4-8F67-887D7B8CD0FB}"/>
              </a:ext>
            </a:extLst>
          </p:cNvPr>
          <p:cNvSpPr txBox="1"/>
          <p:nvPr/>
        </p:nvSpPr>
        <p:spPr>
          <a:xfrm>
            <a:off x="8769927" y="1191490"/>
            <a:ext cx="342207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Low-pressure systems are often associated with cloudy weather and precipitation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High-pressure systems are usually associated with “pleasant” weather. </a:t>
            </a:r>
          </a:p>
        </p:txBody>
      </p:sp>
    </p:spTree>
    <p:extLst>
      <p:ext uri="{BB962C8B-B14F-4D97-AF65-F5344CB8AC3E}">
        <p14:creationId xmlns:p14="http://schemas.microsoft.com/office/powerpoint/2010/main" val="411758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E424-5E93-474B-888D-91232495A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Global Wind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5CA20-9692-4563-94CC-0D508CE36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47" y="1253331"/>
            <a:ext cx="10515600" cy="5239544"/>
          </a:xfrm>
          <a:noFill/>
        </p:spPr>
        <p:txBody>
          <a:bodyPr>
            <a:noAutofit/>
          </a:bodyPr>
          <a:lstStyle/>
          <a:p>
            <a:r>
              <a:rPr lang="en-US" sz="3200" b="1" dirty="0"/>
              <a:t>The directions of Earth’s winds are influenced by Earth’s rotation. </a:t>
            </a:r>
          </a:p>
          <a:p>
            <a:r>
              <a:rPr lang="en-US" sz="3200" b="1" dirty="0"/>
              <a:t>This Coriolis Effect results in fluids and objects moving in an apparent curved path rather than a straight line.</a:t>
            </a:r>
          </a:p>
          <a:p>
            <a:r>
              <a:rPr lang="en-US" sz="3200" b="1" dirty="0"/>
              <a:t>Moving air curves to the right in the northern hemisphere and curves to the left in the southern hemisphere. </a:t>
            </a:r>
          </a:p>
          <a:p>
            <a:r>
              <a:rPr lang="en-US" sz="3200" b="1" dirty="0"/>
              <a:t>The Coriolis Effect at the heat imbalance on Earth create distinct global wind systems.</a:t>
            </a:r>
          </a:p>
          <a:p>
            <a:r>
              <a:rPr lang="en-US" sz="3200" b="1" dirty="0"/>
              <a:t>Global wind systems help to equalize the thermal energy on Earth.</a:t>
            </a:r>
          </a:p>
        </p:txBody>
      </p:sp>
    </p:spTree>
    <p:extLst>
      <p:ext uri="{BB962C8B-B14F-4D97-AF65-F5344CB8AC3E}">
        <p14:creationId xmlns:p14="http://schemas.microsoft.com/office/powerpoint/2010/main" val="419375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AD76F-9D88-4367-BD7A-6C3D6C9C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>
                <a:latin typeface="AR DECODE" panose="02000000000000000000" pitchFamily="2" charset="0"/>
              </a:rPr>
              <a:t>Wind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BBF76-995E-4436-A586-F31BA6DFE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There are three basic zones, or wind systems, at Earth’s surface:</a:t>
            </a:r>
          </a:p>
          <a:p>
            <a:pPr lvl="1"/>
            <a:r>
              <a:rPr lang="en-US" sz="2800" b="1" dirty="0"/>
              <a:t>Polar Easterlies: </a:t>
            </a:r>
            <a:r>
              <a:rPr lang="en-US" sz="2800" dirty="0"/>
              <a:t>wind zone between 60N and the North Pole and 60S and the South Pole; weak and sporadic</a:t>
            </a:r>
          </a:p>
          <a:p>
            <a:pPr lvl="1"/>
            <a:r>
              <a:rPr lang="en-US" sz="2800" b="1" dirty="0"/>
              <a:t>Prevailing westerlies</a:t>
            </a:r>
            <a:r>
              <a:rPr lang="en-US" sz="2800" dirty="0"/>
              <a:t>: wind systems on Earth located between latitudes 30N and 60N &amp; 30S and 60S. Originate from the west. Steady winds across US.</a:t>
            </a:r>
          </a:p>
          <a:p>
            <a:pPr lvl="2"/>
            <a:r>
              <a:rPr lang="en-US" sz="2400" dirty="0"/>
              <a:t>Between polar easterlies and prevailing westerlies is an area called a polar front. Polar Fronts contain stormy weather. The Earth has 2 of them.</a:t>
            </a:r>
          </a:p>
          <a:p>
            <a:pPr lvl="1"/>
            <a:r>
              <a:rPr lang="en-US" sz="2800" b="1" dirty="0"/>
              <a:t>Trade Winds: </a:t>
            </a:r>
            <a:r>
              <a:rPr lang="en-US" sz="2800" dirty="0"/>
              <a:t>Between 30N and 30S are two circulation belts of wind; these winds sink and move towards the equator in an easterly direction. When it reaches the equator, is rises and moves back to original location</a:t>
            </a:r>
          </a:p>
        </p:txBody>
      </p:sp>
    </p:spTree>
    <p:extLst>
      <p:ext uri="{BB962C8B-B14F-4D97-AF65-F5344CB8AC3E}">
        <p14:creationId xmlns:p14="http://schemas.microsoft.com/office/powerpoint/2010/main" val="273999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E5D71-6FEB-4A89-B288-490DA25E5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>
                <a:latin typeface="Playbill" panose="040506030A0602020202" pitchFamily="82" charset="0"/>
              </a:rPr>
              <a:t>Horse Latitudes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0EB63-596F-4D98-B823-DA7926466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Near latitudes 30N and 30S, the sinking air associated with the trade winds creates a high pressure area. This results in a belt of weak surface winds called the horse latitudes. </a:t>
            </a:r>
          </a:p>
          <a:p>
            <a:endParaRPr lang="en-US" sz="4000" dirty="0"/>
          </a:p>
          <a:p>
            <a:r>
              <a:rPr lang="en-US" sz="4000" dirty="0"/>
              <a:t>Earth’s major deserts, like the Sahara, are under these high-pressure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3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5DDBD-79B6-431F-9228-2AF111EE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atin typeface="AR BONNIE" panose="02000000000000000000" pitchFamily="2" charset="0"/>
              </a:rPr>
              <a:t>Intertropical Convergence Zone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612B9-A5C3-4C7D-8B7D-77936251B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85000" lnSpcReduction="10000"/>
          </a:bodyPr>
          <a:lstStyle/>
          <a:p>
            <a:r>
              <a:rPr lang="en-US" sz="3500" dirty="0"/>
              <a:t>Near the equator, trade winds from North and South meet</a:t>
            </a:r>
          </a:p>
          <a:p>
            <a:r>
              <a:rPr lang="en-US" sz="3500" dirty="0"/>
              <a:t>The air is forced upward which creates an area of low pressure</a:t>
            </a:r>
          </a:p>
          <a:p>
            <a:pPr lvl="1"/>
            <a:r>
              <a:rPr lang="en-US" sz="3000" dirty="0"/>
              <a:t>This is called convergence</a:t>
            </a:r>
          </a:p>
          <a:p>
            <a:pPr lvl="1"/>
            <a:r>
              <a:rPr lang="en-US" sz="3000" dirty="0"/>
              <a:t>Can occur on a large or small scale</a:t>
            </a:r>
          </a:p>
          <a:p>
            <a:r>
              <a:rPr lang="en-US" sz="3500" dirty="0"/>
              <a:t>Near the equator, it is on a large scale called the intertropical convergence zone (ITCZ)</a:t>
            </a:r>
          </a:p>
          <a:p>
            <a:r>
              <a:rPr lang="en-US" sz="3500" dirty="0"/>
              <a:t>The ITCZ drifts south and north of the equator as the seasons change. </a:t>
            </a:r>
          </a:p>
          <a:p>
            <a:pPr lvl="1"/>
            <a:r>
              <a:rPr lang="en-US" sz="3000" dirty="0"/>
              <a:t>Directly above the equator in March and September</a:t>
            </a:r>
          </a:p>
          <a:p>
            <a:pPr lvl="1"/>
            <a:r>
              <a:rPr lang="en-US" sz="3000" dirty="0"/>
              <a:t>Since it is a region of rising air, it has bands of cloudiness and thunderstorms which deliver moisture to many of the world’s tropical rain forests.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2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lideplayer.com/7816696/25/images/5/Trade+winds.jpg">
            <a:extLst>
              <a:ext uri="{FF2B5EF4-FFF2-40B4-BE49-F238E27FC236}">
                <a16:creationId xmlns:a16="http://schemas.microsoft.com/office/drawing/2014/main" id="{5F92721D-9896-4D8D-AECE-B7DA533B4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273" y="0"/>
            <a:ext cx="93241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00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A6228-A59F-4F5B-96A5-B3FFE868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>
                <a:latin typeface="Freestyle Script" panose="030804020302050B0404" pitchFamily="66" charset="0"/>
              </a:rPr>
              <a:t>Jet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2D475-068A-4CE4-A98B-23CF610D2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Recall that warmer air has higher pressure than cooler air and the difference in these air pressures causes wind. </a:t>
            </a:r>
          </a:p>
          <a:p>
            <a:r>
              <a:rPr lang="en-US" sz="4000" dirty="0"/>
              <a:t>Jet Stream: narrow wind band that occurs above large temperature contrasts.</a:t>
            </a:r>
          </a:p>
          <a:p>
            <a:pPr lvl="1"/>
            <a:r>
              <a:rPr lang="en-US" sz="3600" dirty="0"/>
              <a:t>Position varies with season</a:t>
            </a:r>
          </a:p>
          <a:p>
            <a:pPr lvl="1"/>
            <a:r>
              <a:rPr lang="en-US" sz="3600" dirty="0"/>
              <a:t>Generally located in the region with the strongest temperature differences on a line from the equator to the north pole.</a:t>
            </a:r>
          </a:p>
        </p:txBody>
      </p:sp>
    </p:spTree>
    <p:extLst>
      <p:ext uri="{BB962C8B-B14F-4D97-AF65-F5344CB8AC3E}">
        <p14:creationId xmlns:p14="http://schemas.microsoft.com/office/powerpoint/2010/main" val="426531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896C0-D5FF-444D-8CF7-781FFDF50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>
                <a:latin typeface="AR BERKLEY" panose="02000000000000000000" pitchFamily="2" charset="0"/>
              </a:rPr>
              <a:t>Types of Jet Streams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9F7D-D9AA-4EAB-B546-41C949184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The major jet streams are called the polar jet streams.</a:t>
            </a:r>
          </a:p>
          <a:p>
            <a:pPr lvl="1"/>
            <a:r>
              <a:rPr lang="en-US" sz="3200" dirty="0"/>
              <a:t>They separate the polar easterlies from the prevailing westerlies</a:t>
            </a:r>
          </a:p>
          <a:p>
            <a:pPr lvl="1"/>
            <a:r>
              <a:rPr lang="en-US" sz="3200" dirty="0"/>
              <a:t>Occur at latitudes 40N to 60N and 40S to 60S.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r>
              <a:rPr lang="en-US" sz="3600" dirty="0"/>
              <a:t>The minor jet streams are the subtropical jet streams.</a:t>
            </a:r>
          </a:p>
          <a:p>
            <a:pPr lvl="1"/>
            <a:r>
              <a:rPr lang="en-US" sz="3200" dirty="0"/>
              <a:t>Occur where the traded winds meet the prevailing westerlies, around 20N to 30N and 20S to 30S.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51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5E88A-95F7-4C7B-8EE2-B4AB1E71F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Lucida Console" panose="020B0609040504020204" pitchFamily="49" charset="0"/>
              </a:rPr>
              <a:t>Jet Streams and Weather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D7C81-6248-422F-BC4C-55C1FC497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Large-scale weather systems form along jet streams</a:t>
            </a:r>
          </a:p>
          <a:p>
            <a:r>
              <a:rPr lang="en-US" sz="5400" dirty="0"/>
              <a:t>They affect the intensity of the systems by moving air of different temperatures from one region of Earth to another</a:t>
            </a:r>
          </a:p>
        </p:txBody>
      </p:sp>
    </p:spTree>
    <p:extLst>
      <p:ext uri="{BB962C8B-B14F-4D97-AF65-F5344CB8AC3E}">
        <p14:creationId xmlns:p14="http://schemas.microsoft.com/office/powerpoint/2010/main" val="116751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552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 BERKLEY</vt:lpstr>
      <vt:lpstr>AR BONNIE</vt:lpstr>
      <vt:lpstr>AR DARLING</vt:lpstr>
      <vt:lpstr>AR DECODE</vt:lpstr>
      <vt:lpstr>AR JULIAN</vt:lpstr>
      <vt:lpstr>Arial</vt:lpstr>
      <vt:lpstr>Calibri</vt:lpstr>
      <vt:lpstr>Calibri Light</vt:lpstr>
      <vt:lpstr>Freestyle Script</vt:lpstr>
      <vt:lpstr>Lucida Console</vt:lpstr>
      <vt:lpstr>Playbill</vt:lpstr>
      <vt:lpstr>Office Theme</vt:lpstr>
      <vt:lpstr>Weather Systems</vt:lpstr>
      <vt:lpstr>Global Wind Systems</vt:lpstr>
      <vt:lpstr>Wind Systems</vt:lpstr>
      <vt:lpstr>Horse Latitudes</vt:lpstr>
      <vt:lpstr>Intertropical Convergence Zone</vt:lpstr>
      <vt:lpstr>PowerPoint Presentation</vt:lpstr>
      <vt:lpstr>Jet Streams</vt:lpstr>
      <vt:lpstr>Types of Jet Streams </vt:lpstr>
      <vt:lpstr>Jet Streams and Weather Systems</vt:lpstr>
      <vt:lpstr>F R O N T S</vt:lpstr>
      <vt:lpstr>Pressure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Systems</dc:title>
  <dc:creator>Lyndsey Norton</dc:creator>
  <cp:lastModifiedBy>Lyndsey Norton</cp:lastModifiedBy>
  <cp:revision>10</cp:revision>
  <dcterms:created xsi:type="dcterms:W3CDTF">2018-05-03T12:28:13Z</dcterms:created>
  <dcterms:modified xsi:type="dcterms:W3CDTF">2019-04-09T13:01:48Z</dcterms:modified>
</cp:coreProperties>
</file>