
<file path=[Content_Types].xml><?xml version="1.0" encoding="utf-8"?>
<Types xmlns="http://schemas.openxmlformats.org/package/2006/content-types">
  <Default Extension="jpeg" ContentType="image/jpeg"/>
  <Default Extension="jpg&amp;ehk=4xG1HgYU31qlZ12D09oZrA&amp;r=0&amp;pid=OfficeInsert" ContentType="image/jpeg"/>
  <Default Extension="jpg&amp;ehk=MlcvksJik2y" ContentType="image/jpeg"/>
  <Default Extension="jpg&amp;ehk=pUv4Fel3rWGLybHBDnYfCw&amp;r=0&amp;pid=OfficeInsert" ContentType="image/jpeg"/>
  <Default Extension="png&amp;ehk=93H2f35gDpX1RHBtvmExBg&amp;r=0&amp;pid=OfficeInsert" ContentType="image/png"/>
  <Default Extension="png&amp;ehk=9SrAIouajMpQg78tnEKcWw&amp;r=0&amp;pid=OfficeInsert" ContentType="image/png"/>
  <Default Extension="png&amp;ehk=X" ContentType="image/png"/>
  <Default Extension="png&amp;ehk=YXzKZKZMlEF"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37" d="100"/>
          <a:sy n="37" d="100"/>
        </p:scale>
        <p:origin x="6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E92E-E39C-4897-A1B4-8959AE6CB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972AF-76EB-4398-B6A4-9E7869AB2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11CDA-C294-4920-88CC-EF93D0F830EA}"/>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5" name="Footer Placeholder 4">
            <a:extLst>
              <a:ext uri="{FF2B5EF4-FFF2-40B4-BE49-F238E27FC236}">
                <a16:creationId xmlns:a16="http://schemas.microsoft.com/office/drawing/2014/main" id="{B42B581B-4B10-4D51-8263-82197FCB5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4530E-E397-44D8-B51B-629501839657}"/>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167489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65EF-9830-4A6A-A6FC-BEEACF49E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562745-E832-4B67-98D2-96C69461F3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ED14F-E5E5-4F24-9FFF-203344F010F5}"/>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5" name="Footer Placeholder 4">
            <a:extLst>
              <a:ext uri="{FF2B5EF4-FFF2-40B4-BE49-F238E27FC236}">
                <a16:creationId xmlns:a16="http://schemas.microsoft.com/office/drawing/2014/main" id="{C7DB0405-2B66-4E7B-86AB-432A43823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33961-A257-48F3-9023-51ED68A07FAE}"/>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87125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BCABE0-241E-4CBB-9F3F-3B26FD1A8C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07E2CA-4A1A-4C5E-AF9C-449E2C8496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3C697-2717-48D7-84F7-0E6C4F6B8B57}"/>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5" name="Footer Placeholder 4">
            <a:extLst>
              <a:ext uri="{FF2B5EF4-FFF2-40B4-BE49-F238E27FC236}">
                <a16:creationId xmlns:a16="http://schemas.microsoft.com/office/drawing/2014/main" id="{A813AB33-4F8A-4A86-8BAD-B7D776743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EBFC4-6343-4384-A4D8-1617809D58F5}"/>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31997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0573-A3EE-4EE3-B8CC-877CD5B2A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A71C6-302A-45D4-AD0D-3D93B267A6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A36FF-990A-4086-AD0C-B99712128DFE}"/>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5" name="Footer Placeholder 4">
            <a:extLst>
              <a:ext uri="{FF2B5EF4-FFF2-40B4-BE49-F238E27FC236}">
                <a16:creationId xmlns:a16="http://schemas.microsoft.com/office/drawing/2014/main" id="{4C062F27-F477-4D03-B1EA-01AABC8FC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3F601-97BE-4B8E-9BC9-8CBAB9E16E9D}"/>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127377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EE1B-9CB0-4BC0-9BE1-2D13A339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AC15BE-1A23-48B5-97C8-6ACFF0BC9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57DE95-7EB8-4DF8-A52A-DE18E5F93BDA}"/>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5" name="Footer Placeholder 4">
            <a:extLst>
              <a:ext uri="{FF2B5EF4-FFF2-40B4-BE49-F238E27FC236}">
                <a16:creationId xmlns:a16="http://schemas.microsoft.com/office/drawing/2014/main" id="{F2029601-5331-4BCE-BEBE-21632B65E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EA3DC-E204-472A-8D27-86DFACB18E2C}"/>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262933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310D-5364-48AA-BCE8-E672FBBE6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96590-34BA-4DCA-8E06-A43FF965AA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47CE39-F5AD-4946-BCC4-B40B24A240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8B7F6F-05C6-4F38-9FCF-FC7BBFCD909B}"/>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6" name="Footer Placeholder 5">
            <a:extLst>
              <a:ext uri="{FF2B5EF4-FFF2-40B4-BE49-F238E27FC236}">
                <a16:creationId xmlns:a16="http://schemas.microsoft.com/office/drawing/2014/main" id="{164B2E29-8D60-48AB-80AD-6C609CCEC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7B4E3-0BCF-465A-9435-2EB74D2E226F}"/>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174804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7DD0-DA8A-41ED-93DA-39D2C8BAFB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4298C8-8AAB-48A2-8D93-59D7F639B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42BB8F-9B4A-4C1F-927D-2190D6E9B3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FE9B0-318E-42B4-B85D-3EEDA0884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BE4B3D-8521-4291-823F-5519FA02B5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FA3D38-ED3F-415C-A24E-A62F5C314D95}"/>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8" name="Footer Placeholder 7">
            <a:extLst>
              <a:ext uri="{FF2B5EF4-FFF2-40B4-BE49-F238E27FC236}">
                <a16:creationId xmlns:a16="http://schemas.microsoft.com/office/drawing/2014/main" id="{DE91DA4D-FA89-4A94-BAEB-B16A6193F3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8EC8C5-D4E0-4809-B41E-2578DAF38FFC}"/>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35136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44E5-1BC0-4FC1-9353-001BEEE4C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6544F3-9C8A-4DC7-AAD0-AD5D736209B0}"/>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4" name="Footer Placeholder 3">
            <a:extLst>
              <a:ext uri="{FF2B5EF4-FFF2-40B4-BE49-F238E27FC236}">
                <a16:creationId xmlns:a16="http://schemas.microsoft.com/office/drawing/2014/main" id="{D992B37D-0F28-41FC-B0B5-EB8E46BA8B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591F34-45F6-4130-A851-9FCCA7AFD5E7}"/>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266088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408F1-EABB-4FCC-B6A3-57F383E699FD}"/>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3" name="Footer Placeholder 2">
            <a:extLst>
              <a:ext uri="{FF2B5EF4-FFF2-40B4-BE49-F238E27FC236}">
                <a16:creationId xmlns:a16="http://schemas.microsoft.com/office/drawing/2014/main" id="{1E9D5D4B-237B-452B-A923-48BE7CE226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1960A-67B0-497E-84EB-FB5706A40757}"/>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320199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D1B7-4EF1-4F7A-B20E-4EEE06CEF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3BCF0-BF80-48DD-8366-2B8ADFD17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18C5E-A108-4286-87A0-E8CAE69BC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7FA2D4-32E2-4A67-95C2-EFE2A99BAD87}"/>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6" name="Footer Placeholder 5">
            <a:extLst>
              <a:ext uri="{FF2B5EF4-FFF2-40B4-BE49-F238E27FC236}">
                <a16:creationId xmlns:a16="http://schemas.microsoft.com/office/drawing/2014/main" id="{62076A7D-28B8-45B6-A960-33E01B029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B8A51-A3D3-459A-80CD-7404A532DDA9}"/>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184734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8BD5-DF8D-4672-83D8-148F1B0E4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D07EF5-2BF6-4F4F-AB5C-7CECDCF23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FB8C96-34FB-49D8-8065-89B47D1FA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74CA50-CF8E-4461-A788-1B596B2728BE}"/>
              </a:ext>
            </a:extLst>
          </p:cNvPr>
          <p:cNvSpPr>
            <a:spLocks noGrp="1"/>
          </p:cNvSpPr>
          <p:nvPr>
            <p:ph type="dt" sz="half" idx="10"/>
          </p:nvPr>
        </p:nvSpPr>
        <p:spPr/>
        <p:txBody>
          <a:bodyPr/>
          <a:lstStyle/>
          <a:p>
            <a:fld id="{8A6EF36A-0985-4785-B47D-78D7559E85CD}" type="datetimeFigureOut">
              <a:rPr lang="en-US" smtClean="0"/>
              <a:t>4/9/2019</a:t>
            </a:fld>
            <a:endParaRPr lang="en-US"/>
          </a:p>
        </p:txBody>
      </p:sp>
      <p:sp>
        <p:nvSpPr>
          <p:cNvPr id="6" name="Footer Placeholder 5">
            <a:extLst>
              <a:ext uri="{FF2B5EF4-FFF2-40B4-BE49-F238E27FC236}">
                <a16:creationId xmlns:a16="http://schemas.microsoft.com/office/drawing/2014/main" id="{0BBA41A9-F44C-497A-8062-95A37FF8B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05AA2-CBBD-47C7-8B3C-8AE0FF70B357}"/>
              </a:ext>
            </a:extLst>
          </p:cNvPr>
          <p:cNvSpPr>
            <a:spLocks noGrp="1"/>
          </p:cNvSpPr>
          <p:nvPr>
            <p:ph type="sldNum" sz="quarter" idx="12"/>
          </p:nvPr>
        </p:nvSpPr>
        <p:spPr/>
        <p:txBody>
          <a:bodyPr/>
          <a:lstStyle/>
          <a:p>
            <a:fld id="{47913ECE-6A9A-40E9-A796-88D953227607}" type="slidenum">
              <a:rPr lang="en-US" smtClean="0"/>
              <a:t>‹#›</a:t>
            </a:fld>
            <a:endParaRPr lang="en-US"/>
          </a:p>
        </p:txBody>
      </p:sp>
    </p:spTree>
    <p:extLst>
      <p:ext uri="{BB962C8B-B14F-4D97-AF65-F5344CB8AC3E}">
        <p14:creationId xmlns:p14="http://schemas.microsoft.com/office/powerpoint/2010/main" val="367434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3AB19-1ABC-4CFA-A2A7-7C5E7BBBA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7B192-29E0-4ECD-B9C3-C8D7F785B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FA47A-B4A1-4306-93AB-9768CAF1A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EF36A-0985-4785-B47D-78D7559E85CD}" type="datetimeFigureOut">
              <a:rPr lang="en-US" smtClean="0"/>
              <a:t>4/9/2019</a:t>
            </a:fld>
            <a:endParaRPr lang="en-US"/>
          </a:p>
        </p:txBody>
      </p:sp>
      <p:sp>
        <p:nvSpPr>
          <p:cNvPr id="5" name="Footer Placeholder 4">
            <a:extLst>
              <a:ext uri="{FF2B5EF4-FFF2-40B4-BE49-F238E27FC236}">
                <a16:creationId xmlns:a16="http://schemas.microsoft.com/office/drawing/2014/main" id="{F44FFAE4-011B-476A-9125-C90C59206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4AF539-0D6D-4A93-95B7-CCA63BF26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13ECE-6A9A-40E9-A796-88D953227607}" type="slidenum">
              <a:rPr lang="en-US" smtClean="0"/>
              <a:t>‹#›</a:t>
            </a:fld>
            <a:endParaRPr lang="en-US"/>
          </a:p>
        </p:txBody>
      </p:sp>
    </p:spTree>
    <p:extLst>
      <p:ext uri="{BB962C8B-B14F-4D97-AF65-F5344CB8AC3E}">
        <p14:creationId xmlns:p14="http://schemas.microsoft.com/office/powerpoint/2010/main" val="71512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amp;ehk=9SrAIouajMpQg78tnEKcWw&amp;r=0&amp;pid=OfficeInsert"/><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checrazy.com/2011/05/i-have-fever.html" TargetMode="External"/><Relationship Id="rId2" Type="http://schemas.openxmlformats.org/officeDocument/2006/relationships/image" Target="../media/image1.png&amp;ehk=X"/><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Anemometer_2_(PSF).png" TargetMode="External"/><Relationship Id="rId2" Type="http://schemas.openxmlformats.org/officeDocument/2006/relationships/image" Target="../media/image2.png&amp;ehk=YXzKZKZMlE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pensceneryx.com/objects/airport/asos/1/" TargetMode="External"/><Relationship Id="rId2" Type="http://schemas.openxmlformats.org/officeDocument/2006/relationships/image" Target="../media/image5.jpg&amp;ehk=pUv4Fel3rWGLybHBDnYfCw&amp;r=0&amp;pid=OfficeInsert"/><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Radiosonde" TargetMode="External"/><Relationship Id="rId2" Type="http://schemas.openxmlformats.org/officeDocument/2006/relationships/image" Target="../media/image6.jpg&amp;ehk=MlcvksJik2y"/><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wikipedia.org/wiki/Dopplereffekt" TargetMode="External"/><Relationship Id="rId2" Type="http://schemas.openxmlformats.org/officeDocument/2006/relationships/image" Target="../media/image7.jpg&amp;ehk=4xG1HgYU31qlZ12D09oZrA&amp;r=0&amp;pid=OfficeInsert"/><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amp;ehk=93H2f35gDpX1RHBtvmExBg&amp;r=0&amp;pid=OfficeInsert"/><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6E2A-1987-4A92-922A-D711618AAA56}"/>
              </a:ext>
            </a:extLst>
          </p:cNvPr>
          <p:cNvSpPr>
            <a:spLocks noGrp="1"/>
          </p:cNvSpPr>
          <p:nvPr>
            <p:ph type="ctrTitle"/>
          </p:nvPr>
        </p:nvSpPr>
        <p:spPr/>
        <p:txBody>
          <a:bodyPr/>
          <a:lstStyle/>
          <a:p>
            <a:r>
              <a:rPr lang="en-US" dirty="0"/>
              <a:t>Gathering Weather Data</a:t>
            </a:r>
          </a:p>
        </p:txBody>
      </p:sp>
      <p:sp>
        <p:nvSpPr>
          <p:cNvPr id="3" name="Subtitle 2">
            <a:extLst>
              <a:ext uri="{FF2B5EF4-FFF2-40B4-BE49-F238E27FC236}">
                <a16:creationId xmlns:a16="http://schemas.microsoft.com/office/drawing/2014/main" id="{6141ABCC-4F0B-4A77-8D94-F5DF6ABD4CE8}"/>
              </a:ext>
            </a:extLst>
          </p:cNvPr>
          <p:cNvSpPr>
            <a:spLocks noGrp="1"/>
          </p:cNvSpPr>
          <p:nvPr>
            <p:ph type="subTitle" idx="1"/>
          </p:nvPr>
        </p:nvSpPr>
        <p:spPr/>
        <p:txBody>
          <a:bodyPr/>
          <a:lstStyle/>
          <a:p>
            <a:r>
              <a:rPr lang="en-US" dirty="0"/>
              <a:t>12.3</a:t>
            </a:r>
          </a:p>
        </p:txBody>
      </p:sp>
    </p:spTree>
    <p:extLst>
      <p:ext uri="{BB962C8B-B14F-4D97-AF65-F5344CB8AC3E}">
        <p14:creationId xmlns:p14="http://schemas.microsoft.com/office/powerpoint/2010/main" val="290070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46000" b="-4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D488-0AEF-461F-92AC-20F78E8DA1D9}"/>
              </a:ext>
            </a:extLst>
          </p:cNvPr>
          <p:cNvSpPr>
            <a:spLocks noGrp="1"/>
          </p:cNvSpPr>
          <p:nvPr>
            <p:ph type="title"/>
          </p:nvPr>
        </p:nvSpPr>
        <p:spPr>
          <a:xfrm>
            <a:off x="838200" y="24935"/>
            <a:ext cx="10515600" cy="1325563"/>
          </a:xfrm>
        </p:spPr>
        <p:txBody>
          <a:bodyPr/>
          <a:lstStyle/>
          <a:p>
            <a:pPr algn="ctr"/>
            <a:r>
              <a:rPr lang="en-US" dirty="0">
                <a:latin typeface="Ravie" panose="04040805050809020602" pitchFamily="82" charset="0"/>
              </a:rPr>
              <a:t>Visible-light imagery</a:t>
            </a:r>
          </a:p>
        </p:txBody>
      </p:sp>
      <p:sp>
        <p:nvSpPr>
          <p:cNvPr id="3" name="Content Placeholder 2">
            <a:extLst>
              <a:ext uri="{FF2B5EF4-FFF2-40B4-BE49-F238E27FC236}">
                <a16:creationId xmlns:a16="http://schemas.microsoft.com/office/drawing/2014/main" id="{809B308E-7400-4F6A-BEFE-4FBB7F0D71BF}"/>
              </a:ext>
            </a:extLst>
          </p:cNvPr>
          <p:cNvSpPr>
            <a:spLocks noGrp="1"/>
          </p:cNvSpPr>
          <p:nvPr>
            <p:ph idx="1"/>
          </p:nvPr>
        </p:nvSpPr>
        <p:spPr>
          <a:xfrm>
            <a:off x="838200" y="1350498"/>
            <a:ext cx="10515600" cy="5507502"/>
          </a:xfrm>
        </p:spPr>
        <p:txBody>
          <a:bodyPr>
            <a:normAutofit lnSpcReduction="10000"/>
          </a:bodyPr>
          <a:lstStyle/>
          <a:p>
            <a:r>
              <a:rPr lang="en-US" sz="4800" dirty="0"/>
              <a:t>The satellites track clouds, but not necessarily precipitation. </a:t>
            </a:r>
          </a:p>
          <a:p>
            <a:r>
              <a:rPr lang="en-US" sz="4800" dirty="0"/>
              <a:t>Show differences in shading of clouds, which can relate to cloud thickness.</a:t>
            </a:r>
          </a:p>
          <a:p>
            <a:r>
              <a:rPr lang="en-US" sz="4800" dirty="0"/>
              <a:t>By combining radar and visible imagery data, meteorologists can determine where both clouds and precipitation are occurring.</a:t>
            </a:r>
          </a:p>
          <a:p>
            <a:endParaRPr lang="en-US" dirty="0"/>
          </a:p>
        </p:txBody>
      </p:sp>
    </p:spTree>
    <p:extLst>
      <p:ext uri="{BB962C8B-B14F-4D97-AF65-F5344CB8AC3E}">
        <p14:creationId xmlns:p14="http://schemas.microsoft.com/office/powerpoint/2010/main" val="77041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D5EB-9785-462E-BBD2-1BB3A5A10999}"/>
              </a:ext>
            </a:extLst>
          </p:cNvPr>
          <p:cNvSpPr>
            <a:spLocks noGrp="1"/>
          </p:cNvSpPr>
          <p:nvPr>
            <p:ph type="title"/>
          </p:nvPr>
        </p:nvSpPr>
        <p:spPr/>
        <p:txBody>
          <a:bodyPr>
            <a:normAutofit/>
          </a:bodyPr>
          <a:lstStyle/>
          <a:p>
            <a:pPr algn="ctr"/>
            <a:r>
              <a:rPr lang="en-US" sz="5400" dirty="0">
                <a:latin typeface="Algerian" panose="04020705040A02060702" pitchFamily="82" charset="0"/>
              </a:rPr>
              <a:t>Water-vapor imagery</a:t>
            </a:r>
          </a:p>
        </p:txBody>
      </p:sp>
      <p:sp>
        <p:nvSpPr>
          <p:cNvPr id="3" name="Content Placeholder 2">
            <a:extLst>
              <a:ext uri="{FF2B5EF4-FFF2-40B4-BE49-F238E27FC236}">
                <a16:creationId xmlns:a16="http://schemas.microsoft.com/office/drawing/2014/main" id="{5C05AB92-59DC-4F0E-859A-8B5B9FF38385}"/>
              </a:ext>
            </a:extLst>
          </p:cNvPr>
          <p:cNvSpPr>
            <a:spLocks noGrp="1"/>
          </p:cNvSpPr>
          <p:nvPr>
            <p:ph idx="1"/>
          </p:nvPr>
        </p:nvSpPr>
        <p:spPr>
          <a:xfrm>
            <a:off x="838200" y="1690688"/>
            <a:ext cx="10515600" cy="5032375"/>
          </a:xfrm>
        </p:spPr>
        <p:txBody>
          <a:bodyPr>
            <a:normAutofit lnSpcReduction="10000"/>
          </a:bodyPr>
          <a:lstStyle/>
          <a:p>
            <a:r>
              <a:rPr lang="en-US" sz="3600" dirty="0"/>
              <a:t>Water vapor is an invisible gas and cannot be photographed directly, but it absorbs and emits infrared radiation at certain wavelengths.</a:t>
            </a:r>
          </a:p>
          <a:p>
            <a:r>
              <a:rPr lang="en-US" sz="3600" dirty="0"/>
              <a:t>Many weather satellites contain sensors that can measure water vapor in the atmosphere.</a:t>
            </a:r>
          </a:p>
          <a:p>
            <a:r>
              <a:rPr lang="en-US" sz="3600" dirty="0"/>
              <a:t>Shows moisture in the air, not just clouds.</a:t>
            </a:r>
          </a:p>
          <a:p>
            <a:r>
              <a:rPr lang="en-US" sz="3600" dirty="0"/>
              <a:t>Because air currents that guide weather systems are often well defined by tails of water, meteorologists can closely monitor the development and change in storm systems even if clouds are not present.</a:t>
            </a:r>
          </a:p>
        </p:txBody>
      </p:sp>
    </p:spTree>
    <p:extLst>
      <p:ext uri="{BB962C8B-B14F-4D97-AF65-F5344CB8AC3E}">
        <p14:creationId xmlns:p14="http://schemas.microsoft.com/office/powerpoint/2010/main" val="91764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2315-EFAD-4760-8792-F52EC408F6CB}"/>
              </a:ext>
            </a:extLst>
          </p:cNvPr>
          <p:cNvSpPr>
            <a:spLocks noGrp="1"/>
          </p:cNvSpPr>
          <p:nvPr>
            <p:ph type="ctrTitle"/>
          </p:nvPr>
        </p:nvSpPr>
        <p:spPr/>
        <p:txBody>
          <a:bodyPr>
            <a:normAutofit/>
          </a:bodyPr>
          <a:lstStyle/>
          <a:p>
            <a:r>
              <a:rPr lang="en-US" sz="7200" dirty="0"/>
              <a:t>Weather Analysis and Prediction</a:t>
            </a:r>
          </a:p>
        </p:txBody>
      </p:sp>
      <p:sp>
        <p:nvSpPr>
          <p:cNvPr id="3" name="Subtitle 2">
            <a:extLst>
              <a:ext uri="{FF2B5EF4-FFF2-40B4-BE49-F238E27FC236}">
                <a16:creationId xmlns:a16="http://schemas.microsoft.com/office/drawing/2014/main" id="{91960C2B-E85B-4EDE-9A47-1EACC85BF358}"/>
              </a:ext>
            </a:extLst>
          </p:cNvPr>
          <p:cNvSpPr>
            <a:spLocks noGrp="1"/>
          </p:cNvSpPr>
          <p:nvPr>
            <p:ph type="subTitle" idx="1"/>
          </p:nvPr>
        </p:nvSpPr>
        <p:spPr/>
        <p:txBody>
          <a:bodyPr>
            <a:normAutofit/>
          </a:bodyPr>
          <a:lstStyle/>
          <a:p>
            <a:r>
              <a:rPr lang="en-US" sz="3600" dirty="0"/>
              <a:t>12.4</a:t>
            </a:r>
          </a:p>
        </p:txBody>
      </p:sp>
    </p:spTree>
    <p:extLst>
      <p:ext uri="{BB962C8B-B14F-4D97-AF65-F5344CB8AC3E}">
        <p14:creationId xmlns:p14="http://schemas.microsoft.com/office/powerpoint/2010/main" val="35861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3A40-B6CD-4C38-9B80-87213820004B}"/>
              </a:ext>
            </a:extLst>
          </p:cNvPr>
          <p:cNvSpPr>
            <a:spLocks noGrp="1"/>
          </p:cNvSpPr>
          <p:nvPr>
            <p:ph type="title"/>
          </p:nvPr>
        </p:nvSpPr>
        <p:spPr/>
        <p:txBody>
          <a:bodyPr/>
          <a:lstStyle/>
          <a:p>
            <a:pPr algn="ctr"/>
            <a:r>
              <a:rPr lang="en-US" dirty="0"/>
              <a:t>Surface Weather Analysis</a:t>
            </a:r>
          </a:p>
        </p:txBody>
      </p:sp>
      <p:sp>
        <p:nvSpPr>
          <p:cNvPr id="3" name="Content Placeholder 2">
            <a:extLst>
              <a:ext uri="{FF2B5EF4-FFF2-40B4-BE49-F238E27FC236}">
                <a16:creationId xmlns:a16="http://schemas.microsoft.com/office/drawing/2014/main" id="{41E9E4CB-AC5E-48C7-9DCA-6ADAFDCD6481}"/>
              </a:ext>
            </a:extLst>
          </p:cNvPr>
          <p:cNvSpPr>
            <a:spLocks noGrp="1"/>
          </p:cNvSpPr>
          <p:nvPr>
            <p:ph idx="1"/>
          </p:nvPr>
        </p:nvSpPr>
        <p:spPr/>
        <p:txBody>
          <a:bodyPr/>
          <a:lstStyle/>
          <a:p>
            <a:r>
              <a:rPr lang="en-US" sz="3600" dirty="0"/>
              <a:t>Station Model: a record of weather data for a particular site at a particular time</a:t>
            </a:r>
          </a:p>
          <a:p>
            <a:r>
              <a:rPr lang="en-US" sz="3600" dirty="0"/>
              <a:t>Isobars: lines of equal pressure</a:t>
            </a:r>
          </a:p>
          <a:p>
            <a:pPr lvl="1"/>
            <a:r>
              <a:rPr lang="en-US" sz="3200" dirty="0"/>
              <a:t>Isobars that are close together indicate a large pressure difference over a small area, which means strong winds.</a:t>
            </a:r>
          </a:p>
          <a:p>
            <a:pPr lvl="1"/>
            <a:r>
              <a:rPr lang="en-US" sz="3200" dirty="0"/>
              <a:t>Isobars that are far apart indicate a small difference in pressure and light winds.</a:t>
            </a:r>
          </a:p>
          <a:p>
            <a:r>
              <a:rPr lang="en-US" sz="3600" dirty="0"/>
              <a:t>Isotherms: lines of equal temperature</a:t>
            </a:r>
          </a:p>
          <a:p>
            <a:endParaRPr lang="en-US" dirty="0"/>
          </a:p>
          <a:p>
            <a:endParaRPr lang="en-US" dirty="0"/>
          </a:p>
        </p:txBody>
      </p:sp>
    </p:spTree>
    <p:extLst>
      <p:ext uri="{BB962C8B-B14F-4D97-AF65-F5344CB8AC3E}">
        <p14:creationId xmlns:p14="http://schemas.microsoft.com/office/powerpoint/2010/main" val="54111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5A22-1081-4EF7-9AAF-0B3DB02F5364}"/>
              </a:ext>
            </a:extLst>
          </p:cNvPr>
          <p:cNvSpPr>
            <a:spLocks noGrp="1"/>
          </p:cNvSpPr>
          <p:nvPr>
            <p:ph type="title"/>
          </p:nvPr>
        </p:nvSpPr>
        <p:spPr/>
        <p:txBody>
          <a:bodyPr>
            <a:normAutofit/>
          </a:bodyPr>
          <a:lstStyle/>
          <a:p>
            <a:pPr algn="ctr"/>
            <a:r>
              <a:rPr lang="en-US" sz="6000" dirty="0"/>
              <a:t>Types of Forecasts</a:t>
            </a:r>
          </a:p>
        </p:txBody>
      </p:sp>
      <p:sp>
        <p:nvSpPr>
          <p:cNvPr id="3" name="Content Placeholder 2">
            <a:extLst>
              <a:ext uri="{FF2B5EF4-FFF2-40B4-BE49-F238E27FC236}">
                <a16:creationId xmlns:a16="http://schemas.microsoft.com/office/drawing/2014/main" id="{C6ADC613-EF58-45E5-8E84-A646DEF43C80}"/>
              </a:ext>
            </a:extLst>
          </p:cNvPr>
          <p:cNvSpPr>
            <a:spLocks noGrp="1"/>
          </p:cNvSpPr>
          <p:nvPr>
            <p:ph idx="1"/>
          </p:nvPr>
        </p:nvSpPr>
        <p:spPr/>
        <p:txBody>
          <a:bodyPr>
            <a:normAutofit/>
          </a:bodyPr>
          <a:lstStyle/>
          <a:p>
            <a:r>
              <a:rPr lang="en-US" sz="3600" dirty="0"/>
              <a:t>Digital Forecast: created by applying physical principles and mathematics to atmospheric variables and then predicting how these variables will change over time.</a:t>
            </a:r>
          </a:p>
          <a:p>
            <a:endParaRPr lang="en-US" sz="3600" dirty="0"/>
          </a:p>
          <a:p>
            <a:r>
              <a:rPr lang="en-US" sz="3600" dirty="0"/>
              <a:t>Analog Forecast: based on the comparison of current weather patterns to similar patterns from the past.</a:t>
            </a:r>
          </a:p>
          <a:p>
            <a:pPr lvl="1"/>
            <a:r>
              <a:rPr lang="en-US" sz="3200" dirty="0"/>
              <a:t>Similar means analogous</a:t>
            </a:r>
          </a:p>
        </p:txBody>
      </p:sp>
    </p:spTree>
    <p:extLst>
      <p:ext uri="{BB962C8B-B14F-4D97-AF65-F5344CB8AC3E}">
        <p14:creationId xmlns:p14="http://schemas.microsoft.com/office/powerpoint/2010/main" val="272200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0CAA-71DD-4263-A83D-4143E696661C}"/>
              </a:ext>
            </a:extLst>
          </p:cNvPr>
          <p:cNvSpPr>
            <a:spLocks noGrp="1"/>
          </p:cNvSpPr>
          <p:nvPr>
            <p:ph type="title"/>
          </p:nvPr>
        </p:nvSpPr>
        <p:spPr/>
        <p:txBody>
          <a:bodyPr/>
          <a:lstStyle/>
          <a:p>
            <a:pPr algn="ctr"/>
            <a:r>
              <a:rPr lang="en-US" dirty="0"/>
              <a:t>Short-Term Forecasts</a:t>
            </a:r>
          </a:p>
        </p:txBody>
      </p:sp>
      <p:sp>
        <p:nvSpPr>
          <p:cNvPr id="3" name="Content Placeholder 2">
            <a:extLst>
              <a:ext uri="{FF2B5EF4-FFF2-40B4-BE49-F238E27FC236}">
                <a16:creationId xmlns:a16="http://schemas.microsoft.com/office/drawing/2014/main" id="{03CAB397-9A5A-4806-9808-D2B09C18D43F}"/>
              </a:ext>
            </a:extLst>
          </p:cNvPr>
          <p:cNvSpPr>
            <a:spLocks noGrp="1"/>
          </p:cNvSpPr>
          <p:nvPr>
            <p:ph idx="1"/>
          </p:nvPr>
        </p:nvSpPr>
        <p:spPr/>
        <p:txBody>
          <a:bodyPr/>
          <a:lstStyle/>
          <a:p>
            <a:r>
              <a:rPr lang="en-US" sz="4000" dirty="0"/>
              <a:t>1-3 day forecasts are no longer based on the movement of observed clouds and precipitation, which change by the hour.</a:t>
            </a:r>
          </a:p>
          <a:p>
            <a:pPr lvl="1"/>
            <a:r>
              <a:rPr lang="en-US" sz="3600" dirty="0"/>
              <a:t>Instead, these forecasts are based on the behavior of larger surface and upper-level features.</a:t>
            </a:r>
          </a:p>
          <a:p>
            <a:pPr marL="457200" lvl="1" indent="0">
              <a:buNone/>
            </a:pPr>
            <a:endParaRPr lang="en-US" dirty="0"/>
          </a:p>
        </p:txBody>
      </p:sp>
    </p:spTree>
    <p:extLst>
      <p:ext uri="{BB962C8B-B14F-4D97-AF65-F5344CB8AC3E}">
        <p14:creationId xmlns:p14="http://schemas.microsoft.com/office/powerpoint/2010/main" val="284273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917A-77D8-408A-B389-86577CCBA91F}"/>
              </a:ext>
            </a:extLst>
          </p:cNvPr>
          <p:cNvSpPr>
            <a:spLocks noGrp="1"/>
          </p:cNvSpPr>
          <p:nvPr>
            <p:ph type="title"/>
          </p:nvPr>
        </p:nvSpPr>
        <p:spPr/>
        <p:txBody>
          <a:bodyPr/>
          <a:lstStyle/>
          <a:p>
            <a:pPr algn="ctr"/>
            <a:r>
              <a:rPr lang="en-US" dirty="0"/>
              <a:t>Long-Term Forecasts</a:t>
            </a:r>
          </a:p>
        </p:txBody>
      </p:sp>
      <p:sp>
        <p:nvSpPr>
          <p:cNvPr id="3" name="Content Placeholder 2">
            <a:extLst>
              <a:ext uri="{FF2B5EF4-FFF2-40B4-BE49-F238E27FC236}">
                <a16:creationId xmlns:a16="http://schemas.microsoft.com/office/drawing/2014/main" id="{BA52C66D-4525-4BF7-8F8A-F694EB3D4459}"/>
              </a:ext>
            </a:extLst>
          </p:cNvPr>
          <p:cNvSpPr>
            <a:spLocks noGrp="1"/>
          </p:cNvSpPr>
          <p:nvPr>
            <p:ph idx="1"/>
          </p:nvPr>
        </p:nvSpPr>
        <p:spPr/>
        <p:txBody>
          <a:bodyPr/>
          <a:lstStyle/>
          <a:p>
            <a:r>
              <a:rPr lang="en-US" sz="3600" dirty="0"/>
              <a:t>Less reliable than short-term forecasts</a:t>
            </a:r>
          </a:p>
          <a:p>
            <a:r>
              <a:rPr lang="en-US" sz="3600" dirty="0"/>
              <a:t>Meteorologists use changes in surface weather systems based on circulation patterns throughout the troposphere and lower-stratosphere for 4-7 day forecasts.</a:t>
            </a:r>
          </a:p>
          <a:p>
            <a:pPr lvl="1"/>
            <a:r>
              <a:rPr lang="en-US" sz="3200" dirty="0"/>
              <a:t>There are only estimations and not exact.</a:t>
            </a:r>
          </a:p>
          <a:p>
            <a:r>
              <a:rPr lang="en-US" sz="3600" dirty="0"/>
              <a:t>One to two week forecasts are based on changes in large-scale circulation patterns.</a:t>
            </a:r>
          </a:p>
          <a:p>
            <a:endParaRPr lang="en-US" dirty="0"/>
          </a:p>
        </p:txBody>
      </p:sp>
    </p:spTree>
    <p:extLst>
      <p:ext uri="{BB962C8B-B14F-4D97-AF65-F5344CB8AC3E}">
        <p14:creationId xmlns:p14="http://schemas.microsoft.com/office/powerpoint/2010/main" val="369245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8B52-8523-4EF2-90B8-DC2ED102ABE2}"/>
              </a:ext>
            </a:extLst>
          </p:cNvPr>
          <p:cNvSpPr>
            <a:spLocks noGrp="1"/>
          </p:cNvSpPr>
          <p:nvPr>
            <p:ph type="title"/>
          </p:nvPr>
        </p:nvSpPr>
        <p:spPr/>
        <p:txBody>
          <a:bodyPr/>
          <a:lstStyle/>
          <a:p>
            <a:pPr algn="ctr"/>
            <a:r>
              <a:rPr lang="en-US" dirty="0">
                <a:latin typeface="AR BERKLEY" panose="02000000000000000000" pitchFamily="2" charset="0"/>
              </a:rPr>
              <a:t>Temperature and Air Pressure</a:t>
            </a:r>
          </a:p>
        </p:txBody>
      </p:sp>
      <p:sp>
        <p:nvSpPr>
          <p:cNvPr id="3" name="Content Placeholder 2">
            <a:extLst>
              <a:ext uri="{FF2B5EF4-FFF2-40B4-BE49-F238E27FC236}">
                <a16:creationId xmlns:a16="http://schemas.microsoft.com/office/drawing/2014/main" id="{E6F9E3D4-D871-426E-8980-AD0DF847748A}"/>
              </a:ext>
            </a:extLst>
          </p:cNvPr>
          <p:cNvSpPr>
            <a:spLocks noGrp="1"/>
          </p:cNvSpPr>
          <p:nvPr>
            <p:ph idx="1"/>
          </p:nvPr>
        </p:nvSpPr>
        <p:spPr>
          <a:xfrm>
            <a:off x="838200" y="1440874"/>
            <a:ext cx="10515600" cy="5417126"/>
          </a:xfrm>
        </p:spPr>
        <p:txBody>
          <a:bodyPr>
            <a:normAutofit/>
          </a:bodyPr>
          <a:lstStyle/>
          <a:p>
            <a:r>
              <a:rPr lang="en-US" b="1" dirty="0"/>
              <a:t>Thermometer:</a:t>
            </a:r>
            <a:r>
              <a:rPr lang="en-US" dirty="0"/>
              <a:t> measures temperature</a:t>
            </a:r>
          </a:p>
          <a:p>
            <a:pPr lvl="1"/>
            <a:r>
              <a:rPr lang="en-US" dirty="0"/>
              <a:t>Liquid in glass or bimetallic-strip thermometers</a:t>
            </a:r>
          </a:p>
          <a:p>
            <a:pPr lvl="2"/>
            <a:r>
              <a:rPr lang="en-US" dirty="0"/>
              <a:t>Liquid in glass thermometers contain a column of alcohol sealed in a glass tube that expands when heated, causing the column to rise, and contracts when it is cold, causing the column to fall.</a:t>
            </a:r>
          </a:p>
          <a:p>
            <a:pPr lvl="2"/>
            <a:r>
              <a:rPr lang="en-US" dirty="0"/>
              <a:t>Bimetallic-strip thermometer has a dial with a pointer. Contains a strip of metal made from 2 different metals that expand at different rates when heated. The strip is long and coiled into a spiral, which makes it more sensitive to temperature change</a:t>
            </a:r>
          </a:p>
          <a:p>
            <a:r>
              <a:rPr lang="en-US" b="1" dirty="0"/>
              <a:t>Barometer: </a:t>
            </a:r>
            <a:r>
              <a:rPr lang="en-US" dirty="0"/>
              <a:t>measures air pressure</a:t>
            </a:r>
          </a:p>
          <a:p>
            <a:pPr lvl="1"/>
            <a:r>
              <a:rPr lang="en-US" dirty="0"/>
              <a:t>Some barometers have a column off mercury in a glass tube. One end of the tube is submerged in an open container of mercury. Changes in air pressure change the column height. </a:t>
            </a:r>
          </a:p>
          <a:p>
            <a:pPr lvl="1"/>
            <a:r>
              <a:rPr lang="en-US" dirty="0"/>
              <a:t>An “aneroid” barometer has a sealed metal chamber with flexible sides. Most of the air is removed, so the chamber contracts or expands with change in pressure.</a:t>
            </a:r>
          </a:p>
        </p:txBody>
      </p:sp>
    </p:spTree>
    <p:extLst>
      <p:ext uri="{BB962C8B-B14F-4D97-AF65-F5344CB8AC3E}">
        <p14:creationId xmlns:p14="http://schemas.microsoft.com/office/powerpoint/2010/main" val="318855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CA76-B2A6-428C-9737-240A37B542CC}"/>
              </a:ext>
            </a:extLst>
          </p:cNvPr>
          <p:cNvSpPr>
            <a:spLocks noGrp="1"/>
          </p:cNvSpPr>
          <p:nvPr>
            <p:ph type="title"/>
          </p:nvPr>
        </p:nvSpPr>
        <p:spPr/>
        <p:txBody>
          <a:bodyPr>
            <a:normAutofit fontScale="90000"/>
          </a:bodyPr>
          <a:lstStyle/>
          <a:p>
            <a:pPr algn="ctr"/>
            <a:r>
              <a:rPr lang="en-US" sz="5400" dirty="0">
                <a:latin typeface="AR DARLING" panose="02000000000000000000" pitchFamily="2" charset="0"/>
              </a:rPr>
              <a:t>Wind Speed and Relative Humidity</a:t>
            </a:r>
          </a:p>
        </p:txBody>
      </p:sp>
      <p:sp>
        <p:nvSpPr>
          <p:cNvPr id="3" name="Content Placeholder 2">
            <a:extLst>
              <a:ext uri="{FF2B5EF4-FFF2-40B4-BE49-F238E27FC236}">
                <a16:creationId xmlns:a16="http://schemas.microsoft.com/office/drawing/2014/main" id="{7427DCF0-891D-4110-827F-34A99B621238}"/>
              </a:ext>
            </a:extLst>
          </p:cNvPr>
          <p:cNvSpPr>
            <a:spLocks noGrp="1"/>
          </p:cNvSpPr>
          <p:nvPr>
            <p:ph idx="1"/>
          </p:nvPr>
        </p:nvSpPr>
        <p:spPr>
          <a:xfrm>
            <a:off x="838200" y="1448972"/>
            <a:ext cx="10515600" cy="5409028"/>
          </a:xfrm>
        </p:spPr>
        <p:txBody>
          <a:bodyPr>
            <a:normAutofit lnSpcReduction="10000"/>
          </a:bodyPr>
          <a:lstStyle/>
          <a:p>
            <a:r>
              <a:rPr lang="en-US" sz="4000" b="1" dirty="0"/>
              <a:t>Anemometer: </a:t>
            </a:r>
            <a:r>
              <a:rPr lang="en-US" sz="4000" dirty="0"/>
              <a:t>measures wind speed</a:t>
            </a:r>
          </a:p>
          <a:p>
            <a:pPr lvl="1"/>
            <a:r>
              <a:rPr lang="en-US" sz="3600" dirty="0"/>
              <a:t>The wind speed is calculated by the number of revolutions of the cups over a given amount of time. </a:t>
            </a:r>
          </a:p>
          <a:p>
            <a:r>
              <a:rPr lang="en-US" sz="4000" b="1" dirty="0"/>
              <a:t>Hygrometer: </a:t>
            </a:r>
            <a:r>
              <a:rPr lang="en-US" sz="4000" dirty="0"/>
              <a:t>measures humidity</a:t>
            </a:r>
          </a:p>
          <a:p>
            <a:pPr lvl="1"/>
            <a:r>
              <a:rPr lang="en-US" sz="3600" dirty="0"/>
              <a:t>Contain a wet bulb thermometer and a dry bulb thermometer, which requires a conversion table to determine the relative humidity. </a:t>
            </a:r>
          </a:p>
          <a:p>
            <a:pPr lvl="1"/>
            <a:r>
              <a:rPr lang="en-US" sz="3600" dirty="0"/>
              <a:t>When water evaporates from the wet bulb, the bulb cools. The difference in thermometers is noted and then compared to the relative humidity table. </a:t>
            </a:r>
          </a:p>
          <a:p>
            <a:pPr lvl="1"/>
            <a:endParaRPr lang="en-US" dirty="0"/>
          </a:p>
        </p:txBody>
      </p:sp>
    </p:spTree>
    <p:extLst>
      <p:ext uri="{BB962C8B-B14F-4D97-AF65-F5344CB8AC3E}">
        <p14:creationId xmlns:p14="http://schemas.microsoft.com/office/powerpoint/2010/main" val="389438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4602FE-888D-4611-BDD9-1F1251F3D3E1}"/>
              </a:ext>
            </a:extLst>
          </p:cNvPr>
          <p:cNvPicPr>
            <a:picLocks noChangeAspect="1"/>
          </p:cNvPicPr>
          <p:nvPr/>
        </p:nvPicPr>
        <p:blipFill rotWithShape="1">
          <a:blip r:embed="rId2">
            <a:extLst>
              <a:ext uri="{28A0092B-C50C-407E-A947-70E740481C1C}">
                <a14:useLocalDpi xmlns:a14="http://schemas.microsoft.com/office/drawing/2010/main" val="0"/>
              </a:ext>
            </a:extLst>
          </a:blip>
          <a:srcRect l="16755" r="25582"/>
          <a:stretch/>
        </p:blipFill>
        <p:spPr>
          <a:xfrm rot="5400000">
            <a:off x="861581" y="473654"/>
            <a:ext cx="4641270" cy="5827568"/>
          </a:xfrm>
          <a:prstGeom prst="rect">
            <a:avLst/>
          </a:prstGeom>
        </p:spPr>
      </p:pic>
      <p:pic>
        <p:nvPicPr>
          <p:cNvPr id="9" name="Picture 8">
            <a:extLst>
              <a:ext uri="{FF2B5EF4-FFF2-40B4-BE49-F238E27FC236}">
                <a16:creationId xmlns:a16="http://schemas.microsoft.com/office/drawing/2014/main" id="{0EBC74DC-056E-4EF2-9A55-A6EB4412999E}"/>
              </a:ext>
            </a:extLst>
          </p:cNvPr>
          <p:cNvPicPr>
            <a:picLocks noChangeAspect="1"/>
          </p:cNvPicPr>
          <p:nvPr/>
        </p:nvPicPr>
        <p:blipFill rotWithShape="1">
          <a:blip r:embed="rId3">
            <a:extLst>
              <a:ext uri="{28A0092B-C50C-407E-A947-70E740481C1C}">
                <a14:useLocalDpi xmlns:a14="http://schemas.microsoft.com/office/drawing/2010/main" val="0"/>
              </a:ext>
            </a:extLst>
          </a:blip>
          <a:srcRect l="41212" r="25657"/>
          <a:stretch/>
        </p:blipFill>
        <p:spPr>
          <a:xfrm rot="5400000">
            <a:off x="6689149" y="473654"/>
            <a:ext cx="4641268" cy="5827569"/>
          </a:xfrm>
          <a:prstGeom prst="rect">
            <a:avLst/>
          </a:prstGeom>
        </p:spPr>
      </p:pic>
    </p:spTree>
    <p:extLst>
      <p:ext uri="{BB962C8B-B14F-4D97-AF65-F5344CB8AC3E}">
        <p14:creationId xmlns:p14="http://schemas.microsoft.com/office/powerpoint/2010/main" val="414258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AAD9-358F-41C3-86D6-9C703D0A75A2}"/>
              </a:ext>
            </a:extLst>
          </p:cNvPr>
          <p:cNvSpPr>
            <a:spLocks noGrp="1"/>
          </p:cNvSpPr>
          <p:nvPr>
            <p:ph type="title"/>
          </p:nvPr>
        </p:nvSpPr>
        <p:spPr>
          <a:xfrm>
            <a:off x="838200" y="238515"/>
            <a:ext cx="10515600" cy="1325563"/>
          </a:xfrm>
        </p:spPr>
        <p:txBody>
          <a:bodyPr/>
          <a:lstStyle/>
          <a:p>
            <a:pPr algn="ctr"/>
            <a:r>
              <a:rPr lang="en-US" dirty="0">
                <a:latin typeface="Papyrus" panose="03070502060502030205" pitchFamily="66" charset="0"/>
              </a:rPr>
              <a:t>Automated Surface Observing System (ASOS)</a:t>
            </a:r>
          </a:p>
        </p:txBody>
      </p:sp>
      <p:sp>
        <p:nvSpPr>
          <p:cNvPr id="3" name="Content Placeholder 2">
            <a:extLst>
              <a:ext uri="{FF2B5EF4-FFF2-40B4-BE49-F238E27FC236}">
                <a16:creationId xmlns:a16="http://schemas.microsoft.com/office/drawing/2014/main" id="{B80E6D2C-AF8D-44DE-83A3-60B2F3B9027E}"/>
              </a:ext>
            </a:extLst>
          </p:cNvPr>
          <p:cNvSpPr>
            <a:spLocks noGrp="1"/>
          </p:cNvSpPr>
          <p:nvPr>
            <p:ph idx="1"/>
          </p:nvPr>
        </p:nvSpPr>
        <p:spPr/>
        <p:txBody>
          <a:bodyPr/>
          <a:lstStyle/>
          <a:p>
            <a:r>
              <a:rPr lang="en-US" sz="4000" dirty="0"/>
              <a:t>Established in the US by the National Weather Service (NWS), the Federal Aviation Administration, and the Department of Defense.</a:t>
            </a:r>
          </a:p>
          <a:p>
            <a:r>
              <a:rPr lang="en-US" sz="4000" dirty="0"/>
              <a:t>Gathers consistent data 24 hours a day. </a:t>
            </a:r>
          </a:p>
          <a:p>
            <a:r>
              <a:rPr lang="en-US" sz="4000" dirty="0"/>
              <a:t>Provides weather data for forecasting, aviation, and research.</a:t>
            </a:r>
          </a:p>
          <a:p>
            <a:pPr marL="0" indent="0">
              <a:buNone/>
            </a:pPr>
            <a:endParaRPr lang="en-US" dirty="0"/>
          </a:p>
        </p:txBody>
      </p:sp>
    </p:spTree>
    <p:extLst>
      <p:ext uri="{BB962C8B-B14F-4D97-AF65-F5344CB8AC3E}">
        <p14:creationId xmlns:p14="http://schemas.microsoft.com/office/powerpoint/2010/main" val="48553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extLst>
              <a:ext uri="{837473B0-CC2E-450A-ABE3-18F120FF3D39}">
                <a1611:picAttrSrcUrl xmlns:a1611="http://schemas.microsoft.com/office/drawing/2016/11/main" r:id="rId3"/>
              </a:ext>
            </a:extLst>
          </a:blip>
          <a:srcRect/>
          <a:stretch>
            <a:fillRect t="-5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78FF-3BC2-482C-B697-FABE5E55E910}"/>
              </a:ext>
            </a:extLst>
          </p:cNvPr>
          <p:cNvSpPr>
            <a:spLocks noGrp="1"/>
          </p:cNvSpPr>
          <p:nvPr>
            <p:ph type="title"/>
          </p:nvPr>
        </p:nvSpPr>
        <p:spPr/>
        <p:txBody>
          <a:bodyPr/>
          <a:lstStyle/>
          <a:p>
            <a:pPr algn="ctr"/>
            <a:r>
              <a:rPr lang="en-US" dirty="0">
                <a:latin typeface="Rockwell Extra Bold" panose="02060903040505020403" pitchFamily="18" charset="0"/>
              </a:rPr>
              <a:t>Data from the Upper Atmosphere</a:t>
            </a:r>
          </a:p>
        </p:txBody>
      </p:sp>
      <p:sp>
        <p:nvSpPr>
          <p:cNvPr id="3" name="Content Placeholder 2">
            <a:extLst>
              <a:ext uri="{FF2B5EF4-FFF2-40B4-BE49-F238E27FC236}">
                <a16:creationId xmlns:a16="http://schemas.microsoft.com/office/drawing/2014/main" id="{0C047BC1-DDDA-42F6-AE4C-796348573432}"/>
              </a:ext>
            </a:extLst>
          </p:cNvPr>
          <p:cNvSpPr>
            <a:spLocks noGrp="1"/>
          </p:cNvSpPr>
          <p:nvPr>
            <p:ph idx="1"/>
          </p:nvPr>
        </p:nvSpPr>
        <p:spPr/>
        <p:txBody>
          <a:bodyPr/>
          <a:lstStyle/>
          <a:p>
            <a:r>
              <a:rPr lang="en-US" sz="3600" dirty="0"/>
              <a:t>Weather is a large result of changes in the troposphere</a:t>
            </a:r>
          </a:p>
          <a:p>
            <a:r>
              <a:rPr lang="en-US" sz="3600" b="1" dirty="0"/>
              <a:t>Radiosonde: </a:t>
            </a:r>
            <a:r>
              <a:rPr lang="en-US" sz="3600" dirty="0"/>
              <a:t>balloon-borne weather instrument whose sensors measure air pressure, humidity, temperature, wind speed, and wind directions in upper atmosphere</a:t>
            </a:r>
          </a:p>
          <a:p>
            <a:r>
              <a:rPr lang="en-US" sz="3600" dirty="0"/>
              <a:t>Radio signals constantly transmit the data to a ground station that tracks its movement</a:t>
            </a:r>
          </a:p>
          <a:p>
            <a:pPr marL="0" indent="0">
              <a:buNone/>
            </a:pPr>
            <a:endParaRPr lang="en-US" dirty="0"/>
          </a:p>
        </p:txBody>
      </p:sp>
    </p:spTree>
    <p:extLst>
      <p:ext uri="{BB962C8B-B14F-4D97-AF65-F5344CB8AC3E}">
        <p14:creationId xmlns:p14="http://schemas.microsoft.com/office/powerpoint/2010/main" val="205283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308B-7543-4632-B09F-BFA3BF4919FD}"/>
              </a:ext>
            </a:extLst>
          </p:cNvPr>
          <p:cNvSpPr>
            <a:spLocks noGrp="1"/>
          </p:cNvSpPr>
          <p:nvPr>
            <p:ph type="title"/>
          </p:nvPr>
        </p:nvSpPr>
        <p:spPr>
          <a:xfrm>
            <a:off x="838200" y="189914"/>
            <a:ext cx="10515600" cy="1325563"/>
          </a:xfrm>
        </p:spPr>
        <p:txBody>
          <a:bodyPr/>
          <a:lstStyle/>
          <a:p>
            <a:pPr algn="ctr"/>
            <a:r>
              <a:rPr lang="en-US" dirty="0">
                <a:latin typeface="Imprint MT Shadow" panose="04020605060303030202" pitchFamily="82" charset="0"/>
              </a:rPr>
              <a:t>Weather Observation Systems</a:t>
            </a:r>
          </a:p>
        </p:txBody>
      </p:sp>
      <p:sp>
        <p:nvSpPr>
          <p:cNvPr id="3" name="Content Placeholder 2">
            <a:extLst>
              <a:ext uri="{FF2B5EF4-FFF2-40B4-BE49-F238E27FC236}">
                <a16:creationId xmlns:a16="http://schemas.microsoft.com/office/drawing/2014/main" id="{0E10FC1C-2086-473C-A0A0-7C22109EA9F2}"/>
              </a:ext>
            </a:extLst>
          </p:cNvPr>
          <p:cNvSpPr>
            <a:spLocks noGrp="1"/>
          </p:cNvSpPr>
          <p:nvPr>
            <p:ph idx="1"/>
          </p:nvPr>
        </p:nvSpPr>
        <p:spPr>
          <a:xfrm>
            <a:off x="838200" y="1280160"/>
            <a:ext cx="10515600" cy="5387926"/>
          </a:xfrm>
        </p:spPr>
        <p:txBody>
          <a:bodyPr>
            <a:normAutofit fontScale="92500" lnSpcReduction="10000"/>
          </a:bodyPr>
          <a:lstStyle/>
          <a:p>
            <a:r>
              <a:rPr lang="en-US" sz="3600" dirty="0"/>
              <a:t>Weather Radar: detects specific locations of precipitation </a:t>
            </a:r>
          </a:p>
          <a:p>
            <a:pPr lvl="1"/>
            <a:r>
              <a:rPr lang="en-US" sz="3200" dirty="0"/>
              <a:t>A radio system generates radio waves and transmits them through an antenna at the speed of light. The transmitters is programmed to generate waves that only reflect from particles larger than a specific size.</a:t>
            </a:r>
          </a:p>
          <a:p>
            <a:pPr lvl="1"/>
            <a:r>
              <a:rPr lang="en-US" sz="3200" b="1" dirty="0"/>
              <a:t>Doppler effect:</a:t>
            </a:r>
            <a:r>
              <a:rPr lang="en-US" sz="3200" dirty="0"/>
              <a:t> the change in wave frequency that occurs due to the relative motion of the wave as it moves toward or away from an observer.</a:t>
            </a:r>
          </a:p>
          <a:p>
            <a:pPr lvl="1"/>
            <a:r>
              <a:rPr lang="en-US" sz="3200" dirty="0"/>
              <a:t>Analysis of Doppler data can be used to determine the speed at which precipitation moves toward or away from a radar station. </a:t>
            </a:r>
          </a:p>
          <a:p>
            <a:pPr lvl="2"/>
            <a:r>
              <a:rPr lang="en-US" sz="2800" dirty="0"/>
              <a:t>Since movement of precipitation is caused by wind, the Doppler radar can also provide wind speeds with precipitation areas.</a:t>
            </a:r>
          </a:p>
          <a:p>
            <a:pPr lvl="3"/>
            <a:r>
              <a:rPr lang="en-US" sz="2400" dirty="0"/>
              <a:t>This gives it an advantage over conventional weather radar systems</a:t>
            </a:r>
          </a:p>
        </p:txBody>
      </p:sp>
    </p:spTree>
    <p:extLst>
      <p:ext uri="{BB962C8B-B14F-4D97-AF65-F5344CB8AC3E}">
        <p14:creationId xmlns:p14="http://schemas.microsoft.com/office/powerpoint/2010/main" val="301646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B650-5B71-4530-B491-F052F9C7BF1D}"/>
              </a:ext>
            </a:extLst>
          </p:cNvPr>
          <p:cNvSpPr>
            <a:spLocks noGrp="1"/>
          </p:cNvSpPr>
          <p:nvPr>
            <p:ph type="title"/>
          </p:nvPr>
        </p:nvSpPr>
        <p:spPr>
          <a:xfrm>
            <a:off x="336160" y="681037"/>
            <a:ext cx="4517194" cy="1112949"/>
          </a:xfrm>
        </p:spPr>
        <p:txBody>
          <a:bodyPr>
            <a:normAutofit fontScale="90000"/>
          </a:bodyPr>
          <a:lstStyle/>
          <a:p>
            <a:pPr algn="ctr"/>
            <a:r>
              <a:rPr lang="en-US" dirty="0">
                <a:latin typeface="Algerian" panose="04020705040A02060702" pitchFamily="82" charset="0"/>
              </a:rPr>
              <a:t>Weather Satellites</a:t>
            </a:r>
          </a:p>
        </p:txBody>
      </p:sp>
      <p:sp>
        <p:nvSpPr>
          <p:cNvPr id="3" name="Content Placeholder 2">
            <a:extLst>
              <a:ext uri="{FF2B5EF4-FFF2-40B4-BE49-F238E27FC236}">
                <a16:creationId xmlns:a16="http://schemas.microsoft.com/office/drawing/2014/main" id="{C23B322D-04B5-462E-A60D-65C61FB3B1AA}"/>
              </a:ext>
            </a:extLst>
          </p:cNvPr>
          <p:cNvSpPr>
            <a:spLocks noGrp="1"/>
          </p:cNvSpPr>
          <p:nvPr>
            <p:ph idx="1"/>
          </p:nvPr>
        </p:nvSpPr>
        <p:spPr>
          <a:xfrm>
            <a:off x="838200" y="1825625"/>
            <a:ext cx="3747868" cy="4351338"/>
          </a:xfrm>
        </p:spPr>
        <p:txBody>
          <a:bodyPr>
            <a:normAutofit/>
          </a:bodyPr>
          <a:lstStyle/>
          <a:p>
            <a:r>
              <a:rPr lang="en-US" sz="3600" dirty="0"/>
              <a:t>Cameras are mounted aboard weather satellites</a:t>
            </a:r>
          </a:p>
          <a:p>
            <a:pPr lvl="1"/>
            <a:r>
              <a:rPr lang="en-US" sz="3200" dirty="0"/>
              <a:t>Uses infrared, visible-light, or water-vapor imagery to observe the atmosphere</a:t>
            </a:r>
          </a:p>
        </p:txBody>
      </p:sp>
      <p:pic>
        <p:nvPicPr>
          <p:cNvPr id="1028" name="Picture 4" descr="https://mereorthodoxy.com/wp-content/uploads/2017/10/hurricane-maria-radar.jpg">
            <a:extLst>
              <a:ext uri="{FF2B5EF4-FFF2-40B4-BE49-F238E27FC236}">
                <a16:creationId xmlns:a16="http://schemas.microsoft.com/office/drawing/2014/main" id="{88CB9F4C-B8CA-41D7-A0C1-EDFB3FF19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975" y="829993"/>
            <a:ext cx="7003951" cy="55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2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D5B0-36DA-4413-A7DF-4B0216B154D3}"/>
              </a:ext>
            </a:extLst>
          </p:cNvPr>
          <p:cNvSpPr>
            <a:spLocks noGrp="1"/>
          </p:cNvSpPr>
          <p:nvPr>
            <p:ph type="title"/>
          </p:nvPr>
        </p:nvSpPr>
        <p:spPr>
          <a:xfrm>
            <a:off x="838200" y="109341"/>
            <a:ext cx="10515600" cy="1325563"/>
          </a:xfrm>
        </p:spPr>
        <p:txBody>
          <a:bodyPr>
            <a:normAutofit/>
          </a:bodyPr>
          <a:lstStyle/>
          <a:p>
            <a:pPr algn="ctr"/>
            <a:r>
              <a:rPr lang="en-US" sz="8000" dirty="0">
                <a:latin typeface="Curlz MT" panose="04040404050702020202" pitchFamily="82" charset="0"/>
              </a:rPr>
              <a:t>Infrared imagery</a:t>
            </a:r>
          </a:p>
        </p:txBody>
      </p:sp>
      <p:sp>
        <p:nvSpPr>
          <p:cNvPr id="3" name="Content Placeholder 2">
            <a:extLst>
              <a:ext uri="{FF2B5EF4-FFF2-40B4-BE49-F238E27FC236}">
                <a16:creationId xmlns:a16="http://schemas.microsoft.com/office/drawing/2014/main" id="{AD6D1267-9FCA-4C9B-BCC0-C8EECD9DC670}"/>
              </a:ext>
            </a:extLst>
          </p:cNvPr>
          <p:cNvSpPr>
            <a:spLocks noGrp="1"/>
          </p:cNvSpPr>
          <p:nvPr>
            <p:ph idx="1"/>
          </p:nvPr>
        </p:nvSpPr>
        <p:spPr>
          <a:xfrm>
            <a:off x="838200" y="1223890"/>
            <a:ext cx="10515600" cy="5634110"/>
          </a:xfrm>
        </p:spPr>
        <p:txBody>
          <a:bodyPr>
            <a:normAutofit lnSpcReduction="10000"/>
          </a:bodyPr>
          <a:lstStyle/>
          <a:p>
            <a:r>
              <a:rPr lang="en-US" sz="3600" dirty="0"/>
              <a:t>Objects radiate thermal energy at slightly different frequencies. Infrared imagery detects these differences and map either cloud cover or surface temperatures.</a:t>
            </a:r>
          </a:p>
          <a:p>
            <a:r>
              <a:rPr lang="en-US" sz="3600" dirty="0"/>
              <a:t>Since clouds form at different altitudes and have different temperatures, meteorologists can determine the cloud’s temperature, it’s type, and its altitude. </a:t>
            </a:r>
          </a:p>
          <a:p>
            <a:r>
              <a:rPr lang="en-US" sz="3600" dirty="0"/>
              <a:t>Useful in detecting strong thunderstorms.</a:t>
            </a:r>
          </a:p>
          <a:p>
            <a:pPr lvl="1"/>
            <a:r>
              <a:rPr lang="en-US" sz="3200" dirty="0"/>
              <a:t>Since the troposphere cools with increasing altitude, they appear as cold areas on an infrared image. </a:t>
            </a:r>
          </a:p>
          <a:p>
            <a:pPr lvl="2"/>
            <a:r>
              <a:rPr lang="en-US" sz="2800" b="1" dirty="0"/>
              <a:t>The strength of a storm depends on its altitude that it reaches, infrared imagery can help us establish its severity</a:t>
            </a:r>
            <a:r>
              <a:rPr lang="en-US" sz="2400" b="1" dirty="0"/>
              <a:t>.</a:t>
            </a:r>
          </a:p>
        </p:txBody>
      </p:sp>
    </p:spTree>
    <p:extLst>
      <p:ext uri="{BB962C8B-B14F-4D97-AF65-F5344CB8AC3E}">
        <p14:creationId xmlns:p14="http://schemas.microsoft.com/office/powerpoint/2010/main" val="790959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940</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Algerian</vt:lpstr>
      <vt:lpstr>AR BERKLEY</vt:lpstr>
      <vt:lpstr>AR DARLING</vt:lpstr>
      <vt:lpstr>Arial</vt:lpstr>
      <vt:lpstr>Calibri</vt:lpstr>
      <vt:lpstr>Calibri Light</vt:lpstr>
      <vt:lpstr>Curlz MT</vt:lpstr>
      <vt:lpstr>Imprint MT Shadow</vt:lpstr>
      <vt:lpstr>Papyrus</vt:lpstr>
      <vt:lpstr>Ravie</vt:lpstr>
      <vt:lpstr>Rockwell Extra Bold</vt:lpstr>
      <vt:lpstr>Office Theme</vt:lpstr>
      <vt:lpstr>Gathering Weather Data</vt:lpstr>
      <vt:lpstr>Temperature and Air Pressure</vt:lpstr>
      <vt:lpstr>Wind Speed and Relative Humidity</vt:lpstr>
      <vt:lpstr>PowerPoint Presentation</vt:lpstr>
      <vt:lpstr>Automated Surface Observing System (ASOS)</vt:lpstr>
      <vt:lpstr>Data from the Upper Atmosphere</vt:lpstr>
      <vt:lpstr>Weather Observation Systems</vt:lpstr>
      <vt:lpstr>Weather Satellites</vt:lpstr>
      <vt:lpstr>Infrared imagery</vt:lpstr>
      <vt:lpstr>Visible-light imagery</vt:lpstr>
      <vt:lpstr>Water-vapor imagery</vt:lpstr>
      <vt:lpstr>Weather Analysis and Prediction</vt:lpstr>
      <vt:lpstr>Surface Weather Analysis</vt:lpstr>
      <vt:lpstr>Types of Forecasts</vt:lpstr>
      <vt:lpstr>Short-Term Forecasts</vt:lpstr>
      <vt:lpstr>Long-Term Forecasts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Weather Data</dc:title>
  <dc:creator>Lyndsey Norton</dc:creator>
  <cp:lastModifiedBy>Lyndsey Norton</cp:lastModifiedBy>
  <cp:revision>17</cp:revision>
  <dcterms:created xsi:type="dcterms:W3CDTF">2018-05-06T18:36:31Z</dcterms:created>
  <dcterms:modified xsi:type="dcterms:W3CDTF">2019-04-09T13:03:18Z</dcterms:modified>
</cp:coreProperties>
</file>