
<file path=[Content_Types].xml><?xml version="1.0" encoding="utf-8"?>
<Types xmlns="http://schemas.openxmlformats.org/package/2006/content-types">
  <Default Extension="gif" ContentType="image/gif"/>
  <Default Extension="jpeg" ContentType="image/jpeg"/>
  <Default Extension="jpg" ContentType="image/jpeg"/>
  <Default Extension="jpg&amp;ehk=8YELEQtlv9Pb1Ou4ekGG6w&amp;r=0&amp;pid=OfficeInsert" ContentType="image/jpeg"/>
  <Default Extension="jpg&amp;ehk=DQ7DmHmeh9SCMTW3R7eVXA&amp;r=0&amp;pid=OfficeInsert" ContentType="image/jpeg"/>
  <Default Extension="jpg&amp;ehk=MtjgyJtNfVyG0JCczsLwDA&amp;r=0&amp;pid=OfficeInsert" ContentType="image/jpeg"/>
  <Default Extension="png&amp;ehk=9TlkNjY8D4W1yWCAqDO1bg&amp;r=0&amp;pid=OfficeInsert" ContentType="image/png"/>
  <Default Extension="png&amp;ehk=d" ContentType="image/png"/>
  <Default Extension="png&amp;ehk=Pnn3kuawZ9I"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30" autoAdjust="0"/>
    <p:restoredTop sz="94660"/>
  </p:normalViewPr>
  <p:slideViewPr>
    <p:cSldViewPr snapToGrid="0">
      <p:cViewPr varScale="1">
        <p:scale>
          <a:sx n="72" d="100"/>
          <a:sy n="72" d="100"/>
        </p:scale>
        <p:origin x="4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81D0-1B7A-44BE-B82A-74EBE1988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1352E5-1EA4-445C-9F35-9351642CE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867DDB-CE2E-4932-A5DB-043FB4603C9C}"/>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5" name="Footer Placeholder 4">
            <a:extLst>
              <a:ext uri="{FF2B5EF4-FFF2-40B4-BE49-F238E27FC236}">
                <a16:creationId xmlns:a16="http://schemas.microsoft.com/office/drawing/2014/main" id="{F6D08E84-8C85-4EB9-98ED-5EA4AB8FE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F9C1D-1788-4BC8-87C3-C90CDA58C843}"/>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241867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B5FC-635F-4E46-B7EC-78E62A1264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C110F1-DD4C-4512-A343-A94C2A7202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D2B06-D6CD-4984-920F-4CF7E174C0AF}"/>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5" name="Footer Placeholder 4">
            <a:extLst>
              <a:ext uri="{FF2B5EF4-FFF2-40B4-BE49-F238E27FC236}">
                <a16:creationId xmlns:a16="http://schemas.microsoft.com/office/drawing/2014/main" id="{471F37C7-5D0D-4096-87BA-C6E6A9B83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C2AE5-14D8-4BAC-A85A-8F1E17E78F57}"/>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356234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34F9D8-F4B2-402C-9606-FA1565D99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BF387A-D4A6-4507-95C4-729FAEDD33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6A484-E840-46FD-BAFB-B2E381F3B6C2}"/>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5" name="Footer Placeholder 4">
            <a:extLst>
              <a:ext uri="{FF2B5EF4-FFF2-40B4-BE49-F238E27FC236}">
                <a16:creationId xmlns:a16="http://schemas.microsoft.com/office/drawing/2014/main" id="{2E5DE31B-CD92-4693-A4B0-3DDC29B8A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8B590-6928-481B-8083-A93AEE8F8807}"/>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113235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4664-536C-4D6E-B391-7AAF2DB78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B8E079-D13B-411E-A96B-1EDFDF4F8C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44E44-0AE6-4F27-AAF0-158C101D76F3}"/>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5" name="Footer Placeholder 4">
            <a:extLst>
              <a:ext uri="{FF2B5EF4-FFF2-40B4-BE49-F238E27FC236}">
                <a16:creationId xmlns:a16="http://schemas.microsoft.com/office/drawing/2014/main" id="{759F2002-473B-4FBD-8D78-2880222A2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6128-ECA3-4CB6-A789-B8E6504C87CD}"/>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401113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C8B30-EA99-4DA1-BA0B-7A14296F8D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1482ED-E84F-4582-8454-1224429F0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410131-C900-43D8-8A33-E195619E89BD}"/>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5" name="Footer Placeholder 4">
            <a:extLst>
              <a:ext uri="{FF2B5EF4-FFF2-40B4-BE49-F238E27FC236}">
                <a16:creationId xmlns:a16="http://schemas.microsoft.com/office/drawing/2014/main" id="{FAC80CE4-A782-48BA-86FF-161EF868C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5618A-F905-4A23-B9B3-091149D66802}"/>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365153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4086-7CCA-4C1C-A8C5-3D9133B8E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D9A35-3262-4429-B2AE-5EFBDBB66B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3EB896-AC7D-4C5D-8AB5-198A1B4B79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86F6FE-3C13-4217-8FB2-28409A0E67D2}"/>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6" name="Footer Placeholder 5">
            <a:extLst>
              <a:ext uri="{FF2B5EF4-FFF2-40B4-BE49-F238E27FC236}">
                <a16:creationId xmlns:a16="http://schemas.microsoft.com/office/drawing/2014/main" id="{C88DFFE6-983E-4FC9-95C4-9809E86F7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9BDF9-D7C0-4E06-BF4E-CFACEF18A2F3}"/>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299403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5759-C9EF-4737-9D9D-25AC14C7F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4DBBBF-529B-47EB-B161-D67F308FA8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69A29-1212-4A05-963F-8A311C6B3A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3AB513-181F-4FB6-9A0D-8AF2D75C5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DB7015-79C2-4611-B4BC-6161B1F155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088CC6-9F26-456B-9B3A-6CDB61F1162E}"/>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8" name="Footer Placeholder 7">
            <a:extLst>
              <a:ext uri="{FF2B5EF4-FFF2-40B4-BE49-F238E27FC236}">
                <a16:creationId xmlns:a16="http://schemas.microsoft.com/office/drawing/2014/main" id="{060298DD-3C90-4758-910F-CE87BEFA4E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FB1FBE-897F-4B16-A9BD-4CAC842FEC7D}"/>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149951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F866-263F-4F81-A030-DDCA2879EA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D167D0-4238-4439-B7DA-C8545F014785}"/>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4" name="Footer Placeholder 3">
            <a:extLst>
              <a:ext uri="{FF2B5EF4-FFF2-40B4-BE49-F238E27FC236}">
                <a16:creationId xmlns:a16="http://schemas.microsoft.com/office/drawing/2014/main" id="{28970C50-BD19-4A80-9548-4DBDEFC7ED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DD5DD5-B9A5-476F-9264-A69ECA97E778}"/>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6972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52C2D-B7DE-4614-8B06-F02CDD0F939F}"/>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3" name="Footer Placeholder 2">
            <a:extLst>
              <a:ext uri="{FF2B5EF4-FFF2-40B4-BE49-F238E27FC236}">
                <a16:creationId xmlns:a16="http://schemas.microsoft.com/office/drawing/2014/main" id="{8E68C8BB-0E47-4350-A9E9-61A8DF0B7F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7472FD-5BEA-4375-B228-C4A08C83367C}"/>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304906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E517-4539-4661-8556-5FC29B1DE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2BF88B-CC01-4883-89C3-E23D7EC4F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2E264F-946E-402E-B47B-094E25C5B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7290D5-1CD1-47D9-B0F8-133A93B3B4A1}"/>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6" name="Footer Placeholder 5">
            <a:extLst>
              <a:ext uri="{FF2B5EF4-FFF2-40B4-BE49-F238E27FC236}">
                <a16:creationId xmlns:a16="http://schemas.microsoft.com/office/drawing/2014/main" id="{6CEBBD45-EB15-4F86-B137-59790FF33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F729-5D17-4031-9410-F53CCB2C48F1}"/>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123797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4191-FB59-4895-BD8E-16F65A2BC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0A629C-5B9A-4645-964D-972F4C1EC8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222E24-0959-4A81-8D83-5227F0D4A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749BD-CCD4-4A52-8AC6-7D3ED26CE957}"/>
              </a:ext>
            </a:extLst>
          </p:cNvPr>
          <p:cNvSpPr>
            <a:spLocks noGrp="1"/>
          </p:cNvSpPr>
          <p:nvPr>
            <p:ph type="dt" sz="half" idx="10"/>
          </p:nvPr>
        </p:nvSpPr>
        <p:spPr/>
        <p:txBody>
          <a:bodyPr/>
          <a:lstStyle/>
          <a:p>
            <a:fld id="{A2AFD0F9-BE96-408B-9D1E-9EA9801FEDEA}" type="datetimeFigureOut">
              <a:rPr lang="en-US" smtClean="0"/>
              <a:t>4/3/2019</a:t>
            </a:fld>
            <a:endParaRPr lang="en-US"/>
          </a:p>
        </p:txBody>
      </p:sp>
      <p:sp>
        <p:nvSpPr>
          <p:cNvPr id="6" name="Footer Placeholder 5">
            <a:extLst>
              <a:ext uri="{FF2B5EF4-FFF2-40B4-BE49-F238E27FC236}">
                <a16:creationId xmlns:a16="http://schemas.microsoft.com/office/drawing/2014/main" id="{A6B345BD-BE5E-4AFB-8CF2-4D08B7D08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CF85C-CA5D-4F8A-9DA7-457DA149CC10}"/>
              </a:ext>
            </a:extLst>
          </p:cNvPr>
          <p:cNvSpPr>
            <a:spLocks noGrp="1"/>
          </p:cNvSpPr>
          <p:nvPr>
            <p:ph type="sldNum" sz="quarter" idx="12"/>
          </p:nvPr>
        </p:nvSpPr>
        <p:spPr/>
        <p:txBody>
          <a:bodyPr/>
          <a:lstStyle/>
          <a:p>
            <a:fld id="{82F295B3-C97E-4662-982A-110104F0F754}" type="slidenum">
              <a:rPr lang="en-US" smtClean="0"/>
              <a:t>‹#›</a:t>
            </a:fld>
            <a:endParaRPr lang="en-US"/>
          </a:p>
        </p:txBody>
      </p:sp>
    </p:spTree>
    <p:extLst>
      <p:ext uri="{BB962C8B-B14F-4D97-AF65-F5344CB8AC3E}">
        <p14:creationId xmlns:p14="http://schemas.microsoft.com/office/powerpoint/2010/main" val="239236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E15E3-DD9D-40F0-8CBF-5DED14879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24AF4F-432A-4BBB-99A0-08B31F1E6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48F77-30BA-4162-9089-CEB42A726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FD0F9-BE96-408B-9D1E-9EA9801FEDEA}" type="datetimeFigureOut">
              <a:rPr lang="en-US" smtClean="0"/>
              <a:t>4/3/2019</a:t>
            </a:fld>
            <a:endParaRPr lang="en-US"/>
          </a:p>
        </p:txBody>
      </p:sp>
      <p:sp>
        <p:nvSpPr>
          <p:cNvPr id="5" name="Footer Placeholder 4">
            <a:extLst>
              <a:ext uri="{FF2B5EF4-FFF2-40B4-BE49-F238E27FC236}">
                <a16:creationId xmlns:a16="http://schemas.microsoft.com/office/drawing/2014/main" id="{E9378FF0-612E-4D71-BA65-EC71CAD59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D0FDA0-7085-4DDA-BD6A-57654437A2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295B3-C97E-4662-982A-110104F0F754}" type="slidenum">
              <a:rPr lang="en-US" smtClean="0"/>
              <a:t>‹#›</a:t>
            </a:fld>
            <a:endParaRPr lang="en-US"/>
          </a:p>
        </p:txBody>
      </p:sp>
    </p:spTree>
    <p:extLst>
      <p:ext uri="{BB962C8B-B14F-4D97-AF65-F5344CB8AC3E}">
        <p14:creationId xmlns:p14="http://schemas.microsoft.com/office/powerpoint/2010/main" val="798039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netflix.com/watch/70262656?trackId=13752289&amp;tctx=0%2C12%2C25898a20-31d1-471a-a000-26ade867fe81-402378%2C%2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just-call-me-frank.blogspot.com/2012_01_01_archive.html" TargetMode="External"/><Relationship Id="rId2" Type="http://schemas.openxmlformats.org/officeDocument/2006/relationships/image" Target="../media/image4.jpg&amp;ehk=MtjgyJtNfVyG0JCczsLwDA&amp;r=0&amp;pid=OfficeInsert"/><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chmidtphysicalgeography.wikispaces.com/Week+Nine+Assignment"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intsational-second-grade.wikispaces.com/" TargetMode="External"/><Relationship Id="rId2" Type="http://schemas.openxmlformats.org/officeDocument/2006/relationships/image" Target="../media/image6.png&amp;ehk=Pnn3kuawZ9I"/><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cestechnologyclub.wikispaces.com/earthscience_h" TargetMode="External"/><Relationship Id="rId2" Type="http://schemas.openxmlformats.org/officeDocument/2006/relationships/image" Target="../media/image7.png&amp;ehk=9TlkNjY8D4W1yWCAqDO1bg&amp;r=0&amp;pid=OfficeInsert"/><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tenovas.com/in-sardegna/1556-siccita-sardegna-stato-emergenza-regione.html" TargetMode="External"/><Relationship Id="rId2" Type="http://schemas.openxmlformats.org/officeDocument/2006/relationships/image" Target="../media/image8.jpg&amp;ehk=DQ7DmHmeh9SCMTW3R7eVXA&amp;r=0&amp;pid=OfficeInsert"/><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r.wikipedia.org/wiki/%D9%85%D8%A4%D8%B4%D8%B1_%D8%A7%D9%84%D8%AD%D8%B1%D8%A7%D8%B1%D8%A9"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ifi.stackexchange.com/questions/71909/just-how-cold-is-it-outside-in-snowpiercer" TargetMode="Externa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otanydowns.wikispaces.com/Year+5+%26+6" TargetMode="External"/><Relationship Id="rId2" Type="http://schemas.openxmlformats.org/officeDocument/2006/relationships/image" Target="../media/image2.png&amp;ehk=d"/><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F5_tornado_Elie_Manitoba_2007.jpg" TargetMode="External"/><Relationship Id="rId2" Type="http://schemas.openxmlformats.org/officeDocument/2006/relationships/image" Target="../media/image3.jpg&amp;ehk=8YELEQtlv9Pb1Ou4ekGG6w&amp;r=0&amp;pid=OfficeInsert"/><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1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54B7-4749-4CE8-B8EB-183500F90622}"/>
              </a:ext>
            </a:extLst>
          </p:cNvPr>
          <p:cNvSpPr>
            <a:spLocks noGrp="1"/>
          </p:cNvSpPr>
          <p:nvPr>
            <p:ph type="ctrTitle"/>
          </p:nvPr>
        </p:nvSpPr>
        <p:spPr/>
        <p:txBody>
          <a:bodyPr/>
          <a:lstStyle/>
          <a:p>
            <a:r>
              <a:rPr lang="en-US" sz="8000" dirty="0">
                <a:hlinkClick r:id="rId2"/>
              </a:rPr>
              <a:t>Thunderstorms</a:t>
            </a:r>
            <a:endParaRPr lang="en-US" dirty="0"/>
          </a:p>
        </p:txBody>
      </p:sp>
      <p:sp>
        <p:nvSpPr>
          <p:cNvPr id="3" name="Subtitle 2">
            <a:extLst>
              <a:ext uri="{FF2B5EF4-FFF2-40B4-BE49-F238E27FC236}">
                <a16:creationId xmlns:a16="http://schemas.microsoft.com/office/drawing/2014/main" id="{6014439E-C7AF-4414-A463-F9ADE175BD60}"/>
              </a:ext>
            </a:extLst>
          </p:cNvPr>
          <p:cNvSpPr>
            <a:spLocks noGrp="1"/>
          </p:cNvSpPr>
          <p:nvPr>
            <p:ph type="subTitle" idx="1"/>
          </p:nvPr>
        </p:nvSpPr>
        <p:spPr/>
        <p:txBody>
          <a:bodyPr/>
          <a:lstStyle/>
          <a:p>
            <a:r>
              <a:rPr lang="en-US" dirty="0"/>
              <a:t>13.1</a:t>
            </a:r>
          </a:p>
        </p:txBody>
      </p:sp>
    </p:spTree>
    <p:extLst>
      <p:ext uri="{BB962C8B-B14F-4D97-AF65-F5344CB8AC3E}">
        <p14:creationId xmlns:p14="http://schemas.microsoft.com/office/powerpoint/2010/main" val="267530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99000">
              <a:srgbClr val="7030A0"/>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B0684C-FD48-4511-B2EE-D97A895256FB}"/>
              </a:ext>
            </a:extLst>
          </p:cNvPr>
          <p:cNvSpPr>
            <a:spLocks noGrp="1"/>
          </p:cNvSpPr>
          <p:nvPr>
            <p:ph idx="1"/>
          </p:nvPr>
        </p:nvSpPr>
        <p:spPr>
          <a:xfrm>
            <a:off x="207819" y="140676"/>
            <a:ext cx="11804072" cy="6717323"/>
          </a:xfrm>
        </p:spPr>
        <p:txBody>
          <a:bodyPr>
            <a:normAutofit fontScale="92500" lnSpcReduction="10000"/>
          </a:bodyPr>
          <a:lstStyle/>
          <a:p>
            <a:r>
              <a:rPr lang="en-US" sz="3600" dirty="0"/>
              <a:t>Supercells are extremely powerful, self-sustaining thunderstorm characterized by intense, rotating updrafts</a:t>
            </a:r>
          </a:p>
          <a:p>
            <a:r>
              <a:rPr lang="en-US" sz="3600" dirty="0"/>
              <a:t>Downbursts: Violent downdrafts that are concentrated in a local area.</a:t>
            </a:r>
          </a:p>
          <a:p>
            <a:pPr lvl="1"/>
            <a:r>
              <a:rPr lang="en-US" sz="3200" dirty="0"/>
              <a:t>Classified as either microbursts or </a:t>
            </a:r>
            <a:r>
              <a:rPr lang="en-US" sz="3200" dirty="0" err="1"/>
              <a:t>macrobursts</a:t>
            </a:r>
            <a:endParaRPr lang="en-US" sz="3200" dirty="0"/>
          </a:p>
          <a:p>
            <a:r>
              <a:rPr lang="en-US" sz="3600" dirty="0"/>
              <a:t>Hail forms because of 2 characteristics: </a:t>
            </a:r>
          </a:p>
          <a:p>
            <a:pPr lvl="1"/>
            <a:r>
              <a:rPr lang="en-US" sz="3200" dirty="0"/>
              <a:t>First, water droplets enter parts of the cumulonimbus cloud where the temperature is below freezing. When they encounter ice pellets, the water droplets freeze on contact and cause the ice pellets to grow larger.</a:t>
            </a:r>
          </a:p>
          <a:p>
            <a:pPr lvl="1"/>
            <a:r>
              <a:rPr lang="en-US" sz="3200" dirty="0"/>
              <a:t>Second, an abundance of strong updrafts and downdrafts existing side by side within a cloud. The growing ice pellets are caught alternately in the updrafts and downdrafts so that they encounter more supercooled water droplets.</a:t>
            </a:r>
          </a:p>
          <a:p>
            <a:pPr lvl="1"/>
            <a:r>
              <a:rPr lang="en-US" sz="3200" dirty="0"/>
              <a:t>They keep growing until they are too heavy to keep afloat and finally fall as hail.</a:t>
            </a:r>
          </a:p>
          <a:p>
            <a:pPr lvl="1"/>
            <a:endParaRPr lang="en-US" dirty="0"/>
          </a:p>
        </p:txBody>
      </p:sp>
    </p:spTree>
    <p:extLst>
      <p:ext uri="{BB962C8B-B14F-4D97-AF65-F5344CB8AC3E}">
        <p14:creationId xmlns:p14="http://schemas.microsoft.com/office/powerpoint/2010/main" val="170268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1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D57B-0848-4D98-9DD3-A008B3F64613}"/>
              </a:ext>
            </a:extLst>
          </p:cNvPr>
          <p:cNvSpPr>
            <a:spLocks noGrp="1"/>
          </p:cNvSpPr>
          <p:nvPr>
            <p:ph type="title"/>
          </p:nvPr>
        </p:nvSpPr>
        <p:spPr/>
        <p:txBody>
          <a:bodyPr/>
          <a:lstStyle/>
          <a:p>
            <a:pPr algn="ctr"/>
            <a:r>
              <a:rPr lang="en-US" dirty="0"/>
              <a:t>Tornadoes</a:t>
            </a:r>
          </a:p>
        </p:txBody>
      </p:sp>
      <p:sp>
        <p:nvSpPr>
          <p:cNvPr id="3" name="Content Placeholder 2">
            <a:extLst>
              <a:ext uri="{FF2B5EF4-FFF2-40B4-BE49-F238E27FC236}">
                <a16:creationId xmlns:a16="http://schemas.microsoft.com/office/drawing/2014/main" id="{49D87A63-53DC-429A-81EF-7F4A8DA8D072}"/>
              </a:ext>
            </a:extLst>
          </p:cNvPr>
          <p:cNvSpPr>
            <a:spLocks noGrp="1"/>
          </p:cNvSpPr>
          <p:nvPr>
            <p:ph idx="1"/>
          </p:nvPr>
        </p:nvSpPr>
        <p:spPr>
          <a:xfrm>
            <a:off x="838200" y="1385456"/>
            <a:ext cx="10515600" cy="5472544"/>
          </a:xfrm>
        </p:spPr>
        <p:txBody>
          <a:bodyPr>
            <a:normAutofit fontScale="92500" lnSpcReduction="10000"/>
          </a:bodyPr>
          <a:lstStyle/>
          <a:p>
            <a:r>
              <a:rPr lang="en-US" sz="3200" dirty="0"/>
              <a:t>Tornado: violent, whirling column of air in contact with the ground.</a:t>
            </a:r>
          </a:p>
          <a:p>
            <a:pPr lvl="1"/>
            <a:r>
              <a:rPr lang="en-US" sz="2800" dirty="0"/>
              <a:t>When a tornado does not reach the ground, it is called a funnel cloud.</a:t>
            </a:r>
          </a:p>
          <a:p>
            <a:r>
              <a:rPr lang="en-US" sz="3200" dirty="0"/>
              <a:t>A tornado develops when pockets of rising air are rotated horizontally like a rolling-pin between layers of air with varying wind speeds or directions. The twisting column of wind is tilted from horizontal to vertical. As updrafts stretch the column, the rotation is accelerated. </a:t>
            </a:r>
          </a:p>
          <a:p>
            <a:r>
              <a:rPr lang="en-US" sz="3200" dirty="0"/>
              <a:t>Most violent tornadoes form in the spring during late afternoon and evening, when the temperature contrasts between polar air and tropical air are the greatest.</a:t>
            </a:r>
          </a:p>
          <a:p>
            <a:r>
              <a:rPr lang="en-US" sz="3200" dirty="0"/>
              <a:t>Large temperature contrast occur most frequently in the Midwest US in “tornado valley”</a:t>
            </a:r>
          </a:p>
          <a:p>
            <a:pPr marL="0" indent="0">
              <a:buNone/>
            </a:pPr>
            <a:endParaRPr lang="en-US" dirty="0"/>
          </a:p>
        </p:txBody>
      </p:sp>
    </p:spTree>
    <p:extLst>
      <p:ext uri="{BB962C8B-B14F-4D97-AF65-F5344CB8AC3E}">
        <p14:creationId xmlns:p14="http://schemas.microsoft.com/office/powerpoint/2010/main" val="333124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4466-C745-4FAF-9BE6-23279F32F01B}"/>
              </a:ext>
            </a:extLst>
          </p:cNvPr>
          <p:cNvSpPr>
            <a:spLocks noGrp="1"/>
          </p:cNvSpPr>
          <p:nvPr>
            <p:ph type="title"/>
          </p:nvPr>
        </p:nvSpPr>
        <p:spPr/>
        <p:txBody>
          <a:bodyPr/>
          <a:lstStyle/>
          <a:p>
            <a:r>
              <a:rPr lang="en-US" dirty="0"/>
              <a:t>Tornado Classification</a:t>
            </a:r>
          </a:p>
        </p:txBody>
      </p:sp>
      <p:sp>
        <p:nvSpPr>
          <p:cNvPr id="3" name="Content Placeholder 2">
            <a:extLst>
              <a:ext uri="{FF2B5EF4-FFF2-40B4-BE49-F238E27FC236}">
                <a16:creationId xmlns:a16="http://schemas.microsoft.com/office/drawing/2014/main" id="{5CABC792-864F-4714-A660-EA72EA88196A}"/>
              </a:ext>
            </a:extLst>
          </p:cNvPr>
          <p:cNvSpPr>
            <a:spLocks noGrp="1"/>
          </p:cNvSpPr>
          <p:nvPr>
            <p:ph idx="1"/>
          </p:nvPr>
        </p:nvSpPr>
        <p:spPr>
          <a:xfrm>
            <a:off x="838200" y="1825625"/>
            <a:ext cx="5257800" cy="4351338"/>
          </a:xfrm>
        </p:spPr>
        <p:txBody>
          <a:bodyPr>
            <a:normAutofit/>
          </a:bodyPr>
          <a:lstStyle/>
          <a:p>
            <a:r>
              <a:rPr lang="en-US" sz="3600" dirty="0"/>
              <a:t>Enhanced Fujita Tornado Damage scale ranks tornados according to their destruction and estimated wind speed. </a:t>
            </a:r>
          </a:p>
          <a:p>
            <a:pPr lvl="1"/>
            <a:r>
              <a:rPr lang="en-US" sz="3200" dirty="0"/>
              <a:t>Classification ranges from EF0-EF5.</a:t>
            </a:r>
          </a:p>
        </p:txBody>
      </p:sp>
      <p:pic>
        <p:nvPicPr>
          <p:cNvPr id="5" name="Picture 4">
            <a:extLst>
              <a:ext uri="{FF2B5EF4-FFF2-40B4-BE49-F238E27FC236}">
                <a16:creationId xmlns:a16="http://schemas.microsoft.com/office/drawing/2014/main" id="{18E6A4F7-05BE-43FA-AC8C-19974D51EF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10300" y="1185862"/>
            <a:ext cx="5143500" cy="4486275"/>
          </a:xfrm>
          <a:prstGeom prst="rect">
            <a:avLst/>
          </a:prstGeom>
        </p:spPr>
      </p:pic>
      <p:sp>
        <p:nvSpPr>
          <p:cNvPr id="6" name="TextBox 5">
            <a:extLst>
              <a:ext uri="{FF2B5EF4-FFF2-40B4-BE49-F238E27FC236}">
                <a16:creationId xmlns:a16="http://schemas.microsoft.com/office/drawing/2014/main" id="{6BA70157-760B-4B3F-9EE0-2A88F4929112}"/>
              </a:ext>
            </a:extLst>
          </p:cNvPr>
          <p:cNvSpPr txBox="1"/>
          <p:nvPr/>
        </p:nvSpPr>
        <p:spPr>
          <a:xfrm>
            <a:off x="6337788" y="6311900"/>
            <a:ext cx="5143500" cy="230832"/>
          </a:xfrm>
          <a:prstGeom prst="rect">
            <a:avLst/>
          </a:prstGeom>
          <a:noFill/>
        </p:spPr>
        <p:txBody>
          <a:bodyPr wrap="square" rtlCol="0">
            <a:spAutoFit/>
          </a:bodyPr>
          <a:lstStyle/>
          <a:p>
            <a:r>
              <a:rPr lang="en-US" sz="900">
                <a:hlinkClick r:id="rId3" tooltip="https://schmidtphysicalgeography.wikispaces.com/Week+Nine+Assignment"/>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23279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3133-AA12-4574-9555-834E1F99F2AD}"/>
              </a:ext>
            </a:extLst>
          </p:cNvPr>
          <p:cNvSpPr>
            <a:spLocks noGrp="1"/>
          </p:cNvSpPr>
          <p:nvPr>
            <p:ph type="title"/>
          </p:nvPr>
        </p:nvSpPr>
        <p:spPr>
          <a:xfrm rot="20457581">
            <a:off x="1523345" y="933622"/>
            <a:ext cx="4479388" cy="1322998"/>
          </a:xfrm>
        </p:spPr>
        <p:txBody>
          <a:bodyPr>
            <a:normAutofit/>
          </a:bodyPr>
          <a:lstStyle/>
          <a:p>
            <a:r>
              <a:rPr lang="en-US" sz="7200" dirty="0"/>
              <a:t>Vocabulary</a:t>
            </a:r>
          </a:p>
        </p:txBody>
      </p:sp>
    </p:spTree>
    <p:extLst>
      <p:ext uri="{BB962C8B-B14F-4D97-AF65-F5344CB8AC3E}">
        <p14:creationId xmlns:p14="http://schemas.microsoft.com/office/powerpoint/2010/main" val="258973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837473B0-CC2E-450A-ABE3-18F120FF3D39}">
                <a1611:picAttrSrcUrl xmlns:a1611="http://schemas.microsoft.com/office/drawing/2016/11/main" r:id="rId3"/>
              </a:ext>
            </a:extLst>
          </a:blip>
          <a:srcRect/>
          <a:stretch>
            <a:fillRect l="1000" t="-4000" r="-18000" b="-5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FDD90-D72C-4DE4-A485-3AD51C77EA31}"/>
              </a:ext>
            </a:extLst>
          </p:cNvPr>
          <p:cNvSpPr>
            <a:spLocks noGrp="1"/>
          </p:cNvSpPr>
          <p:nvPr>
            <p:ph type="ctrTitle"/>
          </p:nvPr>
        </p:nvSpPr>
        <p:spPr/>
        <p:txBody>
          <a:bodyPr>
            <a:normAutofit/>
          </a:bodyPr>
          <a:lstStyle/>
          <a:p>
            <a:r>
              <a:rPr lang="en-US" sz="9600" dirty="0"/>
              <a:t>Tropical Storms</a:t>
            </a:r>
          </a:p>
        </p:txBody>
      </p:sp>
      <p:sp>
        <p:nvSpPr>
          <p:cNvPr id="5" name="Subtitle 4">
            <a:extLst>
              <a:ext uri="{FF2B5EF4-FFF2-40B4-BE49-F238E27FC236}">
                <a16:creationId xmlns:a16="http://schemas.microsoft.com/office/drawing/2014/main" id="{98791482-AF9B-46F3-8382-72A431EABFCB}"/>
              </a:ext>
            </a:extLst>
          </p:cNvPr>
          <p:cNvSpPr>
            <a:spLocks noGrp="1"/>
          </p:cNvSpPr>
          <p:nvPr>
            <p:ph type="subTitle" idx="1"/>
          </p:nvPr>
        </p:nvSpPr>
        <p:spPr/>
        <p:txBody>
          <a:bodyPr>
            <a:normAutofit/>
          </a:bodyPr>
          <a:lstStyle/>
          <a:p>
            <a:r>
              <a:rPr lang="en-US" sz="4400" dirty="0"/>
              <a:t>13.3</a:t>
            </a:r>
          </a:p>
        </p:txBody>
      </p:sp>
    </p:spTree>
    <p:extLst>
      <p:ext uri="{BB962C8B-B14F-4D97-AF65-F5344CB8AC3E}">
        <p14:creationId xmlns:p14="http://schemas.microsoft.com/office/powerpoint/2010/main" val="320295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B7C0D8-7998-4DA2-9530-1A76463F0E6F}"/>
              </a:ext>
            </a:extLst>
          </p:cNvPr>
          <p:cNvSpPr>
            <a:spLocks noGrp="1"/>
          </p:cNvSpPr>
          <p:nvPr>
            <p:ph idx="1"/>
          </p:nvPr>
        </p:nvSpPr>
        <p:spPr>
          <a:xfrm>
            <a:off x="838200" y="418855"/>
            <a:ext cx="10515600" cy="6122622"/>
          </a:xfrm>
        </p:spPr>
        <p:txBody>
          <a:bodyPr>
            <a:normAutofit/>
          </a:bodyPr>
          <a:lstStyle/>
          <a:p>
            <a:pPr marL="0" indent="0">
              <a:buNone/>
            </a:pPr>
            <a:r>
              <a:rPr lang="en-US" sz="4400" b="1" dirty="0"/>
              <a:t>Tropical cyclones: </a:t>
            </a:r>
            <a:r>
              <a:rPr lang="en-US" sz="4400" dirty="0"/>
              <a:t>large, rotating , low-pressure tropical storms.</a:t>
            </a:r>
          </a:p>
          <a:p>
            <a:pPr lvl="1"/>
            <a:r>
              <a:rPr lang="en-US" sz="4000" dirty="0"/>
              <a:t>When it occurs in the western Pacific Ocean, it is known as a typhoon.</a:t>
            </a:r>
          </a:p>
          <a:p>
            <a:pPr lvl="1"/>
            <a:r>
              <a:rPr lang="en-US" sz="4000" dirty="0"/>
              <a:t>When it the Indian Ocean, it is known as a cyclone</a:t>
            </a:r>
          </a:p>
          <a:p>
            <a:pPr lvl="1"/>
            <a:r>
              <a:rPr lang="en-US" sz="4000" dirty="0"/>
              <a:t>When it occurs in the North Atlantic Ocean, the Caribbean Sea, the Gulf of Mexico, and along the western coast of Mexico it is known as a hurricane.</a:t>
            </a:r>
          </a:p>
        </p:txBody>
      </p:sp>
    </p:spTree>
    <p:extLst>
      <p:ext uri="{BB962C8B-B14F-4D97-AF65-F5344CB8AC3E}">
        <p14:creationId xmlns:p14="http://schemas.microsoft.com/office/powerpoint/2010/main" val="114825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8167-6C20-4119-B6AE-411DB389A68F}"/>
              </a:ext>
            </a:extLst>
          </p:cNvPr>
          <p:cNvSpPr>
            <a:spLocks noGrp="1"/>
          </p:cNvSpPr>
          <p:nvPr>
            <p:ph type="title"/>
          </p:nvPr>
        </p:nvSpPr>
        <p:spPr>
          <a:xfrm>
            <a:off x="838200" y="133643"/>
            <a:ext cx="10515600" cy="1325563"/>
          </a:xfrm>
        </p:spPr>
        <p:txBody>
          <a:bodyPr>
            <a:normAutofit/>
          </a:bodyPr>
          <a:lstStyle/>
          <a:p>
            <a:pPr algn="ctr"/>
            <a:r>
              <a:rPr lang="en-US" sz="5400" dirty="0"/>
              <a:t>Cyclone Formation</a:t>
            </a:r>
          </a:p>
        </p:txBody>
      </p:sp>
      <p:sp>
        <p:nvSpPr>
          <p:cNvPr id="3" name="Content Placeholder 2">
            <a:extLst>
              <a:ext uri="{FF2B5EF4-FFF2-40B4-BE49-F238E27FC236}">
                <a16:creationId xmlns:a16="http://schemas.microsoft.com/office/drawing/2014/main" id="{23ECA980-1437-4697-B22B-37B259A077F6}"/>
              </a:ext>
            </a:extLst>
          </p:cNvPr>
          <p:cNvSpPr>
            <a:spLocks noGrp="1"/>
          </p:cNvSpPr>
          <p:nvPr>
            <p:ph idx="1"/>
          </p:nvPr>
        </p:nvSpPr>
        <p:spPr>
          <a:xfrm>
            <a:off x="838200" y="1308295"/>
            <a:ext cx="10515600" cy="5416062"/>
          </a:xfrm>
        </p:spPr>
        <p:txBody>
          <a:bodyPr>
            <a:normAutofit lnSpcReduction="10000"/>
          </a:bodyPr>
          <a:lstStyle/>
          <a:p>
            <a:pPr marL="0" indent="0">
              <a:buNone/>
            </a:pPr>
            <a:r>
              <a:rPr lang="en-US" sz="3200" dirty="0"/>
              <a:t>Require two conditions to form: an abundant supply of warm ocean water and some sort of mechanism to lift warm air and keep it rising.</a:t>
            </a:r>
          </a:p>
          <a:p>
            <a:pPr marL="0" indent="0">
              <a:buNone/>
            </a:pPr>
            <a:r>
              <a:rPr lang="en-US" sz="3200" dirty="0"/>
              <a:t>Three stages in development of a full tropical cyclone:</a:t>
            </a:r>
          </a:p>
          <a:p>
            <a:pPr lvl="1"/>
            <a:r>
              <a:rPr lang="en-US" sz="2800" dirty="0"/>
              <a:t>Formative stage – with a mixture of warm, dense air a cyclonic rotation (counterclockwise) is produced. At this stage, it is known as a tropical depression.</a:t>
            </a:r>
          </a:p>
          <a:p>
            <a:pPr lvl="1"/>
            <a:r>
              <a:rPr lang="en-US" sz="2800" dirty="0"/>
              <a:t>Mature stage – wind speeds increase, air pressure in the center decreases, the calm center of the storm (the eye) forms. Now, it is known as a tropical cyclone</a:t>
            </a:r>
          </a:p>
          <a:p>
            <a:pPr lvl="2"/>
            <a:r>
              <a:rPr lang="en-US" sz="2400" dirty="0"/>
              <a:t>The strongest winds in a hurricane are concentrated in the eyewall –a tall band of strong winds and dense clouds that surrounds the eye.</a:t>
            </a:r>
          </a:p>
          <a:p>
            <a:pPr lvl="1"/>
            <a:r>
              <a:rPr lang="en-US" sz="2800" dirty="0"/>
              <a:t>Dissipation stage – loses energy once it gets on land or on colder water. </a:t>
            </a:r>
          </a:p>
        </p:txBody>
      </p:sp>
    </p:spTree>
    <p:extLst>
      <p:ext uri="{BB962C8B-B14F-4D97-AF65-F5344CB8AC3E}">
        <p14:creationId xmlns:p14="http://schemas.microsoft.com/office/powerpoint/2010/main" val="261852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435B-B32B-427A-A4ED-C244EDDDC26D}"/>
              </a:ext>
            </a:extLst>
          </p:cNvPr>
          <p:cNvSpPr>
            <a:spLocks noGrp="1"/>
          </p:cNvSpPr>
          <p:nvPr>
            <p:ph type="title"/>
          </p:nvPr>
        </p:nvSpPr>
        <p:spPr/>
        <p:txBody>
          <a:bodyPr>
            <a:normAutofit/>
          </a:bodyPr>
          <a:lstStyle/>
          <a:p>
            <a:pPr algn="ctr"/>
            <a:r>
              <a:rPr lang="en-US" sz="5400" dirty="0"/>
              <a:t>Hurricane Hazards</a:t>
            </a:r>
          </a:p>
        </p:txBody>
      </p:sp>
      <p:sp>
        <p:nvSpPr>
          <p:cNvPr id="3" name="Content Placeholder 2">
            <a:extLst>
              <a:ext uri="{FF2B5EF4-FFF2-40B4-BE49-F238E27FC236}">
                <a16:creationId xmlns:a16="http://schemas.microsoft.com/office/drawing/2014/main" id="{D6D6002B-FEFB-4D7A-9865-3CBFA69A815A}"/>
              </a:ext>
            </a:extLst>
          </p:cNvPr>
          <p:cNvSpPr>
            <a:spLocks noGrp="1"/>
          </p:cNvSpPr>
          <p:nvPr>
            <p:ph idx="1"/>
          </p:nvPr>
        </p:nvSpPr>
        <p:spPr/>
        <p:txBody>
          <a:bodyPr>
            <a:normAutofit lnSpcReduction="10000"/>
          </a:bodyPr>
          <a:lstStyle/>
          <a:p>
            <a:r>
              <a:rPr lang="en-US" sz="4000" dirty="0"/>
              <a:t>Saffir-Stimpson Hurricane Wind scale classifies hurricanes according to wind speed.</a:t>
            </a:r>
          </a:p>
          <a:p>
            <a:r>
              <a:rPr lang="en-US" sz="4000" dirty="0"/>
              <a:t>Most of the damage caused by hurricanes is associated with violent winds</a:t>
            </a:r>
          </a:p>
          <a:p>
            <a:r>
              <a:rPr lang="en-US" sz="4000" dirty="0"/>
              <a:t>Winds are responsible for storm surges- when hurricane force winds drive a mound of ocean water toward coastal areas where it washes over land. </a:t>
            </a:r>
          </a:p>
        </p:txBody>
      </p:sp>
    </p:spTree>
    <p:extLst>
      <p:ext uri="{BB962C8B-B14F-4D97-AF65-F5344CB8AC3E}">
        <p14:creationId xmlns:p14="http://schemas.microsoft.com/office/powerpoint/2010/main" val="159460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837473B0-CC2E-450A-ABE3-18F120FF3D39}">
                <a1611:picAttrSrcUrl xmlns:a1611="http://schemas.microsoft.com/office/drawing/2016/11/main" r:id="rId3"/>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EB0E-3073-4296-BC5A-39DD2160B5CE}"/>
              </a:ext>
            </a:extLst>
          </p:cNvPr>
          <p:cNvSpPr>
            <a:spLocks noGrp="1"/>
          </p:cNvSpPr>
          <p:nvPr>
            <p:ph type="ctrTitle"/>
          </p:nvPr>
        </p:nvSpPr>
        <p:spPr>
          <a:xfrm>
            <a:off x="1634837" y="0"/>
            <a:ext cx="9144000" cy="2387600"/>
          </a:xfrm>
        </p:spPr>
        <p:txBody>
          <a:bodyPr>
            <a:normAutofit/>
          </a:bodyPr>
          <a:lstStyle/>
          <a:p>
            <a:r>
              <a:rPr lang="en-US" sz="8800" b="1" dirty="0">
                <a:solidFill>
                  <a:schemeClr val="bg1"/>
                </a:solidFill>
              </a:rPr>
              <a:t>Recurrent Weather</a:t>
            </a:r>
          </a:p>
        </p:txBody>
      </p:sp>
      <p:sp>
        <p:nvSpPr>
          <p:cNvPr id="4" name="Subtitle 3">
            <a:extLst>
              <a:ext uri="{FF2B5EF4-FFF2-40B4-BE49-F238E27FC236}">
                <a16:creationId xmlns:a16="http://schemas.microsoft.com/office/drawing/2014/main" id="{A639DA2D-469A-4A1A-B9AF-DDD3A1092DDC}"/>
              </a:ext>
            </a:extLst>
          </p:cNvPr>
          <p:cNvSpPr>
            <a:spLocks noGrp="1"/>
          </p:cNvSpPr>
          <p:nvPr>
            <p:ph type="subTitle" idx="1"/>
          </p:nvPr>
        </p:nvSpPr>
        <p:spPr>
          <a:xfrm>
            <a:off x="1524000" y="2601119"/>
            <a:ext cx="9144000" cy="1655762"/>
          </a:xfrm>
        </p:spPr>
        <p:txBody>
          <a:bodyPr>
            <a:normAutofit/>
          </a:bodyPr>
          <a:lstStyle/>
          <a:p>
            <a:r>
              <a:rPr lang="en-US" sz="8800" dirty="0">
                <a:solidFill>
                  <a:schemeClr val="bg1"/>
                </a:solidFill>
              </a:rPr>
              <a:t>13.4</a:t>
            </a:r>
          </a:p>
        </p:txBody>
      </p:sp>
    </p:spTree>
    <p:extLst>
      <p:ext uri="{BB962C8B-B14F-4D97-AF65-F5344CB8AC3E}">
        <p14:creationId xmlns:p14="http://schemas.microsoft.com/office/powerpoint/2010/main" val="1770564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BA6784-17A6-40AA-8EFA-B4FD685A4D96}"/>
              </a:ext>
            </a:extLst>
          </p:cNvPr>
          <p:cNvSpPr>
            <a:spLocks noGrp="1"/>
          </p:cNvSpPr>
          <p:nvPr>
            <p:ph idx="1"/>
          </p:nvPr>
        </p:nvSpPr>
        <p:spPr>
          <a:xfrm>
            <a:off x="838200" y="290945"/>
            <a:ext cx="10515600" cy="5886018"/>
          </a:xfrm>
        </p:spPr>
        <p:txBody>
          <a:bodyPr>
            <a:normAutofit fontScale="92500"/>
          </a:bodyPr>
          <a:lstStyle/>
          <a:p>
            <a:r>
              <a:rPr lang="en-US" sz="3600" dirty="0"/>
              <a:t>Floods- low-lying areas are most susceptible to flooding, making coastal areas more vulnerable.</a:t>
            </a:r>
          </a:p>
          <a:p>
            <a:r>
              <a:rPr lang="en-US" sz="3600" dirty="0"/>
              <a:t>Droughts- extended periods of well-below-average rainfall.</a:t>
            </a:r>
          </a:p>
          <a:p>
            <a:r>
              <a:rPr lang="en-US" sz="3600" dirty="0"/>
              <a:t>Heat waves (side effect of droughts) are extended periods of above-average temperatures. </a:t>
            </a:r>
          </a:p>
          <a:p>
            <a:r>
              <a:rPr lang="en-US" sz="3600" dirty="0"/>
              <a:t>Increasing humidity adds to the potential danger of a heat wave, so we use the heat index to combine the relative humidity with the air temperature to give us an estimate of what the air actually feels like to us.</a:t>
            </a:r>
          </a:p>
          <a:p>
            <a:pPr lvl="1"/>
            <a:r>
              <a:rPr lang="en-US" sz="3200" dirty="0"/>
              <a:t>When air is humid, the bodies rate of evaporation from the surface skin is reduced. (Evaporation is how we “cool” ourselves in the heat)</a:t>
            </a:r>
          </a:p>
        </p:txBody>
      </p:sp>
    </p:spTree>
    <p:extLst>
      <p:ext uri="{BB962C8B-B14F-4D97-AF65-F5344CB8AC3E}">
        <p14:creationId xmlns:p14="http://schemas.microsoft.com/office/powerpoint/2010/main" val="272256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11-3C49-4C48-9BCF-C04A88EFC491}"/>
              </a:ext>
            </a:extLst>
          </p:cNvPr>
          <p:cNvSpPr>
            <a:spLocks noGrp="1"/>
          </p:cNvSpPr>
          <p:nvPr>
            <p:ph type="title"/>
          </p:nvPr>
        </p:nvSpPr>
        <p:spPr>
          <a:xfrm>
            <a:off x="838200" y="0"/>
            <a:ext cx="10515600" cy="1325563"/>
          </a:xfrm>
        </p:spPr>
        <p:txBody>
          <a:bodyPr>
            <a:normAutofit/>
          </a:bodyPr>
          <a:lstStyle/>
          <a:p>
            <a:pPr algn="ctr"/>
            <a:r>
              <a:rPr lang="en-US" sz="6000" dirty="0"/>
              <a:t>How Thunderstorms Form</a:t>
            </a:r>
          </a:p>
        </p:txBody>
      </p:sp>
      <p:sp>
        <p:nvSpPr>
          <p:cNvPr id="3" name="Content Placeholder 2">
            <a:extLst>
              <a:ext uri="{FF2B5EF4-FFF2-40B4-BE49-F238E27FC236}">
                <a16:creationId xmlns:a16="http://schemas.microsoft.com/office/drawing/2014/main" id="{B6FD58A9-9FA7-4A62-9D8E-3822D68DE7A3}"/>
              </a:ext>
            </a:extLst>
          </p:cNvPr>
          <p:cNvSpPr>
            <a:spLocks noGrp="1"/>
          </p:cNvSpPr>
          <p:nvPr>
            <p:ph idx="1"/>
          </p:nvPr>
        </p:nvSpPr>
        <p:spPr>
          <a:xfrm>
            <a:off x="838200" y="1482436"/>
            <a:ext cx="10515600" cy="5195455"/>
          </a:xfrm>
        </p:spPr>
        <p:txBody>
          <a:bodyPr>
            <a:normAutofit/>
          </a:bodyPr>
          <a:lstStyle/>
          <a:p>
            <a:r>
              <a:rPr lang="en-US" sz="3200" dirty="0"/>
              <a:t>There must be an abundant source of moisture in the lower levels of the atmosphere. </a:t>
            </a:r>
          </a:p>
          <a:p>
            <a:r>
              <a:rPr lang="en-US" sz="3200" dirty="0"/>
              <a:t>Second, there must be some mechanisms for condensing moisture to release its latent heat.</a:t>
            </a:r>
          </a:p>
          <a:p>
            <a:pPr lvl="1"/>
            <a:r>
              <a:rPr lang="en-US" sz="2800" dirty="0"/>
              <a:t>This occurs when a warm air mass is lifted into a cooler region of the atmosphere.</a:t>
            </a:r>
          </a:p>
          <a:p>
            <a:pPr lvl="1"/>
            <a:r>
              <a:rPr lang="en-US" sz="2800" dirty="0"/>
              <a:t>Dense, cold air along a cold front can push warmer air upward.</a:t>
            </a:r>
          </a:p>
          <a:p>
            <a:pPr lvl="1"/>
            <a:r>
              <a:rPr lang="en-US" sz="2800" dirty="0"/>
              <a:t>Warm land areas, heat islands such as cities, and bodies of water can also provide heat for lifting an air mass. </a:t>
            </a:r>
          </a:p>
          <a:p>
            <a:r>
              <a:rPr lang="en-US" sz="3200" dirty="0"/>
              <a:t>Third, stability is needed. If the surrounding air remains cooler than the rising air mass, unstable conditions arise.</a:t>
            </a:r>
          </a:p>
          <a:p>
            <a:endParaRPr lang="en-US" dirty="0"/>
          </a:p>
        </p:txBody>
      </p:sp>
    </p:spTree>
    <p:extLst>
      <p:ext uri="{BB962C8B-B14F-4D97-AF65-F5344CB8AC3E}">
        <p14:creationId xmlns:p14="http://schemas.microsoft.com/office/powerpoint/2010/main" val="322298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845CC5-50C2-4075-ADDD-6E3B1D28B7E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56117" y="49237"/>
            <a:ext cx="8679766" cy="6759526"/>
          </a:xfrm>
        </p:spPr>
      </p:pic>
      <p:sp>
        <p:nvSpPr>
          <p:cNvPr id="6" name="TextBox 5">
            <a:extLst>
              <a:ext uri="{FF2B5EF4-FFF2-40B4-BE49-F238E27FC236}">
                <a16:creationId xmlns:a16="http://schemas.microsoft.com/office/drawing/2014/main" id="{36443AC5-AA5B-4215-9459-DD818111A0CA}"/>
              </a:ext>
            </a:extLst>
          </p:cNvPr>
          <p:cNvSpPr txBox="1"/>
          <p:nvPr/>
        </p:nvSpPr>
        <p:spPr>
          <a:xfrm>
            <a:off x="4343297" y="6176963"/>
            <a:ext cx="3505405" cy="230832"/>
          </a:xfrm>
          <a:prstGeom prst="rect">
            <a:avLst/>
          </a:prstGeom>
          <a:noFill/>
        </p:spPr>
        <p:txBody>
          <a:bodyPr wrap="square" rtlCol="0">
            <a:spAutoFit/>
          </a:bodyPr>
          <a:lstStyle/>
          <a:p>
            <a:r>
              <a:rPr lang="en-US" sz="900">
                <a:hlinkClick r:id="rId3" tooltip="http://ar.wikipedia.org/wiki/%D9%85%D8%A4%D8%B4%D8%B1_%D8%A7%D9%84%D8%AD%D8%B1%D8%A7%D8%B1%D8%A9"/>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678137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99000">
              <a:srgbClr val="7030A0"/>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23E3-EF5F-4213-8EA2-44D103E5C17F}"/>
              </a:ext>
            </a:extLst>
          </p:cNvPr>
          <p:cNvSpPr>
            <a:spLocks noGrp="1"/>
          </p:cNvSpPr>
          <p:nvPr>
            <p:ph type="title"/>
          </p:nvPr>
        </p:nvSpPr>
        <p:spPr>
          <a:xfrm>
            <a:off x="838200" y="140022"/>
            <a:ext cx="10515600" cy="1325563"/>
          </a:xfrm>
        </p:spPr>
        <p:txBody>
          <a:bodyPr/>
          <a:lstStyle/>
          <a:p>
            <a:pPr algn="ctr"/>
            <a:r>
              <a:rPr lang="en-US" dirty="0"/>
              <a:t>Cold Waves &amp; Wind Chill</a:t>
            </a:r>
          </a:p>
        </p:txBody>
      </p:sp>
      <p:sp>
        <p:nvSpPr>
          <p:cNvPr id="3" name="Content Placeholder 2">
            <a:extLst>
              <a:ext uri="{FF2B5EF4-FFF2-40B4-BE49-F238E27FC236}">
                <a16:creationId xmlns:a16="http://schemas.microsoft.com/office/drawing/2014/main" id="{3050BB9E-32CB-471F-B3B3-1390C001013D}"/>
              </a:ext>
            </a:extLst>
          </p:cNvPr>
          <p:cNvSpPr>
            <a:spLocks noGrp="1"/>
          </p:cNvSpPr>
          <p:nvPr>
            <p:ph idx="1"/>
          </p:nvPr>
        </p:nvSpPr>
        <p:spPr>
          <a:xfrm>
            <a:off x="838200" y="1356360"/>
            <a:ext cx="4380914" cy="4820603"/>
          </a:xfrm>
        </p:spPr>
        <p:txBody>
          <a:bodyPr>
            <a:normAutofit fontScale="92500" lnSpcReduction="10000"/>
          </a:bodyPr>
          <a:lstStyle/>
          <a:p>
            <a:r>
              <a:rPr lang="en-US" sz="3200" dirty="0"/>
              <a:t>The opposite of a heat wave is a cold wave – extended period of below-average temperatures. </a:t>
            </a:r>
          </a:p>
          <a:p>
            <a:r>
              <a:rPr lang="en-US" sz="3200" dirty="0"/>
              <a:t>Windchill index – measures the </a:t>
            </a:r>
            <a:r>
              <a:rPr lang="en-US" sz="3200" dirty="0" err="1"/>
              <a:t>windchill</a:t>
            </a:r>
            <a:r>
              <a:rPr lang="en-US" sz="3200" dirty="0"/>
              <a:t> factor, by estimating the heat loss from human skin caused by combination of wind and cold air.</a:t>
            </a:r>
          </a:p>
          <a:p>
            <a:endParaRPr lang="en-US" dirty="0"/>
          </a:p>
        </p:txBody>
      </p:sp>
      <p:pic>
        <p:nvPicPr>
          <p:cNvPr id="5" name="Picture 4">
            <a:extLst>
              <a:ext uri="{FF2B5EF4-FFF2-40B4-BE49-F238E27FC236}">
                <a16:creationId xmlns:a16="http://schemas.microsoft.com/office/drawing/2014/main" id="{64E998A1-AB68-4F6B-B95C-42342114A7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70939" y="1690688"/>
            <a:ext cx="6470481" cy="4486275"/>
          </a:xfrm>
          <a:prstGeom prst="rect">
            <a:avLst/>
          </a:prstGeom>
        </p:spPr>
      </p:pic>
      <p:sp>
        <p:nvSpPr>
          <p:cNvPr id="6" name="TextBox 5">
            <a:extLst>
              <a:ext uri="{FF2B5EF4-FFF2-40B4-BE49-F238E27FC236}">
                <a16:creationId xmlns:a16="http://schemas.microsoft.com/office/drawing/2014/main" id="{8D319E07-E962-4A23-A2CB-4592741E849E}"/>
              </a:ext>
            </a:extLst>
          </p:cNvPr>
          <p:cNvSpPr txBox="1"/>
          <p:nvPr/>
        </p:nvSpPr>
        <p:spPr>
          <a:xfrm>
            <a:off x="3334922" y="6627168"/>
            <a:ext cx="4762500" cy="230832"/>
          </a:xfrm>
          <a:prstGeom prst="rect">
            <a:avLst/>
          </a:prstGeom>
          <a:noFill/>
        </p:spPr>
        <p:txBody>
          <a:bodyPr wrap="square" rtlCol="0">
            <a:spAutoFit/>
          </a:bodyPr>
          <a:lstStyle/>
          <a:p>
            <a:r>
              <a:rPr lang="en-US" sz="900">
                <a:hlinkClick r:id="rId3" tooltip="http://scifi.stackexchange.com/questions/71909/just-how-cold-is-it-outside-in-snowpiercer"/>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58537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3D27-A638-465E-9487-92922B2E3412}"/>
              </a:ext>
            </a:extLst>
          </p:cNvPr>
          <p:cNvSpPr>
            <a:spLocks noGrp="1"/>
          </p:cNvSpPr>
          <p:nvPr>
            <p:ph type="title"/>
          </p:nvPr>
        </p:nvSpPr>
        <p:spPr/>
        <p:txBody>
          <a:bodyPr/>
          <a:lstStyle/>
          <a:p>
            <a:pPr algn="ctr"/>
            <a:r>
              <a:rPr lang="en-US" dirty="0"/>
              <a:t>Types of Thunderstorms</a:t>
            </a:r>
            <a:br>
              <a:rPr lang="en-US" dirty="0"/>
            </a:br>
            <a:r>
              <a:rPr lang="en-US" sz="3200" dirty="0"/>
              <a:t>Air Mass Thunderstorms</a:t>
            </a:r>
            <a:endParaRPr lang="en-US" dirty="0"/>
          </a:p>
        </p:txBody>
      </p:sp>
      <p:sp>
        <p:nvSpPr>
          <p:cNvPr id="3" name="Content Placeholder 2">
            <a:extLst>
              <a:ext uri="{FF2B5EF4-FFF2-40B4-BE49-F238E27FC236}">
                <a16:creationId xmlns:a16="http://schemas.microsoft.com/office/drawing/2014/main" id="{F898F2FD-71E2-4FB0-AF5E-B79F85EBF94A}"/>
              </a:ext>
            </a:extLst>
          </p:cNvPr>
          <p:cNvSpPr>
            <a:spLocks noGrp="1"/>
          </p:cNvSpPr>
          <p:nvPr>
            <p:ph idx="1"/>
          </p:nvPr>
        </p:nvSpPr>
        <p:spPr/>
        <p:txBody>
          <a:bodyPr>
            <a:normAutofit/>
          </a:bodyPr>
          <a:lstStyle/>
          <a:p>
            <a:r>
              <a:rPr lang="en-US" sz="3600" b="1" dirty="0"/>
              <a:t>Air-mass thunderstorm: </a:t>
            </a:r>
            <a:r>
              <a:rPr lang="en-US" sz="3600" dirty="0"/>
              <a:t>when air rises because of unequal heating of Earth’s surface within a single air mass.</a:t>
            </a:r>
          </a:p>
          <a:p>
            <a:r>
              <a:rPr lang="en-US" sz="3600" b="1" dirty="0"/>
              <a:t>Mountain thunderstorm: </a:t>
            </a:r>
            <a:r>
              <a:rPr lang="en-US" sz="3600" dirty="0"/>
              <a:t>occur when an air mass rises by orographic lifting.</a:t>
            </a:r>
          </a:p>
          <a:p>
            <a:r>
              <a:rPr lang="en-US" sz="3600" b="1" dirty="0"/>
              <a:t>Sea-breeze thunderstorm: </a:t>
            </a:r>
            <a:r>
              <a:rPr lang="en-US" sz="3600" dirty="0"/>
              <a:t>local air-mass thunderstorms that occur because land and water store and release thermal energy differently.</a:t>
            </a:r>
          </a:p>
        </p:txBody>
      </p:sp>
    </p:spTree>
    <p:extLst>
      <p:ext uri="{BB962C8B-B14F-4D97-AF65-F5344CB8AC3E}">
        <p14:creationId xmlns:p14="http://schemas.microsoft.com/office/powerpoint/2010/main" val="149626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lumMod val="10000"/>
              </a:schemeClr>
            </a:gs>
            <a:gs pos="30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C163-B3BE-4FC7-9A50-1367AB4B2E2C}"/>
              </a:ext>
            </a:extLst>
          </p:cNvPr>
          <p:cNvSpPr>
            <a:spLocks noGrp="1"/>
          </p:cNvSpPr>
          <p:nvPr>
            <p:ph type="title"/>
          </p:nvPr>
        </p:nvSpPr>
        <p:spPr>
          <a:xfrm>
            <a:off x="838200" y="365125"/>
            <a:ext cx="10515600" cy="1460500"/>
          </a:xfrm>
        </p:spPr>
        <p:txBody>
          <a:bodyPr>
            <a:normAutofit/>
          </a:bodyPr>
          <a:lstStyle/>
          <a:p>
            <a:pPr algn="ctr"/>
            <a:r>
              <a:rPr lang="en-US" sz="4900" dirty="0">
                <a:solidFill>
                  <a:schemeClr val="bg1"/>
                </a:solidFill>
              </a:rPr>
              <a:t>Types of Thunderstorms</a:t>
            </a:r>
            <a:br>
              <a:rPr lang="en-US" dirty="0">
                <a:solidFill>
                  <a:schemeClr val="bg1"/>
                </a:solidFill>
              </a:rPr>
            </a:br>
            <a:r>
              <a:rPr lang="en-US" dirty="0">
                <a:solidFill>
                  <a:schemeClr val="bg1"/>
                </a:solidFill>
              </a:rPr>
              <a:t>Frontal Thunderstorms</a:t>
            </a:r>
          </a:p>
        </p:txBody>
      </p:sp>
      <p:sp>
        <p:nvSpPr>
          <p:cNvPr id="3" name="Content Placeholder 2">
            <a:extLst>
              <a:ext uri="{FF2B5EF4-FFF2-40B4-BE49-F238E27FC236}">
                <a16:creationId xmlns:a16="http://schemas.microsoft.com/office/drawing/2014/main" id="{4989E102-8770-47DC-8AB0-C77B2F6458FD}"/>
              </a:ext>
            </a:extLst>
          </p:cNvPr>
          <p:cNvSpPr>
            <a:spLocks noGrp="1"/>
          </p:cNvSpPr>
          <p:nvPr>
            <p:ph idx="1"/>
          </p:nvPr>
        </p:nvSpPr>
        <p:spPr/>
        <p:txBody>
          <a:bodyPr>
            <a:normAutofit lnSpcReduction="10000"/>
          </a:bodyPr>
          <a:lstStyle/>
          <a:p>
            <a:r>
              <a:rPr lang="en-US" sz="4400" b="1" dirty="0">
                <a:solidFill>
                  <a:schemeClr val="bg1"/>
                </a:solidFill>
              </a:rPr>
              <a:t>Frontal thunderstorms: </a:t>
            </a:r>
            <a:r>
              <a:rPr lang="en-US" sz="4400" dirty="0">
                <a:solidFill>
                  <a:schemeClr val="bg1"/>
                </a:solidFill>
              </a:rPr>
              <a:t>produced by advancing cold fronts and rarely warm fronts.</a:t>
            </a:r>
          </a:p>
          <a:p>
            <a:pPr lvl="1"/>
            <a:r>
              <a:rPr lang="en-US" sz="4000" dirty="0"/>
              <a:t>In a cold front, dense, cold air pushes under warm air, which is less dense, rapidly lifting it up a steep cold-front boundary. This rapid upward motion can produce a thin line of thunderstorms.</a:t>
            </a:r>
          </a:p>
        </p:txBody>
      </p:sp>
    </p:spTree>
    <p:extLst>
      <p:ext uri="{BB962C8B-B14F-4D97-AF65-F5344CB8AC3E}">
        <p14:creationId xmlns:p14="http://schemas.microsoft.com/office/powerpoint/2010/main" val="76559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lumMod val="10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B40-D612-4D9E-B811-9AFA712848F7}"/>
              </a:ext>
            </a:extLst>
          </p:cNvPr>
          <p:cNvSpPr>
            <a:spLocks noGrp="1"/>
          </p:cNvSpPr>
          <p:nvPr>
            <p:ph type="title"/>
          </p:nvPr>
        </p:nvSpPr>
        <p:spPr>
          <a:xfrm>
            <a:off x="815340" y="0"/>
            <a:ext cx="10515600" cy="1325563"/>
          </a:xfrm>
        </p:spPr>
        <p:txBody>
          <a:bodyPr>
            <a:normAutofit/>
          </a:bodyPr>
          <a:lstStyle/>
          <a:p>
            <a:pPr algn="ctr"/>
            <a:r>
              <a:rPr lang="en-US" sz="5400" dirty="0"/>
              <a:t>Thunderstorm Development</a:t>
            </a:r>
          </a:p>
        </p:txBody>
      </p:sp>
      <p:sp>
        <p:nvSpPr>
          <p:cNvPr id="3" name="Content Placeholder 2">
            <a:extLst>
              <a:ext uri="{FF2B5EF4-FFF2-40B4-BE49-F238E27FC236}">
                <a16:creationId xmlns:a16="http://schemas.microsoft.com/office/drawing/2014/main" id="{49806820-21CF-4E94-8082-F3E07363C64C}"/>
              </a:ext>
            </a:extLst>
          </p:cNvPr>
          <p:cNvSpPr>
            <a:spLocks noGrp="1"/>
          </p:cNvSpPr>
          <p:nvPr>
            <p:ph idx="1"/>
          </p:nvPr>
        </p:nvSpPr>
        <p:spPr>
          <a:xfrm>
            <a:off x="815340" y="1109345"/>
            <a:ext cx="10515600" cy="4351338"/>
          </a:xfrm>
        </p:spPr>
        <p:txBody>
          <a:bodyPr>
            <a:normAutofit/>
          </a:bodyPr>
          <a:lstStyle/>
          <a:p>
            <a:r>
              <a:rPr lang="en-US" sz="3600" dirty="0"/>
              <a:t>Three stages:</a:t>
            </a:r>
          </a:p>
          <a:p>
            <a:pPr lvl="1"/>
            <a:r>
              <a:rPr lang="en-US" sz="3200" dirty="0"/>
              <a:t>Cumulus stage: consists of updrafts</a:t>
            </a:r>
          </a:p>
          <a:p>
            <a:pPr lvl="1"/>
            <a:r>
              <a:rPr lang="en-US" sz="3200" dirty="0"/>
              <a:t>Mature stage: characterized by strong updrafts and downdrafts</a:t>
            </a:r>
          </a:p>
          <a:p>
            <a:pPr lvl="1"/>
            <a:r>
              <a:rPr lang="en-US" sz="3200" dirty="0"/>
              <a:t>Dissipation stage: energy loss occurs</a:t>
            </a:r>
          </a:p>
        </p:txBody>
      </p:sp>
      <p:pic>
        <p:nvPicPr>
          <p:cNvPr id="5" name="Picture 4">
            <a:extLst>
              <a:ext uri="{FF2B5EF4-FFF2-40B4-BE49-F238E27FC236}">
                <a16:creationId xmlns:a16="http://schemas.microsoft.com/office/drawing/2014/main" id="{4F503662-8429-49C4-AF13-B0E44ACA529F}"/>
              </a:ext>
            </a:extLst>
          </p:cNvPr>
          <p:cNvPicPr>
            <a:picLocks noChangeAspect="1"/>
          </p:cNvPicPr>
          <p:nvPr/>
        </p:nvPicPr>
        <p:blipFill rotWithShape="1">
          <a:blip r:embed="rId2">
            <a:extLst>
              <a:ext uri="{28A0092B-C50C-407E-A947-70E740481C1C}">
                <a14:useLocalDpi xmlns:a14="http://schemas.microsoft.com/office/drawing/2010/main" val="0"/>
              </a:ext>
            </a:extLst>
          </a:blip>
          <a:srcRect l="38667" t="10000" r="34444" b="7925"/>
          <a:stretch/>
        </p:blipFill>
        <p:spPr>
          <a:xfrm rot="5400000">
            <a:off x="4601462" y="804480"/>
            <a:ext cx="2989076" cy="8542020"/>
          </a:xfrm>
          <a:prstGeom prst="rect">
            <a:avLst/>
          </a:prstGeom>
        </p:spPr>
      </p:pic>
    </p:spTree>
    <p:extLst>
      <p:ext uri="{BB962C8B-B14F-4D97-AF65-F5344CB8AC3E}">
        <p14:creationId xmlns:p14="http://schemas.microsoft.com/office/powerpoint/2010/main" val="15199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EF6A-00B6-4E0B-9198-9CDD817A4628}"/>
              </a:ext>
            </a:extLst>
          </p:cNvPr>
          <p:cNvSpPr>
            <a:spLocks noGrp="1"/>
          </p:cNvSpPr>
          <p:nvPr>
            <p:ph type="title"/>
          </p:nvPr>
        </p:nvSpPr>
        <p:spPr/>
        <p:txBody>
          <a:bodyPr>
            <a:normAutofit/>
          </a:bodyPr>
          <a:lstStyle/>
          <a:p>
            <a:pPr algn="ctr"/>
            <a:r>
              <a:rPr lang="en-US" sz="7200" dirty="0"/>
              <a:t>Lightning</a:t>
            </a:r>
          </a:p>
        </p:txBody>
      </p:sp>
      <p:sp>
        <p:nvSpPr>
          <p:cNvPr id="3" name="Content Placeholder 2">
            <a:extLst>
              <a:ext uri="{FF2B5EF4-FFF2-40B4-BE49-F238E27FC236}">
                <a16:creationId xmlns:a16="http://schemas.microsoft.com/office/drawing/2014/main" id="{AB7D1330-A0F5-4C6F-A0C3-1E158665EFEE}"/>
              </a:ext>
            </a:extLst>
          </p:cNvPr>
          <p:cNvSpPr>
            <a:spLocks noGrp="1"/>
          </p:cNvSpPr>
          <p:nvPr>
            <p:ph idx="1"/>
          </p:nvPr>
        </p:nvSpPr>
        <p:spPr>
          <a:xfrm>
            <a:off x="838200" y="1825624"/>
            <a:ext cx="10515600" cy="4838411"/>
          </a:xfrm>
        </p:spPr>
        <p:txBody>
          <a:bodyPr>
            <a:normAutofit/>
          </a:bodyPr>
          <a:lstStyle/>
          <a:p>
            <a:r>
              <a:rPr lang="en-US" sz="3200" dirty="0"/>
              <a:t>The channel of partially charged air is called a stepped leader. </a:t>
            </a:r>
          </a:p>
          <a:p>
            <a:pPr lvl="1"/>
            <a:r>
              <a:rPr lang="en-US" sz="2800" dirty="0"/>
              <a:t>Generally moves from the center of the cloud toward the ground</a:t>
            </a:r>
          </a:p>
          <a:p>
            <a:r>
              <a:rPr lang="en-US" sz="3200" dirty="0"/>
              <a:t>When the stepped leader nears the ground, a branched  channel of positively charged particles , called the return stroke, rushes upward to meet it. </a:t>
            </a:r>
          </a:p>
          <a:p>
            <a:r>
              <a:rPr lang="en-US" sz="3200" dirty="0"/>
              <a:t>The return stroke surges from the ground to the cloud, illuminating the connecting channel with about 100 million volts of electricity. </a:t>
            </a:r>
          </a:p>
        </p:txBody>
      </p:sp>
    </p:spTree>
    <p:extLst>
      <p:ext uri="{BB962C8B-B14F-4D97-AF65-F5344CB8AC3E}">
        <p14:creationId xmlns:p14="http://schemas.microsoft.com/office/powerpoint/2010/main" val="364652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879F-0C12-4004-BB30-BF4ECE4D2932}"/>
              </a:ext>
            </a:extLst>
          </p:cNvPr>
          <p:cNvSpPr>
            <a:spLocks noGrp="1"/>
          </p:cNvSpPr>
          <p:nvPr>
            <p:ph type="title"/>
          </p:nvPr>
        </p:nvSpPr>
        <p:spPr/>
        <p:txBody>
          <a:bodyPr>
            <a:normAutofit/>
          </a:bodyPr>
          <a:lstStyle/>
          <a:p>
            <a:pPr algn="ctr"/>
            <a:r>
              <a:rPr lang="en-US" sz="6000" dirty="0"/>
              <a:t>Lightning continued…</a:t>
            </a:r>
          </a:p>
        </p:txBody>
      </p:sp>
      <p:sp>
        <p:nvSpPr>
          <p:cNvPr id="3" name="Content Placeholder 2">
            <a:extLst>
              <a:ext uri="{FF2B5EF4-FFF2-40B4-BE49-F238E27FC236}">
                <a16:creationId xmlns:a16="http://schemas.microsoft.com/office/drawing/2014/main" id="{DC65999F-95EC-4467-BA77-7C2DB5320ADA}"/>
              </a:ext>
            </a:extLst>
          </p:cNvPr>
          <p:cNvSpPr>
            <a:spLocks noGrp="1"/>
          </p:cNvSpPr>
          <p:nvPr>
            <p:ph idx="1"/>
          </p:nvPr>
        </p:nvSpPr>
        <p:spPr/>
        <p:txBody>
          <a:bodyPr>
            <a:normAutofit fontScale="92500" lnSpcReduction="20000"/>
          </a:bodyPr>
          <a:lstStyle/>
          <a:p>
            <a:r>
              <a:rPr lang="en-US" sz="4400" dirty="0"/>
              <a:t>A lightning bold heats its surrounding area to about 30,000C.</a:t>
            </a:r>
          </a:p>
          <a:p>
            <a:pPr lvl="1"/>
            <a:r>
              <a:rPr lang="en-US" sz="4000" dirty="0"/>
              <a:t>The thunder you hear is the sound of produced as this superheated air rapidly expands and contracts. </a:t>
            </a:r>
          </a:p>
          <a:p>
            <a:r>
              <a:rPr lang="en-US" sz="4400" dirty="0"/>
              <a:t>Lightning causes about 12,000 wildfires a year in the US</a:t>
            </a:r>
          </a:p>
          <a:p>
            <a:r>
              <a:rPr lang="en-US" sz="4400" dirty="0"/>
              <a:t>They also cause about 300 injuries and 58 deaths in the US </a:t>
            </a:r>
          </a:p>
          <a:p>
            <a:endParaRPr lang="en-US" dirty="0"/>
          </a:p>
        </p:txBody>
      </p:sp>
    </p:spTree>
    <p:extLst>
      <p:ext uri="{BB962C8B-B14F-4D97-AF65-F5344CB8AC3E}">
        <p14:creationId xmlns:p14="http://schemas.microsoft.com/office/powerpoint/2010/main" val="313866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8000" r="-8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4E919-EA8C-41C4-8802-64D3AE7442BA}"/>
              </a:ext>
            </a:extLst>
          </p:cNvPr>
          <p:cNvSpPr>
            <a:spLocks noGrp="1"/>
          </p:cNvSpPr>
          <p:nvPr>
            <p:ph idx="1"/>
          </p:nvPr>
        </p:nvSpPr>
        <p:spPr>
          <a:xfrm>
            <a:off x="838200" y="629871"/>
            <a:ext cx="10515600" cy="4351338"/>
          </a:xfrm>
        </p:spPr>
        <p:txBody>
          <a:bodyPr>
            <a:normAutofit/>
          </a:bodyPr>
          <a:lstStyle/>
          <a:p>
            <a:pPr marL="0" indent="0" algn="ctr">
              <a:buNone/>
            </a:pPr>
            <a:r>
              <a:rPr lang="en-US" sz="9600" dirty="0"/>
              <a:t>Vocabulary</a:t>
            </a:r>
          </a:p>
        </p:txBody>
      </p:sp>
    </p:spTree>
    <p:extLst>
      <p:ext uri="{BB962C8B-B14F-4D97-AF65-F5344CB8AC3E}">
        <p14:creationId xmlns:p14="http://schemas.microsoft.com/office/powerpoint/2010/main" val="429031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F68F7-3486-439F-898D-2371EF086714}"/>
              </a:ext>
            </a:extLst>
          </p:cNvPr>
          <p:cNvSpPr>
            <a:spLocks noGrp="1"/>
          </p:cNvSpPr>
          <p:nvPr>
            <p:ph type="ctrTitle"/>
          </p:nvPr>
        </p:nvSpPr>
        <p:spPr/>
        <p:txBody>
          <a:bodyPr>
            <a:normAutofit fontScale="90000"/>
          </a:bodyPr>
          <a:lstStyle/>
          <a:p>
            <a:r>
              <a:rPr lang="en-US" sz="11500" dirty="0"/>
              <a:t>Severe Weather</a:t>
            </a:r>
          </a:p>
        </p:txBody>
      </p:sp>
      <p:sp>
        <p:nvSpPr>
          <p:cNvPr id="5" name="Subtitle 4">
            <a:extLst>
              <a:ext uri="{FF2B5EF4-FFF2-40B4-BE49-F238E27FC236}">
                <a16:creationId xmlns:a16="http://schemas.microsoft.com/office/drawing/2014/main" id="{00A6ED0A-E0A4-4048-A1F3-5B29D3A57E96}"/>
              </a:ext>
            </a:extLst>
          </p:cNvPr>
          <p:cNvSpPr>
            <a:spLocks noGrp="1"/>
          </p:cNvSpPr>
          <p:nvPr>
            <p:ph type="subTitle" idx="1"/>
          </p:nvPr>
        </p:nvSpPr>
        <p:spPr/>
        <p:txBody>
          <a:bodyPr>
            <a:normAutofit/>
          </a:bodyPr>
          <a:lstStyle/>
          <a:p>
            <a:r>
              <a:rPr lang="en-US" sz="6000" dirty="0"/>
              <a:t>13.2</a:t>
            </a:r>
          </a:p>
        </p:txBody>
      </p:sp>
    </p:spTree>
    <p:extLst>
      <p:ext uri="{BB962C8B-B14F-4D97-AF65-F5344CB8AC3E}">
        <p14:creationId xmlns:p14="http://schemas.microsoft.com/office/powerpoint/2010/main" val="2498039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1118</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Thunderstorms</vt:lpstr>
      <vt:lpstr>How Thunderstorms Form</vt:lpstr>
      <vt:lpstr>Types of Thunderstorms Air Mass Thunderstorms</vt:lpstr>
      <vt:lpstr>Types of Thunderstorms Frontal Thunderstorms</vt:lpstr>
      <vt:lpstr>Thunderstorm Development</vt:lpstr>
      <vt:lpstr>Lightning</vt:lpstr>
      <vt:lpstr>Lightning continued…</vt:lpstr>
      <vt:lpstr>PowerPoint Presentation</vt:lpstr>
      <vt:lpstr>Severe Weather</vt:lpstr>
      <vt:lpstr>PowerPoint Presentation</vt:lpstr>
      <vt:lpstr>Tornadoes</vt:lpstr>
      <vt:lpstr>Tornado Classification</vt:lpstr>
      <vt:lpstr>Vocabulary</vt:lpstr>
      <vt:lpstr>Tropical Storms</vt:lpstr>
      <vt:lpstr>PowerPoint Presentation</vt:lpstr>
      <vt:lpstr>Cyclone Formation</vt:lpstr>
      <vt:lpstr>Hurricane Hazards</vt:lpstr>
      <vt:lpstr>Recurrent Weather</vt:lpstr>
      <vt:lpstr>PowerPoint Presentation</vt:lpstr>
      <vt:lpstr>PowerPoint Presentation</vt:lpstr>
      <vt:lpstr>Cold Waves &amp; Wind Chill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Thunderstorms</dc:title>
  <dc:creator>Lyndsey Norton</dc:creator>
  <cp:lastModifiedBy>Lyndsey Norton</cp:lastModifiedBy>
  <cp:revision>17</cp:revision>
  <dcterms:created xsi:type="dcterms:W3CDTF">2018-05-07T15:05:34Z</dcterms:created>
  <dcterms:modified xsi:type="dcterms:W3CDTF">2019-04-03T17:50:09Z</dcterms:modified>
</cp:coreProperties>
</file>