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55" autoAdjust="0"/>
  </p:normalViewPr>
  <p:slideViewPr>
    <p:cSldViewPr snapToGrid="0" snapToObjects="1">
      <p:cViewPr>
        <p:scale>
          <a:sx n="116" d="100"/>
          <a:sy n="116" d="100"/>
        </p:scale>
        <p:origin x="1328" y="19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25DF5-506D-9B41-A720-52AD50444176}" type="datetimeFigureOut">
              <a:rPr lang="en-US" smtClean="0"/>
              <a:t>6/2/15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883AC-3375-8C4B-93DB-D8F20AB137D4}" type="slidenum">
              <a:rPr lang="en-US" smtClean="0"/>
              <a:t>‹#›</a:t>
            </a:fld>
            <a:endParaRPr lang="en-US"/>
          </a:p>
        </p:txBody>
      </p:sp>
    </p:spTree>
    <p:extLst>
      <p:ext uri="{BB962C8B-B14F-4D97-AF65-F5344CB8AC3E}">
        <p14:creationId xmlns:p14="http://schemas.microsoft.com/office/powerpoint/2010/main" val="164159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883AC-3375-8C4B-93DB-D8F20AB137D4}" type="slidenum">
              <a:rPr lang="en-US" smtClean="0"/>
              <a:t>2</a:t>
            </a:fld>
            <a:endParaRPr lang="en-US"/>
          </a:p>
        </p:txBody>
      </p:sp>
    </p:spTree>
    <p:extLst>
      <p:ext uri="{BB962C8B-B14F-4D97-AF65-F5344CB8AC3E}">
        <p14:creationId xmlns:p14="http://schemas.microsoft.com/office/powerpoint/2010/main" val="233877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883AC-3375-8C4B-93DB-D8F20AB137D4}" type="slidenum">
              <a:rPr lang="en-US" smtClean="0"/>
              <a:t>9</a:t>
            </a:fld>
            <a:endParaRPr lang="en-US"/>
          </a:p>
        </p:txBody>
      </p:sp>
    </p:spTree>
    <p:extLst>
      <p:ext uri="{BB962C8B-B14F-4D97-AF65-F5344CB8AC3E}">
        <p14:creationId xmlns:p14="http://schemas.microsoft.com/office/powerpoint/2010/main" val="172169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883AC-3375-8C4B-93DB-D8F20AB137D4}" type="slidenum">
              <a:rPr lang="en-US" smtClean="0"/>
              <a:t>35</a:t>
            </a:fld>
            <a:endParaRPr lang="en-US"/>
          </a:p>
        </p:txBody>
      </p:sp>
    </p:spTree>
    <p:extLst>
      <p:ext uri="{BB962C8B-B14F-4D97-AF65-F5344CB8AC3E}">
        <p14:creationId xmlns:p14="http://schemas.microsoft.com/office/powerpoint/2010/main" val="252730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883AC-3375-8C4B-93DB-D8F20AB137D4}" type="slidenum">
              <a:rPr lang="en-US" smtClean="0"/>
              <a:t>36</a:t>
            </a:fld>
            <a:endParaRPr lang="en-US"/>
          </a:p>
        </p:txBody>
      </p:sp>
    </p:spTree>
    <p:extLst>
      <p:ext uri="{BB962C8B-B14F-4D97-AF65-F5344CB8AC3E}">
        <p14:creationId xmlns:p14="http://schemas.microsoft.com/office/powerpoint/2010/main" val="126168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883AC-3375-8C4B-93DB-D8F20AB137D4}" type="slidenum">
              <a:rPr lang="en-US" smtClean="0"/>
              <a:t>38</a:t>
            </a:fld>
            <a:endParaRPr lang="en-US"/>
          </a:p>
        </p:txBody>
      </p:sp>
    </p:spTree>
    <p:extLst>
      <p:ext uri="{BB962C8B-B14F-4D97-AF65-F5344CB8AC3E}">
        <p14:creationId xmlns:p14="http://schemas.microsoft.com/office/powerpoint/2010/main" val="294424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2119884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31457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873500"/>
            <a:ext cx="26162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3873500"/>
            <a:ext cx="76962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310433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6739155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solidFill>
                  <a:srgbClr val="010001"/>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571500" indent="-571500">
              <a:buClrTx/>
              <a:buFont typeface="Arial"/>
              <a:buChar char="•"/>
              <a:defRPr sz="3600">
                <a:solidFill>
                  <a:srgbClr val="010001"/>
                </a:solidFill>
                <a:latin typeface="Arial"/>
                <a:cs typeface="Arial"/>
              </a:defRPr>
            </a:lvl1pPr>
            <a:lvl2pPr marL="850900" indent="-571500">
              <a:buClrTx/>
              <a:buFont typeface="Arial"/>
              <a:buChar char="•"/>
              <a:defRPr sz="3600">
                <a:solidFill>
                  <a:srgbClr val="010001"/>
                </a:solidFill>
                <a:latin typeface="Arial"/>
                <a:cs typeface="Arial"/>
              </a:defRPr>
            </a:lvl2pPr>
            <a:lvl3pPr marL="1231900" indent="-571500">
              <a:buClrTx/>
              <a:buFont typeface="Arial"/>
              <a:buChar char="•"/>
              <a:defRPr sz="3600">
                <a:solidFill>
                  <a:srgbClr val="010001"/>
                </a:solidFill>
                <a:latin typeface="Arial"/>
                <a:cs typeface="Arial"/>
              </a:defRPr>
            </a:lvl3pPr>
            <a:lvl4pPr marL="1612900" indent="-571500">
              <a:buClrTx/>
              <a:buFont typeface="Arial"/>
              <a:buChar char="•"/>
              <a:defRPr sz="3600">
                <a:solidFill>
                  <a:srgbClr val="010001"/>
                </a:solidFill>
                <a:latin typeface="Arial"/>
                <a:cs typeface="Arial"/>
              </a:defRPr>
            </a:lvl4pPr>
            <a:lvl5pPr marL="1993900" indent="-571500">
              <a:buClrTx/>
              <a:buFont typeface="Arial"/>
              <a:buChar char="•"/>
              <a:defRPr sz="3600">
                <a:solidFill>
                  <a:srgbClr val="01000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835347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064426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654457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77788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931644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36565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011101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785098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720995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25873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6700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078485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089559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82868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442012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58269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429023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Lucida Grande" charset="0"/>
              </a:rPr>
              <a:t>Drag picture to placeholder or click icon to add</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373546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9900"/>
            </a:gs>
            <a:gs pos="100000">
              <a:srgbClr val="FFFFFF"/>
            </a:gs>
          </a:gsLst>
          <a:lin ang="54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3873500"/>
            <a:ext cx="104648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smtClean="0">
                <a:sym typeface="Lucida Grande" charset="0"/>
              </a:rPr>
              <a:t>Click to edit Master title style</a:t>
            </a:r>
            <a:endParaRPr lang="en-US">
              <a:sym typeface="Lucida Grande" charset="0"/>
            </a:endParaRPr>
          </a:p>
        </p:txBody>
      </p:sp>
      <p:sp>
        <p:nvSpPr>
          <p:cNvPr id="1026" name="Rectangle 2"/>
          <p:cNvSpPr>
            <a:spLocks noGrp="1" noChangeArrowheads="1"/>
          </p:cNvSpPr>
          <p:nvPr>
            <p:ph type="body" idx="1"/>
          </p:nvPr>
        </p:nvSpPr>
        <p:spPr bwMode="auto">
          <a:xfrm>
            <a:off x="1270000" y="7924800"/>
            <a:ext cx="10464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endParaRPr lang="en-US">
              <a:sym typeface="Lucida Grande" charset="0"/>
            </a:endParaRP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txStyles>
    <p:titleStyle>
      <a:lvl1pPr algn="ctr" rtl="0" eaLnBrk="1" fontAlgn="base" hangingPunct="1">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42900" indent="-3429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1pPr>
      <a:lvl2pPr marL="241300" indent="2159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2pPr>
      <a:lvl3pPr marL="584200" indent="3302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3pPr>
      <a:lvl4pPr marL="927100" indent="4445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4pPr>
      <a:lvl5pPr marL="1270000" indent="5588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5pPr>
      <a:lvl6pPr marL="1727200" algn="ctr" rtl="0" eaLnBrk="1" fontAlgn="base" hangingPunct="1">
        <a:spcBef>
          <a:spcPct val="0"/>
        </a:spcBef>
        <a:spcAft>
          <a:spcPct val="0"/>
        </a:spcAft>
        <a:defRPr sz="3200">
          <a:solidFill>
            <a:srgbClr val="FFFFFF"/>
          </a:solidFill>
          <a:latin typeface="+mn-lt"/>
          <a:ea typeface="+mn-ea"/>
          <a:sym typeface="Lucida Grande" charset="0"/>
        </a:defRPr>
      </a:lvl6pPr>
      <a:lvl7pPr marL="2184400" algn="ctr" rtl="0" eaLnBrk="1" fontAlgn="base" hangingPunct="1">
        <a:spcBef>
          <a:spcPct val="0"/>
        </a:spcBef>
        <a:spcAft>
          <a:spcPct val="0"/>
        </a:spcAft>
        <a:defRPr sz="3200">
          <a:solidFill>
            <a:srgbClr val="FFFFFF"/>
          </a:solidFill>
          <a:latin typeface="+mn-lt"/>
          <a:ea typeface="+mn-ea"/>
          <a:sym typeface="Lucida Grande" charset="0"/>
        </a:defRPr>
      </a:lvl7pPr>
      <a:lvl8pPr marL="2641600" algn="ctr" rtl="0" eaLnBrk="1" fontAlgn="base" hangingPunct="1">
        <a:spcBef>
          <a:spcPct val="0"/>
        </a:spcBef>
        <a:spcAft>
          <a:spcPct val="0"/>
        </a:spcAft>
        <a:defRPr sz="3200">
          <a:solidFill>
            <a:srgbClr val="FFFFFF"/>
          </a:solidFill>
          <a:latin typeface="+mn-lt"/>
          <a:ea typeface="+mn-ea"/>
          <a:sym typeface="Lucida Grande" charset="0"/>
        </a:defRPr>
      </a:lvl8pPr>
      <a:lvl9pPr marL="3098800" algn="ctr" rtl="0" eaLnBrk="1" fontAlgn="base" hangingPunct="1">
        <a:spcBef>
          <a:spcPct val="0"/>
        </a:spcBef>
        <a:spcAft>
          <a:spcPct val="0"/>
        </a:spcAft>
        <a:defRPr sz="3200">
          <a:solidFill>
            <a:srgbClr val="FFFFFF"/>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9900"/>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810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1pPr>
      <a:lvl2pPr marL="660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2pPr>
      <a:lvl3pPr marL="1041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3pPr>
      <a:lvl4pPr marL="1422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4pPr>
      <a:lvl5pPr marL="1803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505200"/>
            <a:ext cx="13004800" cy="1524000"/>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a:t>
            </a:r>
            <a:r>
              <a:rPr lang="en-US" sz="4400" b="1" dirty="0" smtClean="0">
                <a:solidFill>
                  <a:srgbClr val="010001"/>
                </a:solidFill>
                <a:latin typeface="Helvetica" charset="0"/>
              </a:rPr>
              <a:t>12</a:t>
            </a:r>
            <a:endParaRPr lang="en-US" sz="4400" b="1" dirty="0">
              <a:solidFill>
                <a:srgbClr val="010001"/>
              </a:solidFill>
              <a:latin typeface="Helvetica" charset="0"/>
            </a:endParaRPr>
          </a:p>
          <a:p>
            <a:pPr algn="ctr"/>
            <a:r>
              <a:rPr lang="en-US" sz="4400" b="1" dirty="0" smtClean="0">
                <a:solidFill>
                  <a:srgbClr val="010001"/>
                </a:solidFill>
                <a:latin typeface="Helvetica" charset="0"/>
              </a:rPr>
              <a:t>Nonrenewable Energy Resources</a:t>
            </a:r>
            <a:endParaRPr lang="en-US" sz="4400" b="1" dirty="0">
              <a:solidFill>
                <a:srgbClr val="010001"/>
              </a:solidFill>
              <a:latin typeface="Helvetica" charset="0"/>
            </a:endParaRPr>
          </a:p>
        </p:txBody>
      </p:sp>
      <p:grpSp>
        <p:nvGrpSpPr>
          <p:cNvPr id="5" name="Group 4"/>
          <p:cNvGrpSpPr/>
          <p:nvPr/>
        </p:nvGrpSpPr>
        <p:grpSpPr>
          <a:xfrm>
            <a:off x="635000" y="8686800"/>
            <a:ext cx="11455400" cy="840432"/>
            <a:chOff x="558800" y="8686800"/>
            <a:chExt cx="11455400" cy="840432"/>
          </a:xfrm>
        </p:grpSpPr>
        <p:sp>
          <p:nvSpPr>
            <p:cNvPr id="6" name="TextBox 5"/>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edition </a:t>
              </a:r>
              <a:endParaRPr lang="en-US" dirty="0" smtClean="0">
                <a:solidFill>
                  <a:schemeClr val="bg1"/>
                </a:solidFill>
              </a:endParaRPr>
            </a:p>
            <a:p>
              <a:r>
                <a:rPr lang="en-US" dirty="0" smtClean="0">
                  <a:solidFill>
                    <a:schemeClr val="bg1"/>
                  </a:solidFill>
                </a:rPr>
                <a:t>© 2015 </a:t>
              </a:r>
              <a:r>
                <a:rPr lang="en-US" dirty="0">
                  <a:solidFill>
                    <a:schemeClr val="bg1"/>
                  </a:solidFill>
                </a:rPr>
                <a:t>W.H. Freeman and Company/BFW </a:t>
              </a:r>
            </a:p>
          </p:txBody>
        </p:sp>
        <p:sp>
          <p:nvSpPr>
            <p:cNvPr id="7" name="Rectangle 6"/>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a:t>
              </a:r>
              <a:r>
                <a:rPr lang="en-US" sz="900" dirty="0" smtClean="0">
                  <a:solidFill>
                    <a:schemeClr val="bg1"/>
                  </a:solidFill>
                </a:rPr>
                <a:t>Board</a:t>
              </a:r>
              <a:r>
                <a:rPr lang="en-US" sz="900" baseline="30000" dirty="0">
                  <a:solidFill>
                    <a:schemeClr val="bg1"/>
                  </a:solidFill>
                </a:rPr>
                <a:t>®</a:t>
              </a:r>
              <a:r>
                <a:rPr lang="en-US" sz="900" dirty="0" smtClean="0">
                  <a:solidFill>
                    <a:schemeClr val="bg1"/>
                  </a:solidFill>
                </a:rPr>
                <a:t>, </a:t>
              </a:r>
              <a:r>
                <a:rPr lang="en-US" sz="900" dirty="0">
                  <a:solidFill>
                    <a:schemeClr val="bg1"/>
                  </a:solidFill>
                </a:rPr>
                <a:t>which was not involved in the production of, and does not endorse, this product.</a:t>
              </a:r>
              <a:endParaRPr lang="en-US" sz="900" b="1" dirty="0">
                <a:solidFill>
                  <a:schemeClr val="bg1"/>
                </a:solidFill>
              </a:endParaRPr>
            </a:p>
          </p:txBody>
        </p:sp>
      </p:grpSp>
    </p:spTree>
    <p:extLst>
      <p:ext uri="{BB962C8B-B14F-4D97-AF65-F5344CB8AC3E}">
        <p14:creationId xmlns:p14="http://schemas.microsoft.com/office/powerpoint/2010/main" val="3659331665"/>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505353"/>
            <a:ext cx="10464800" cy="2465387"/>
          </a:xfrm>
        </p:spPr>
        <p:txBody>
          <a:bodyPr/>
          <a:lstStyle/>
          <a:p>
            <a:pPr algn="l"/>
            <a:r>
              <a:rPr lang="en-US" dirty="0"/>
              <a:t> </a:t>
            </a:r>
            <a:br>
              <a:rPr lang="en-US" dirty="0"/>
            </a:br>
            <a:r>
              <a:rPr lang="en-US" dirty="0"/>
              <a:t>Quantifying Energy Efficiency</a:t>
            </a:r>
            <a:br>
              <a:rPr lang="en-US" dirty="0"/>
            </a:br>
            <a:endParaRPr lang="en-US" dirty="0"/>
          </a:p>
        </p:txBody>
      </p:sp>
      <p:pic>
        <p:nvPicPr>
          <p:cNvPr id="4" name="Picture 3"/>
          <p:cNvPicPr>
            <a:picLocks noChangeAspect="1"/>
          </p:cNvPicPr>
          <p:nvPr/>
        </p:nvPicPr>
        <p:blipFill>
          <a:blip r:embed="rId2"/>
          <a:stretch>
            <a:fillRect/>
          </a:stretch>
        </p:blipFill>
        <p:spPr>
          <a:xfrm>
            <a:off x="1270000" y="1468969"/>
            <a:ext cx="8336986" cy="6100234"/>
          </a:xfrm>
          <a:prstGeom prst="rect">
            <a:avLst/>
          </a:prstGeom>
        </p:spPr>
      </p:pic>
      <p:sp>
        <p:nvSpPr>
          <p:cNvPr id="5" name="TextBox 4"/>
          <p:cNvSpPr txBox="1"/>
          <p:nvPr/>
        </p:nvSpPr>
        <p:spPr>
          <a:xfrm>
            <a:off x="541867" y="7815704"/>
            <a:ext cx="12462933" cy="1200328"/>
          </a:xfrm>
          <a:prstGeom prst="rect">
            <a:avLst/>
          </a:prstGeom>
          <a:noFill/>
        </p:spPr>
        <p:txBody>
          <a:bodyPr wrap="square" rtlCol="0">
            <a:spAutoFit/>
          </a:bodyPr>
          <a:lstStyle/>
          <a:p>
            <a:r>
              <a:rPr lang="en-US" sz="2400" b="1" dirty="0" smtClean="0">
                <a:solidFill>
                  <a:srgbClr val="010001"/>
                </a:solidFill>
                <a:latin typeface="Arial"/>
                <a:cs typeface="Arial"/>
              </a:rPr>
              <a:t>Inefficiencies in energy extraction and use. </a:t>
            </a:r>
            <a:r>
              <a:rPr lang="en-US" sz="2400" dirty="0" smtClean="0">
                <a:solidFill>
                  <a:srgbClr val="010001"/>
                </a:solidFill>
                <a:latin typeface="Arial"/>
                <a:cs typeface="Arial"/>
              </a:rPr>
              <a:t>Coal provides an example of inefficiencies in energy extraction and use. Energy is lost at each stage of the process, from extraction, processing, and transport of the fuel to the disposal of waste products.</a:t>
            </a:r>
            <a:endParaRPr lang="en-US" sz="2400" dirty="0">
              <a:solidFill>
                <a:srgbClr val="010001"/>
              </a:solidFill>
              <a:latin typeface="Arial"/>
              <a:cs typeface="Arial"/>
            </a:endParaRPr>
          </a:p>
        </p:txBody>
      </p:sp>
    </p:spTree>
    <p:extLst>
      <p:ext uri="{BB962C8B-B14F-4D97-AF65-F5344CB8AC3E}">
        <p14:creationId xmlns:p14="http://schemas.microsoft.com/office/powerpoint/2010/main" val="65143569"/>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Efficiency and Transportation</a:t>
            </a:r>
            <a:br>
              <a:rPr lang="en-US" dirty="0"/>
            </a:br>
            <a:endParaRPr lang="en-US" dirty="0"/>
          </a:p>
        </p:txBody>
      </p:sp>
      <p:sp>
        <p:nvSpPr>
          <p:cNvPr id="3" name="Content Placeholder 2"/>
          <p:cNvSpPr>
            <a:spLocks noGrp="1"/>
          </p:cNvSpPr>
          <p:nvPr>
            <p:ph idx="1"/>
          </p:nvPr>
        </p:nvSpPr>
        <p:spPr/>
        <p:txBody>
          <a:bodyPr/>
          <a:lstStyle/>
          <a:p>
            <a:pPr lvl="0"/>
            <a:r>
              <a:rPr lang="en-US" dirty="0"/>
              <a:t>Nearly 30 percent of energy use in the United States is for transportation, This is an area in which efficiency is particularly important. </a:t>
            </a:r>
          </a:p>
          <a:p>
            <a:pPr lvl="0"/>
            <a:r>
              <a:rPr lang="en-US" dirty="0"/>
              <a:t>Transportation is achieved primarily through the use of vehicles fueled by petroleum products, such as gasoline and diesel.</a:t>
            </a:r>
          </a:p>
          <a:p>
            <a:pPr marL="0" indent="0">
              <a:buNone/>
            </a:pPr>
            <a:endParaRPr lang="en-US" dirty="0"/>
          </a:p>
        </p:txBody>
      </p:sp>
    </p:spTree>
    <p:extLst>
      <p:ext uri="{BB962C8B-B14F-4D97-AF65-F5344CB8AC3E}">
        <p14:creationId xmlns:p14="http://schemas.microsoft.com/office/powerpoint/2010/main" val="4289251371"/>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Efficiency and Transportation</a:t>
            </a:r>
            <a:br>
              <a:rPr lang="en-US" dirty="0"/>
            </a:br>
            <a:endParaRPr lang="en-US" dirty="0"/>
          </a:p>
        </p:txBody>
      </p:sp>
      <p:pic>
        <p:nvPicPr>
          <p:cNvPr id="4" name="Picture 3"/>
          <p:cNvPicPr>
            <a:picLocks noChangeAspect="1"/>
          </p:cNvPicPr>
          <p:nvPr/>
        </p:nvPicPr>
        <p:blipFill>
          <a:blip r:embed="rId2"/>
          <a:stretch>
            <a:fillRect/>
          </a:stretch>
        </p:blipFill>
        <p:spPr>
          <a:xfrm>
            <a:off x="1270000" y="1830794"/>
            <a:ext cx="10803467" cy="7281362"/>
          </a:xfrm>
          <a:prstGeom prst="rect">
            <a:avLst/>
          </a:prstGeom>
        </p:spPr>
      </p:pic>
    </p:spTree>
    <p:extLst>
      <p:ext uri="{BB962C8B-B14F-4D97-AF65-F5344CB8AC3E}">
        <p14:creationId xmlns:p14="http://schemas.microsoft.com/office/powerpoint/2010/main" val="3061813179"/>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Efficiency and Transportation </a:t>
            </a:r>
          </a:p>
        </p:txBody>
      </p:sp>
      <p:pic>
        <p:nvPicPr>
          <p:cNvPr id="4" name="Picture 3"/>
          <p:cNvPicPr>
            <a:picLocks noChangeAspect="1"/>
          </p:cNvPicPr>
          <p:nvPr/>
        </p:nvPicPr>
        <p:blipFill>
          <a:blip r:embed="rId2"/>
          <a:stretch>
            <a:fillRect/>
          </a:stretch>
        </p:blipFill>
        <p:spPr>
          <a:xfrm>
            <a:off x="1270001" y="2190389"/>
            <a:ext cx="9093512" cy="5988411"/>
          </a:xfrm>
          <a:prstGeom prst="rect">
            <a:avLst/>
          </a:prstGeom>
        </p:spPr>
      </p:pic>
      <p:sp>
        <p:nvSpPr>
          <p:cNvPr id="5" name="Rectangle 4"/>
          <p:cNvSpPr/>
          <p:nvPr/>
        </p:nvSpPr>
        <p:spPr>
          <a:xfrm>
            <a:off x="423334" y="8178800"/>
            <a:ext cx="11311466" cy="1569660"/>
          </a:xfrm>
          <a:prstGeom prst="rect">
            <a:avLst/>
          </a:prstGeom>
        </p:spPr>
        <p:txBody>
          <a:bodyPr wrap="square">
            <a:spAutoFit/>
          </a:bodyPr>
          <a:lstStyle/>
          <a:p>
            <a:r>
              <a:rPr lang="en-US" sz="2400" b="1" dirty="0">
                <a:solidFill>
                  <a:srgbClr val="010001"/>
                </a:solidFill>
                <a:latin typeface="Arial"/>
                <a:cs typeface="Arial"/>
              </a:rPr>
              <a:t>Overall fuel efficiency of U.S. </a:t>
            </a:r>
            <a:r>
              <a:rPr lang="en-US" sz="2400" b="1" dirty="0" smtClean="0">
                <a:solidFill>
                  <a:srgbClr val="010001"/>
                </a:solidFill>
                <a:latin typeface="Arial"/>
                <a:cs typeface="Arial"/>
              </a:rPr>
              <a:t>automobiles from </a:t>
            </a:r>
            <a:r>
              <a:rPr lang="en-US" sz="2400" b="1" dirty="0">
                <a:solidFill>
                  <a:srgbClr val="010001"/>
                </a:solidFill>
                <a:latin typeface="Arial"/>
                <a:cs typeface="Arial"/>
              </a:rPr>
              <a:t>1975 through 2013. </a:t>
            </a:r>
            <a:r>
              <a:rPr lang="en-US" sz="2400" dirty="0">
                <a:solidFill>
                  <a:srgbClr val="010001"/>
                </a:solidFill>
                <a:latin typeface="Arial"/>
                <a:cs typeface="Arial"/>
              </a:rPr>
              <a:t>As more buyers moved from cars to </a:t>
            </a:r>
            <a:r>
              <a:rPr lang="en-US" sz="2400" dirty="0" smtClean="0">
                <a:solidFill>
                  <a:srgbClr val="010001"/>
                </a:solidFill>
                <a:latin typeface="Arial"/>
                <a:cs typeface="Arial"/>
              </a:rPr>
              <a:t>light trucks </a:t>
            </a:r>
            <a:r>
              <a:rPr lang="en-US" sz="2400" dirty="0">
                <a:solidFill>
                  <a:srgbClr val="010001"/>
                </a:solidFill>
                <a:latin typeface="Arial"/>
                <a:cs typeface="Arial"/>
              </a:rPr>
              <a:t>(a category that includes pickup trucks, minivans, and SUVs) </a:t>
            </a:r>
            <a:r>
              <a:rPr lang="en-US" sz="2400" dirty="0" smtClean="0">
                <a:solidFill>
                  <a:srgbClr val="010001"/>
                </a:solidFill>
                <a:latin typeface="Arial"/>
                <a:cs typeface="Arial"/>
              </a:rPr>
              <a:t>for their </a:t>
            </a:r>
            <a:r>
              <a:rPr lang="en-US" sz="2400" dirty="0">
                <a:solidFill>
                  <a:srgbClr val="010001"/>
                </a:solidFill>
                <a:latin typeface="Arial"/>
                <a:cs typeface="Arial"/>
              </a:rPr>
              <a:t>personal vehicles, the fuel economy of the total U.S. fleet </a:t>
            </a:r>
            <a:r>
              <a:rPr lang="en-US" sz="2400" dirty="0" smtClean="0">
                <a:solidFill>
                  <a:srgbClr val="010001"/>
                </a:solidFill>
                <a:latin typeface="Arial"/>
                <a:cs typeface="Arial"/>
              </a:rPr>
              <a:t>declined. Only </a:t>
            </a:r>
            <a:r>
              <a:rPr lang="en-US" sz="2400" dirty="0">
                <a:solidFill>
                  <a:srgbClr val="010001"/>
                </a:solidFill>
                <a:latin typeface="Arial"/>
                <a:cs typeface="Arial"/>
              </a:rPr>
              <a:t>recently has it begun to increase.</a:t>
            </a:r>
          </a:p>
        </p:txBody>
      </p:sp>
    </p:spTree>
    <p:extLst>
      <p:ext uri="{BB962C8B-B14F-4D97-AF65-F5344CB8AC3E}">
        <p14:creationId xmlns:p14="http://schemas.microsoft.com/office/powerpoint/2010/main" val="83697056"/>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Electricity accounts for 40 percent of our energy use</a:t>
            </a:r>
            <a:br>
              <a:rPr lang="en-US" dirty="0"/>
            </a:br>
            <a:endParaRPr lang="en-US" dirty="0"/>
          </a:p>
        </p:txBody>
      </p:sp>
      <p:sp>
        <p:nvSpPr>
          <p:cNvPr id="3" name="Content Placeholder 2"/>
          <p:cNvSpPr>
            <a:spLocks noGrp="1"/>
          </p:cNvSpPr>
          <p:nvPr>
            <p:ph idx="1"/>
          </p:nvPr>
        </p:nvSpPr>
        <p:spPr/>
        <p:txBody>
          <a:bodyPr/>
          <a:lstStyle/>
          <a:p>
            <a:pPr lvl="0"/>
            <a:r>
              <a:rPr lang="en-US" dirty="0"/>
              <a:t>Electricity can be generated from many different sources</a:t>
            </a:r>
          </a:p>
          <a:p>
            <a:r>
              <a:rPr lang="en-US" b="1" dirty="0"/>
              <a:t>Energy carrier </a:t>
            </a:r>
            <a:r>
              <a:rPr lang="en-US" b="1" dirty="0" smtClean="0"/>
              <a:t> </a:t>
            </a:r>
            <a:r>
              <a:rPr lang="en-US" dirty="0" smtClean="0"/>
              <a:t>Something </a:t>
            </a:r>
            <a:r>
              <a:rPr lang="en-US" dirty="0"/>
              <a:t>that can move </a:t>
            </a:r>
            <a:r>
              <a:rPr lang="en-US" dirty="0" smtClean="0"/>
              <a:t>and deliver </a:t>
            </a:r>
            <a:r>
              <a:rPr lang="en-US" dirty="0"/>
              <a:t>energy in a convenient, usable form to </a:t>
            </a:r>
            <a:r>
              <a:rPr lang="en-US" dirty="0" smtClean="0"/>
              <a:t>end users</a:t>
            </a:r>
            <a:r>
              <a:rPr lang="en-US" dirty="0"/>
              <a:t>.</a:t>
            </a:r>
          </a:p>
        </p:txBody>
      </p:sp>
    </p:spTree>
    <p:extLst>
      <p:ext uri="{BB962C8B-B14F-4D97-AF65-F5344CB8AC3E}">
        <p14:creationId xmlns:p14="http://schemas.microsoft.com/office/powerpoint/2010/main" val="2626352257"/>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Process of Electricity Generation</a:t>
            </a:r>
            <a:br>
              <a:rPr lang="en-US" dirty="0"/>
            </a:br>
            <a:endParaRPr lang="en-US" dirty="0"/>
          </a:p>
        </p:txBody>
      </p:sp>
      <p:sp>
        <p:nvSpPr>
          <p:cNvPr id="3" name="Content Placeholder 2"/>
          <p:cNvSpPr>
            <a:spLocks noGrp="1"/>
          </p:cNvSpPr>
          <p:nvPr>
            <p:ph idx="1"/>
          </p:nvPr>
        </p:nvSpPr>
        <p:spPr/>
        <p:txBody>
          <a:bodyPr/>
          <a:lstStyle/>
          <a:p>
            <a:pPr lvl="0"/>
            <a:r>
              <a:rPr lang="en-US" dirty="0"/>
              <a:t>All thermal power plants convert the potential energy of a fuel into electricity.</a:t>
            </a:r>
          </a:p>
          <a:p>
            <a:r>
              <a:rPr lang="en-US" b="1" dirty="0"/>
              <a:t>Turbine</a:t>
            </a:r>
            <a:r>
              <a:rPr lang="en-US" dirty="0"/>
              <a:t> </a:t>
            </a:r>
            <a:r>
              <a:rPr lang="en-US" dirty="0" smtClean="0"/>
              <a:t> A </a:t>
            </a:r>
            <a:r>
              <a:rPr lang="en-US" dirty="0"/>
              <a:t>device with blades that can be turned </a:t>
            </a:r>
            <a:r>
              <a:rPr lang="en-US" dirty="0" smtClean="0"/>
              <a:t>by water</a:t>
            </a:r>
            <a:r>
              <a:rPr lang="en-US" dirty="0"/>
              <a:t>, wind, steam, or exhaust gas from </a:t>
            </a:r>
            <a:r>
              <a:rPr lang="en-US" dirty="0" smtClean="0"/>
              <a:t>combustion that </a:t>
            </a:r>
            <a:r>
              <a:rPr lang="en-US" dirty="0"/>
              <a:t>turns a generator in an electricity-</a:t>
            </a:r>
            <a:r>
              <a:rPr lang="en-US" dirty="0" smtClean="0"/>
              <a:t>producing plant</a:t>
            </a:r>
            <a:r>
              <a:rPr lang="en-US" dirty="0"/>
              <a:t>.</a:t>
            </a:r>
          </a:p>
          <a:p>
            <a:r>
              <a:rPr lang="en-US" b="1" dirty="0"/>
              <a:t>Electrical grid </a:t>
            </a:r>
            <a:r>
              <a:rPr lang="en-US" b="1" dirty="0" smtClean="0"/>
              <a:t> </a:t>
            </a:r>
            <a:r>
              <a:rPr lang="en-US" dirty="0" smtClean="0"/>
              <a:t>A </a:t>
            </a:r>
            <a:r>
              <a:rPr lang="en-US" dirty="0"/>
              <a:t>network of </a:t>
            </a:r>
            <a:r>
              <a:rPr lang="en-US" dirty="0" smtClean="0"/>
              <a:t>interconnected transmission </a:t>
            </a:r>
            <a:r>
              <a:rPr lang="en-US" dirty="0"/>
              <a:t>lines that joins power plants </a:t>
            </a:r>
            <a:r>
              <a:rPr lang="en-US" dirty="0" smtClean="0"/>
              <a:t>together and </a:t>
            </a:r>
            <a:r>
              <a:rPr lang="en-US" dirty="0"/>
              <a:t>links them with end users of electricity.</a:t>
            </a:r>
          </a:p>
        </p:txBody>
      </p:sp>
    </p:spTree>
    <p:extLst>
      <p:ext uri="{BB962C8B-B14F-4D97-AF65-F5344CB8AC3E}">
        <p14:creationId xmlns:p14="http://schemas.microsoft.com/office/powerpoint/2010/main" val="434879230"/>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Process of Electricity Generation</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Steps </a:t>
            </a:r>
            <a:r>
              <a:rPr lang="en-US" dirty="0"/>
              <a:t>for using </a:t>
            </a:r>
            <a:r>
              <a:rPr lang="en-US" dirty="0" smtClean="0"/>
              <a:t>coal </a:t>
            </a:r>
            <a:r>
              <a:rPr lang="en-US" dirty="0"/>
              <a:t>to produce electricity</a:t>
            </a:r>
            <a:r>
              <a:rPr lang="en-US" dirty="0" smtClean="0"/>
              <a:t>:</a:t>
            </a:r>
            <a:endParaRPr lang="en-US" dirty="0"/>
          </a:p>
          <a:p>
            <a:pPr lvl="0"/>
            <a:r>
              <a:rPr lang="en-US" dirty="0"/>
              <a:t>The burning fuel from coal transfers energy to water, which becomes steam.</a:t>
            </a:r>
          </a:p>
          <a:p>
            <a:pPr lvl="0"/>
            <a:r>
              <a:rPr lang="en-US" dirty="0"/>
              <a:t>The kinetic energy contained within the steam is transferred to the blades of a turbine, a large device that resembles a fan.</a:t>
            </a:r>
          </a:p>
          <a:p>
            <a:pPr lvl="0"/>
            <a:r>
              <a:rPr lang="en-US" dirty="0"/>
              <a:t>As the energy in the steam turns the turbine, the shaft in the center of the turbine turns the generator. </a:t>
            </a:r>
          </a:p>
          <a:p>
            <a:pPr lvl="0"/>
            <a:r>
              <a:rPr lang="en-US" dirty="0"/>
              <a:t>This mechanical motion generates electricity.</a:t>
            </a:r>
          </a:p>
          <a:p>
            <a:endParaRPr lang="en-US" dirty="0"/>
          </a:p>
        </p:txBody>
      </p:sp>
    </p:spTree>
    <p:extLst>
      <p:ext uri="{BB962C8B-B14F-4D97-AF65-F5344CB8AC3E}">
        <p14:creationId xmlns:p14="http://schemas.microsoft.com/office/powerpoint/2010/main" val="1639015936"/>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Process of Electricity Generation</a:t>
            </a:r>
            <a:br>
              <a:rPr lang="en-US" dirty="0"/>
            </a:br>
            <a:endParaRPr lang="en-US" dirty="0"/>
          </a:p>
        </p:txBody>
      </p:sp>
      <p:pic>
        <p:nvPicPr>
          <p:cNvPr id="4" name="Picture 3"/>
          <p:cNvPicPr>
            <a:picLocks noChangeAspect="1"/>
          </p:cNvPicPr>
          <p:nvPr/>
        </p:nvPicPr>
        <p:blipFill>
          <a:blip r:embed="rId2"/>
          <a:stretch>
            <a:fillRect/>
          </a:stretch>
        </p:blipFill>
        <p:spPr>
          <a:xfrm>
            <a:off x="1270000" y="1638300"/>
            <a:ext cx="9110133" cy="6665951"/>
          </a:xfrm>
          <a:prstGeom prst="rect">
            <a:avLst/>
          </a:prstGeom>
        </p:spPr>
      </p:pic>
      <p:sp>
        <p:nvSpPr>
          <p:cNvPr id="5" name="Rectangle 4"/>
          <p:cNvSpPr/>
          <p:nvPr/>
        </p:nvSpPr>
        <p:spPr>
          <a:xfrm>
            <a:off x="1269999" y="8568267"/>
            <a:ext cx="10786533" cy="1200328"/>
          </a:xfrm>
          <a:prstGeom prst="rect">
            <a:avLst/>
          </a:prstGeom>
        </p:spPr>
        <p:txBody>
          <a:bodyPr wrap="square">
            <a:spAutoFit/>
          </a:bodyPr>
          <a:lstStyle/>
          <a:p>
            <a:r>
              <a:rPr lang="en-US" sz="2400" b="1" dirty="0">
                <a:solidFill>
                  <a:srgbClr val="010001"/>
                </a:solidFill>
                <a:latin typeface="Arial"/>
                <a:cs typeface="Arial"/>
              </a:rPr>
              <a:t>A coal-fired electricity generation plant. </a:t>
            </a:r>
            <a:r>
              <a:rPr lang="en-US" sz="2400" dirty="0">
                <a:solidFill>
                  <a:srgbClr val="010001"/>
                </a:solidFill>
                <a:latin typeface="Arial"/>
                <a:cs typeface="Arial"/>
              </a:rPr>
              <a:t>Energy from coal combustion converts </a:t>
            </a:r>
            <a:r>
              <a:rPr lang="en-US" sz="2400" dirty="0" smtClean="0">
                <a:solidFill>
                  <a:srgbClr val="010001"/>
                </a:solidFill>
                <a:latin typeface="Arial"/>
                <a:cs typeface="Arial"/>
              </a:rPr>
              <a:t>water into </a:t>
            </a:r>
            <a:r>
              <a:rPr lang="en-US" sz="2400" dirty="0">
                <a:solidFill>
                  <a:srgbClr val="010001"/>
                </a:solidFill>
                <a:latin typeface="Arial"/>
                <a:cs typeface="Arial"/>
              </a:rPr>
              <a:t>steam, which turns a turbine. The turbine turns a generator, which produces electricity.</a:t>
            </a:r>
          </a:p>
        </p:txBody>
      </p:sp>
    </p:spTree>
    <p:extLst>
      <p:ext uri="{BB962C8B-B14F-4D97-AF65-F5344CB8AC3E}">
        <p14:creationId xmlns:p14="http://schemas.microsoft.com/office/powerpoint/2010/main" val="3554139222"/>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Efficiency of Electricity Generation</a:t>
            </a:r>
            <a:br>
              <a:rPr lang="en-US" dirty="0"/>
            </a:br>
            <a:endParaRPr lang="en-US" dirty="0"/>
          </a:p>
        </p:txBody>
      </p:sp>
      <p:sp>
        <p:nvSpPr>
          <p:cNvPr id="3" name="Content Placeholder 2"/>
          <p:cNvSpPr>
            <a:spLocks noGrp="1"/>
          </p:cNvSpPr>
          <p:nvPr>
            <p:ph idx="1"/>
          </p:nvPr>
        </p:nvSpPr>
        <p:spPr/>
        <p:txBody>
          <a:bodyPr/>
          <a:lstStyle/>
          <a:p>
            <a:r>
              <a:rPr lang="en-US" b="1" dirty="0"/>
              <a:t>Combined cycle </a:t>
            </a:r>
            <a:r>
              <a:rPr lang="en-US" b="1" dirty="0" smtClean="0"/>
              <a:t> </a:t>
            </a:r>
            <a:r>
              <a:rPr lang="en-US" dirty="0" smtClean="0"/>
              <a:t>A </a:t>
            </a:r>
            <a:r>
              <a:rPr lang="en-US" dirty="0"/>
              <a:t>power plant that uses both </a:t>
            </a:r>
            <a:r>
              <a:rPr lang="en-US" dirty="0" smtClean="0"/>
              <a:t>exhaust gases </a:t>
            </a:r>
            <a:r>
              <a:rPr lang="en-US" dirty="0"/>
              <a:t>and steam turbines to generate electricity.</a:t>
            </a:r>
          </a:p>
          <a:p>
            <a:r>
              <a:rPr lang="en-US" b="1" dirty="0" smtClean="0"/>
              <a:t>Capacity </a:t>
            </a:r>
            <a:r>
              <a:rPr lang="en-US" dirty="0" smtClean="0"/>
              <a:t> </a:t>
            </a:r>
            <a:r>
              <a:rPr lang="en-US" dirty="0"/>
              <a:t>In reference to an electricity-</a:t>
            </a:r>
            <a:r>
              <a:rPr lang="en-US" dirty="0" smtClean="0"/>
              <a:t>generating plant</a:t>
            </a:r>
            <a:r>
              <a:rPr lang="en-US" dirty="0"/>
              <a:t>, the maximum electrical output.</a:t>
            </a:r>
          </a:p>
          <a:p>
            <a:r>
              <a:rPr lang="en-US" b="1" dirty="0"/>
              <a:t>Capacity factor </a:t>
            </a:r>
            <a:r>
              <a:rPr lang="en-US" b="1" dirty="0" smtClean="0"/>
              <a:t> </a:t>
            </a:r>
            <a:r>
              <a:rPr lang="en-US" dirty="0" smtClean="0"/>
              <a:t>The </a:t>
            </a:r>
            <a:r>
              <a:rPr lang="en-US" dirty="0"/>
              <a:t>fraction of time a power </a:t>
            </a:r>
            <a:r>
              <a:rPr lang="en-US" dirty="0" smtClean="0"/>
              <a:t>plant operates </a:t>
            </a:r>
            <a:r>
              <a:rPr lang="en-US" dirty="0"/>
              <a:t>in a year.</a:t>
            </a:r>
          </a:p>
        </p:txBody>
      </p:sp>
    </p:spTree>
    <p:extLst>
      <p:ext uri="{BB962C8B-B14F-4D97-AF65-F5344CB8AC3E}">
        <p14:creationId xmlns:p14="http://schemas.microsoft.com/office/powerpoint/2010/main" val="4251266332"/>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Efficiency of Electricity Generation</a:t>
            </a:r>
            <a:br>
              <a:rPr lang="en-US" dirty="0"/>
            </a:br>
            <a:endParaRPr lang="en-US" dirty="0"/>
          </a:p>
        </p:txBody>
      </p:sp>
      <p:sp>
        <p:nvSpPr>
          <p:cNvPr id="3" name="Content Placeholder 2"/>
          <p:cNvSpPr>
            <a:spLocks noGrp="1"/>
          </p:cNvSpPr>
          <p:nvPr>
            <p:ph idx="1"/>
          </p:nvPr>
        </p:nvSpPr>
        <p:spPr/>
        <p:txBody>
          <a:bodyPr/>
          <a:lstStyle/>
          <a:p>
            <a:r>
              <a:rPr lang="en-US" b="1" dirty="0"/>
              <a:t>Cogeneration </a:t>
            </a:r>
            <a:r>
              <a:rPr lang="en-US" b="1" dirty="0" smtClean="0"/>
              <a:t> </a:t>
            </a:r>
            <a:r>
              <a:rPr lang="en-US" dirty="0" smtClean="0"/>
              <a:t>The </a:t>
            </a:r>
            <a:r>
              <a:rPr lang="en-US" dirty="0"/>
              <a:t>use of a fuel to generate </a:t>
            </a:r>
            <a:r>
              <a:rPr lang="en-US" dirty="0" smtClean="0"/>
              <a:t>electricity and </a:t>
            </a:r>
            <a:r>
              <a:rPr lang="en-US" dirty="0"/>
              <a:t>produce heat. Also known as </a:t>
            </a:r>
            <a:r>
              <a:rPr lang="en-US" dirty="0" smtClean="0"/>
              <a:t>combined heat </a:t>
            </a:r>
            <a:r>
              <a:rPr lang="en-US" dirty="0"/>
              <a:t>and power</a:t>
            </a:r>
            <a:r>
              <a:rPr lang="en-US" dirty="0" smtClean="0"/>
              <a:t>.</a:t>
            </a:r>
          </a:p>
          <a:p>
            <a:pPr lvl="0"/>
            <a:r>
              <a:rPr lang="en-US" dirty="0"/>
              <a:t>For example, if steam is used for industrial purposes or to heat buildings it is diverted to turn a turbine first. </a:t>
            </a:r>
          </a:p>
          <a:p>
            <a:pPr lvl="0"/>
            <a:r>
              <a:rPr lang="en-US" dirty="0"/>
              <a:t>This improves the efficiency to as high as 90 percent</a:t>
            </a:r>
            <a:r>
              <a:rPr lang="en-US" dirty="0" smtClean="0"/>
              <a:t>.</a:t>
            </a:r>
            <a:endParaRPr lang="en-US" dirty="0"/>
          </a:p>
        </p:txBody>
      </p:sp>
    </p:spTree>
    <p:extLst>
      <p:ext uri="{BB962C8B-B14F-4D97-AF65-F5344CB8AC3E}">
        <p14:creationId xmlns:p14="http://schemas.microsoft.com/office/powerpoint/2010/main" val="2441312669"/>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34  </a:t>
            </a:r>
            <a:br>
              <a:rPr lang="en-US" dirty="0"/>
            </a:br>
            <a:r>
              <a:rPr lang="en-US" dirty="0" smtClean="0"/>
              <a:t>Patterns </a:t>
            </a:r>
            <a:r>
              <a:rPr lang="en-US" dirty="0"/>
              <a:t>of Energy Use</a:t>
            </a:r>
            <a:br>
              <a:rPr lang="en-US" dirty="0"/>
            </a:br>
            <a:endParaRPr lang="en-US" dirty="0"/>
          </a:p>
        </p:txBody>
      </p:sp>
      <p:sp>
        <p:nvSpPr>
          <p:cNvPr id="3" name="Content Placeholder 2"/>
          <p:cNvSpPr>
            <a:spLocks noGrp="1"/>
          </p:cNvSpPr>
          <p:nvPr>
            <p:ph idx="1"/>
          </p:nvPr>
        </p:nvSpPr>
        <p:spPr>
          <a:xfrm>
            <a:off x="690184" y="2705100"/>
            <a:ext cx="11044616" cy="5840413"/>
          </a:xfrm>
        </p:spPr>
        <p:txBody>
          <a:bodyPr/>
          <a:lstStyle/>
          <a:p>
            <a:pPr marL="0" indent="0">
              <a:buNone/>
            </a:pPr>
            <a:r>
              <a:rPr lang="en-US" b="1" dirty="0"/>
              <a:t>After reading this module, you should be able to</a:t>
            </a:r>
          </a:p>
          <a:p>
            <a:r>
              <a:rPr lang="en-US" dirty="0" smtClean="0"/>
              <a:t>describe </a:t>
            </a:r>
            <a:r>
              <a:rPr lang="en-US" dirty="0"/>
              <a:t>the use of nonrenewable energy in the world and in the United States.</a:t>
            </a:r>
          </a:p>
          <a:p>
            <a:r>
              <a:rPr lang="en-US" dirty="0" smtClean="0"/>
              <a:t>explain </a:t>
            </a:r>
            <a:r>
              <a:rPr lang="en-US" dirty="0"/>
              <a:t>why different forms of energy are best suited for certain purposes.</a:t>
            </a:r>
          </a:p>
          <a:p>
            <a:r>
              <a:rPr lang="en-US" dirty="0" smtClean="0"/>
              <a:t>understand </a:t>
            </a:r>
            <a:r>
              <a:rPr lang="en-US" dirty="0"/>
              <a:t>the primary ways that electricity is generated in the United States.</a:t>
            </a:r>
          </a:p>
        </p:txBody>
      </p:sp>
    </p:spTree>
    <p:extLst>
      <p:ext uri="{BB962C8B-B14F-4D97-AF65-F5344CB8AC3E}">
        <p14:creationId xmlns:p14="http://schemas.microsoft.com/office/powerpoint/2010/main" val="2947197657"/>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35  </a:t>
            </a:r>
            <a:r>
              <a:rPr lang="en-US" dirty="0" smtClean="0"/>
              <a:t/>
            </a:r>
            <a:br>
              <a:rPr lang="en-US" dirty="0" smtClean="0"/>
            </a:br>
            <a:r>
              <a:rPr lang="en-US" dirty="0" smtClean="0"/>
              <a:t>Fossil </a:t>
            </a:r>
            <a:r>
              <a:rPr lang="en-US" dirty="0"/>
              <a:t>Fuel Resources</a:t>
            </a:r>
            <a:br>
              <a:rPr lang="en-US" dirty="0"/>
            </a:br>
            <a:endParaRPr lang="en-US" dirty="0"/>
          </a:p>
        </p:txBody>
      </p:sp>
      <p:sp>
        <p:nvSpPr>
          <p:cNvPr id="3" name="Content Placeholder 2"/>
          <p:cNvSpPr>
            <a:spLocks noGrp="1"/>
          </p:cNvSpPr>
          <p:nvPr>
            <p:ph idx="1"/>
          </p:nvPr>
        </p:nvSpPr>
        <p:spPr>
          <a:xfrm>
            <a:off x="1269999" y="2738966"/>
            <a:ext cx="10955868" cy="5840413"/>
          </a:xfrm>
        </p:spPr>
        <p:txBody>
          <a:bodyPr/>
          <a:lstStyle/>
          <a:p>
            <a:pPr marL="0" indent="0">
              <a:buNone/>
            </a:pPr>
            <a:r>
              <a:rPr lang="en-US" sz="3200" b="1" dirty="0"/>
              <a:t>After reading this module, you should be able to</a:t>
            </a:r>
          </a:p>
          <a:p>
            <a:r>
              <a:rPr lang="en-US" sz="3200" dirty="0" smtClean="0"/>
              <a:t>discuss </a:t>
            </a:r>
            <a:r>
              <a:rPr lang="en-US" sz="3200" dirty="0"/>
              <a:t>the uses of coal and its consequences.</a:t>
            </a:r>
          </a:p>
          <a:p>
            <a:r>
              <a:rPr lang="en-US" sz="3200" dirty="0" smtClean="0"/>
              <a:t>discuss </a:t>
            </a:r>
            <a:r>
              <a:rPr lang="en-US" sz="3200" dirty="0"/>
              <a:t>the uses of petroleum and its consequences.</a:t>
            </a:r>
          </a:p>
          <a:p>
            <a:r>
              <a:rPr lang="en-US" sz="3200" dirty="0" smtClean="0"/>
              <a:t>discuss </a:t>
            </a:r>
            <a:r>
              <a:rPr lang="en-US" sz="3200" dirty="0"/>
              <a:t>the uses of natural gas and </a:t>
            </a:r>
            <a:r>
              <a:rPr lang="en-US" sz="3200" dirty="0" smtClean="0"/>
              <a:t>its consequences</a:t>
            </a:r>
            <a:r>
              <a:rPr lang="en-US" sz="3200" dirty="0"/>
              <a:t>.</a:t>
            </a:r>
          </a:p>
          <a:p>
            <a:r>
              <a:rPr lang="en-US" sz="3200" dirty="0" smtClean="0"/>
              <a:t>discuss </a:t>
            </a:r>
            <a:r>
              <a:rPr lang="en-US" sz="3200" dirty="0"/>
              <a:t>the uses of oil sands and liquefied coal and their consequences.</a:t>
            </a:r>
          </a:p>
          <a:p>
            <a:r>
              <a:rPr lang="en-US" sz="3200" dirty="0" smtClean="0"/>
              <a:t>describe </a:t>
            </a:r>
            <a:r>
              <a:rPr lang="en-US" sz="3200" dirty="0"/>
              <a:t>future prospects for fossil fuel use.</a:t>
            </a:r>
          </a:p>
        </p:txBody>
      </p:sp>
    </p:spTree>
    <p:extLst>
      <p:ext uri="{BB962C8B-B14F-4D97-AF65-F5344CB8AC3E}">
        <p14:creationId xmlns:p14="http://schemas.microsoft.com/office/powerpoint/2010/main" val="663172395"/>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49746"/>
            <a:ext cx="10464800" cy="2465387"/>
          </a:xfrm>
        </p:spPr>
        <p:txBody>
          <a:bodyPr/>
          <a:lstStyle/>
          <a:p>
            <a:pPr algn="l"/>
            <a:r>
              <a:rPr lang="en-US" dirty="0"/>
              <a:t>Coal is the most abundant and dirtiest of the fossil fuels</a:t>
            </a:r>
            <a:br>
              <a:rPr lang="en-US" dirty="0"/>
            </a:br>
            <a:endParaRPr lang="en-US" dirty="0"/>
          </a:p>
        </p:txBody>
      </p:sp>
      <p:sp>
        <p:nvSpPr>
          <p:cNvPr id="3" name="Content Placeholder 2"/>
          <p:cNvSpPr>
            <a:spLocks noGrp="1"/>
          </p:cNvSpPr>
          <p:nvPr>
            <p:ph idx="1"/>
          </p:nvPr>
        </p:nvSpPr>
        <p:spPr>
          <a:xfrm>
            <a:off x="1270000" y="3213100"/>
            <a:ext cx="10464800" cy="5840413"/>
          </a:xfrm>
        </p:spPr>
        <p:txBody>
          <a:bodyPr/>
          <a:lstStyle/>
          <a:p>
            <a:r>
              <a:rPr lang="en-US" sz="3200" b="1" dirty="0"/>
              <a:t>Coal</a:t>
            </a:r>
            <a:r>
              <a:rPr lang="en-US" sz="3200" dirty="0"/>
              <a:t> </a:t>
            </a:r>
            <a:r>
              <a:rPr lang="en-US" sz="3200" dirty="0" smtClean="0"/>
              <a:t> A </a:t>
            </a:r>
            <a:r>
              <a:rPr lang="en-US" sz="3200" dirty="0"/>
              <a:t>solid fuel formed primarily from the </a:t>
            </a:r>
            <a:r>
              <a:rPr lang="en-US" sz="3200" dirty="0" smtClean="0"/>
              <a:t>remains of </a:t>
            </a:r>
            <a:r>
              <a:rPr lang="en-US" sz="3200" dirty="0"/>
              <a:t>trees, ferns, and other plant materials </a:t>
            </a:r>
            <a:r>
              <a:rPr lang="en-US" sz="3200" dirty="0" smtClean="0"/>
              <a:t>preserved 280 </a:t>
            </a:r>
            <a:r>
              <a:rPr lang="en-US" sz="3200" dirty="0"/>
              <a:t>million to 360 million years ago</a:t>
            </a:r>
            <a:r>
              <a:rPr lang="en-US" sz="3200" dirty="0" smtClean="0"/>
              <a:t>.</a:t>
            </a:r>
          </a:p>
          <a:p>
            <a:pPr marL="0" indent="0">
              <a:buNone/>
            </a:pPr>
            <a:r>
              <a:rPr lang="en-US" sz="3200" dirty="0"/>
              <a:t>There are four types of coal</a:t>
            </a:r>
            <a:r>
              <a:rPr lang="en-US" sz="3200" dirty="0" smtClean="0"/>
              <a:t>:</a:t>
            </a:r>
            <a:r>
              <a:rPr lang="en-US" sz="3200" dirty="0"/>
              <a:t> </a:t>
            </a:r>
          </a:p>
          <a:p>
            <a:pPr lvl="1"/>
            <a:r>
              <a:rPr lang="en-US" sz="3200" dirty="0"/>
              <a:t>lignite</a:t>
            </a:r>
          </a:p>
          <a:p>
            <a:pPr lvl="1"/>
            <a:r>
              <a:rPr lang="en-US" sz="3200" dirty="0"/>
              <a:t>sub-bituminous</a:t>
            </a:r>
          </a:p>
          <a:p>
            <a:pPr lvl="1"/>
            <a:r>
              <a:rPr lang="en-US" sz="3200" dirty="0"/>
              <a:t>bituminous</a:t>
            </a:r>
          </a:p>
          <a:p>
            <a:pPr lvl="1"/>
            <a:r>
              <a:rPr lang="en-US" sz="3200" dirty="0"/>
              <a:t>anthracite.</a:t>
            </a:r>
          </a:p>
          <a:p>
            <a:pPr lvl="0"/>
            <a:r>
              <a:rPr lang="en-US" sz="3200" dirty="0"/>
              <a:t>The largest coal reserves are in the United States, Russia, China, and India.</a:t>
            </a:r>
          </a:p>
          <a:p>
            <a:endParaRPr lang="en-US" sz="3200" dirty="0"/>
          </a:p>
        </p:txBody>
      </p:sp>
    </p:spTree>
    <p:extLst>
      <p:ext uri="{BB962C8B-B14F-4D97-AF65-F5344CB8AC3E}">
        <p14:creationId xmlns:p14="http://schemas.microsoft.com/office/powerpoint/2010/main" val="74656368"/>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Coal</a:t>
            </a:r>
            <a:br>
              <a:rPr lang="en-US" dirty="0"/>
            </a:br>
            <a:endParaRPr lang="en-US" dirty="0"/>
          </a:p>
        </p:txBody>
      </p:sp>
      <p:pic>
        <p:nvPicPr>
          <p:cNvPr id="4" name="Picture 3"/>
          <p:cNvPicPr>
            <a:picLocks noChangeAspect="1"/>
          </p:cNvPicPr>
          <p:nvPr/>
        </p:nvPicPr>
        <p:blipFill>
          <a:blip r:embed="rId2"/>
          <a:stretch>
            <a:fillRect/>
          </a:stretch>
        </p:blipFill>
        <p:spPr>
          <a:xfrm>
            <a:off x="0" y="1701800"/>
            <a:ext cx="13004800" cy="6343805"/>
          </a:xfrm>
          <a:prstGeom prst="rect">
            <a:avLst/>
          </a:prstGeom>
        </p:spPr>
      </p:pic>
      <p:sp>
        <p:nvSpPr>
          <p:cNvPr id="5" name="Rectangle 4"/>
          <p:cNvSpPr/>
          <p:nvPr/>
        </p:nvSpPr>
        <p:spPr>
          <a:xfrm>
            <a:off x="135466" y="8087307"/>
            <a:ext cx="12310533" cy="1200328"/>
          </a:xfrm>
          <a:prstGeom prst="rect">
            <a:avLst/>
          </a:prstGeom>
        </p:spPr>
        <p:txBody>
          <a:bodyPr wrap="square">
            <a:spAutoFit/>
          </a:bodyPr>
          <a:lstStyle/>
          <a:p>
            <a:r>
              <a:rPr lang="en-US" sz="2400" b="1" dirty="0">
                <a:solidFill>
                  <a:srgbClr val="010001"/>
                </a:solidFill>
                <a:latin typeface="Arial"/>
                <a:cs typeface="Arial"/>
              </a:rPr>
              <a:t>The coal formation process. </a:t>
            </a:r>
            <a:r>
              <a:rPr lang="en-US" sz="2400" dirty="0">
                <a:solidFill>
                  <a:srgbClr val="010001"/>
                </a:solidFill>
                <a:latin typeface="Arial"/>
                <a:cs typeface="Arial"/>
              </a:rPr>
              <a:t>Peat is the raw material from which coal is formed. Over</a:t>
            </a:r>
          </a:p>
          <a:p>
            <a:r>
              <a:rPr lang="en-US" sz="2400" dirty="0">
                <a:solidFill>
                  <a:srgbClr val="010001"/>
                </a:solidFill>
                <a:latin typeface="Arial"/>
                <a:cs typeface="Arial"/>
              </a:rPr>
              <a:t>millions of years and under increasing pressure due to burial under more and more layers of rock and sediment</a:t>
            </a:r>
            <a:r>
              <a:rPr lang="en-US" sz="2400" dirty="0" smtClean="0">
                <a:solidFill>
                  <a:srgbClr val="010001"/>
                </a:solidFill>
                <a:latin typeface="Arial"/>
                <a:cs typeface="Arial"/>
              </a:rPr>
              <a:t>, various </a:t>
            </a:r>
            <a:r>
              <a:rPr lang="en-US" sz="2400" dirty="0">
                <a:solidFill>
                  <a:srgbClr val="010001"/>
                </a:solidFill>
                <a:latin typeface="Arial"/>
                <a:cs typeface="Arial"/>
              </a:rPr>
              <a:t>types of coal are formed.</a:t>
            </a:r>
          </a:p>
        </p:txBody>
      </p:sp>
    </p:spTree>
    <p:extLst>
      <p:ext uri="{BB962C8B-B14F-4D97-AF65-F5344CB8AC3E}">
        <p14:creationId xmlns:p14="http://schemas.microsoft.com/office/powerpoint/2010/main" val="709054552"/>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Advantages of Coal</a:t>
            </a:r>
            <a:br>
              <a:rPr lang="en-US" dirty="0"/>
            </a:br>
            <a:endParaRPr lang="en-US" dirty="0"/>
          </a:p>
        </p:txBody>
      </p:sp>
      <p:sp>
        <p:nvSpPr>
          <p:cNvPr id="3" name="Content Placeholder 2"/>
          <p:cNvSpPr>
            <a:spLocks noGrp="1"/>
          </p:cNvSpPr>
          <p:nvPr>
            <p:ph idx="1"/>
          </p:nvPr>
        </p:nvSpPr>
        <p:spPr/>
        <p:txBody>
          <a:bodyPr/>
          <a:lstStyle/>
          <a:p>
            <a:pPr lvl="0"/>
            <a:r>
              <a:rPr lang="en-US" dirty="0"/>
              <a:t>Energy-dense </a:t>
            </a:r>
          </a:p>
          <a:p>
            <a:pPr lvl="0"/>
            <a:r>
              <a:rPr lang="en-US" dirty="0"/>
              <a:t>Plentiful</a:t>
            </a:r>
          </a:p>
          <a:p>
            <a:pPr lvl="0"/>
            <a:r>
              <a:rPr lang="en-US" dirty="0"/>
              <a:t>Easy to exploit by surface mining</a:t>
            </a:r>
          </a:p>
          <a:p>
            <a:pPr lvl="0"/>
            <a:r>
              <a:rPr lang="en-US" dirty="0"/>
              <a:t>Needs little refining</a:t>
            </a:r>
          </a:p>
          <a:p>
            <a:pPr lvl="0"/>
            <a:r>
              <a:rPr lang="en-US" dirty="0"/>
              <a:t>Inexpensive</a:t>
            </a:r>
          </a:p>
          <a:p>
            <a:pPr lvl="0"/>
            <a:r>
              <a:rPr lang="en-US" dirty="0"/>
              <a:t>Easy to handle and transport </a:t>
            </a:r>
          </a:p>
          <a:p>
            <a:pPr marL="0" indent="0">
              <a:buNone/>
            </a:pPr>
            <a:endParaRPr lang="en-US" dirty="0"/>
          </a:p>
        </p:txBody>
      </p:sp>
    </p:spTree>
    <p:extLst>
      <p:ext uri="{BB962C8B-B14F-4D97-AF65-F5344CB8AC3E}">
        <p14:creationId xmlns:p14="http://schemas.microsoft.com/office/powerpoint/2010/main" val="1908521996"/>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Coal</a:t>
            </a:r>
            <a:br>
              <a:rPr lang="en-US" dirty="0"/>
            </a:br>
            <a:endParaRPr lang="en-US" dirty="0"/>
          </a:p>
        </p:txBody>
      </p:sp>
      <p:sp>
        <p:nvSpPr>
          <p:cNvPr id="3" name="Content Placeholder 2"/>
          <p:cNvSpPr>
            <a:spLocks noGrp="1"/>
          </p:cNvSpPr>
          <p:nvPr>
            <p:ph idx="1"/>
          </p:nvPr>
        </p:nvSpPr>
        <p:spPr>
          <a:xfrm>
            <a:off x="1270000" y="3128425"/>
            <a:ext cx="10464800" cy="5840413"/>
          </a:xfrm>
        </p:spPr>
        <p:txBody>
          <a:bodyPr/>
          <a:lstStyle/>
          <a:p>
            <a:pPr lvl="0"/>
            <a:r>
              <a:rPr lang="en-US" dirty="0" smtClean="0"/>
              <a:t>Contains </a:t>
            </a:r>
            <a:r>
              <a:rPr lang="en-US" dirty="0"/>
              <a:t>impurities </a:t>
            </a:r>
          </a:p>
          <a:p>
            <a:pPr lvl="0"/>
            <a:r>
              <a:rPr lang="en-US" dirty="0"/>
              <a:t>Releases impurities into air when burned </a:t>
            </a:r>
          </a:p>
          <a:p>
            <a:pPr lvl="0"/>
            <a:r>
              <a:rPr lang="en-US" dirty="0"/>
              <a:t>Trace metals like mercury, lead, and arsenic are found in coal</a:t>
            </a:r>
          </a:p>
          <a:p>
            <a:pPr lvl="0"/>
            <a:r>
              <a:rPr lang="en-US" dirty="0"/>
              <a:t>Combustion leads to increased levels air pollutants </a:t>
            </a:r>
          </a:p>
          <a:p>
            <a:pPr lvl="0"/>
            <a:r>
              <a:rPr lang="en-US" dirty="0"/>
              <a:t>Ash is left behind, leads to possible runoff </a:t>
            </a:r>
          </a:p>
          <a:p>
            <a:pPr lvl="0"/>
            <a:r>
              <a:rPr lang="en-US" dirty="0"/>
              <a:t>Carbon is released into the atmosphere </a:t>
            </a:r>
          </a:p>
          <a:p>
            <a:endParaRPr lang="en-US" dirty="0"/>
          </a:p>
        </p:txBody>
      </p:sp>
    </p:spTree>
    <p:extLst>
      <p:ext uri="{BB962C8B-B14F-4D97-AF65-F5344CB8AC3E}">
        <p14:creationId xmlns:p14="http://schemas.microsoft.com/office/powerpoint/2010/main" val="391478218"/>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Petroleum is cleaner than coal</a:t>
            </a:r>
            <a:br>
              <a:rPr lang="en-US" dirty="0"/>
            </a:br>
            <a:endParaRPr lang="en-US" dirty="0"/>
          </a:p>
        </p:txBody>
      </p:sp>
      <p:sp>
        <p:nvSpPr>
          <p:cNvPr id="3" name="Content Placeholder 2"/>
          <p:cNvSpPr>
            <a:spLocks noGrp="1"/>
          </p:cNvSpPr>
          <p:nvPr>
            <p:ph idx="1"/>
          </p:nvPr>
        </p:nvSpPr>
        <p:spPr/>
        <p:txBody>
          <a:bodyPr/>
          <a:lstStyle/>
          <a:p>
            <a:r>
              <a:rPr lang="en-US" b="1" dirty="0" smtClean="0"/>
              <a:t>Petroleum </a:t>
            </a:r>
            <a:r>
              <a:rPr lang="en-US" dirty="0" smtClean="0"/>
              <a:t> </a:t>
            </a:r>
            <a:r>
              <a:rPr lang="en-US" dirty="0"/>
              <a:t>A fossil fuel that occurs in </a:t>
            </a:r>
            <a:r>
              <a:rPr lang="en-US" dirty="0" smtClean="0"/>
              <a:t>underground deposits</a:t>
            </a:r>
            <a:r>
              <a:rPr lang="en-US" dirty="0"/>
              <a:t>, composed of a liquid mixture </a:t>
            </a:r>
            <a:r>
              <a:rPr lang="en-US" dirty="0" smtClean="0"/>
              <a:t>of hydrocarbons</a:t>
            </a:r>
            <a:r>
              <a:rPr lang="en-US" dirty="0"/>
              <a:t>, water, and sulfur.</a:t>
            </a:r>
          </a:p>
          <a:p>
            <a:r>
              <a:rPr lang="en-US" b="1" dirty="0"/>
              <a:t>Crude </a:t>
            </a:r>
            <a:r>
              <a:rPr lang="en-US" b="1" dirty="0" smtClean="0"/>
              <a:t>oil  </a:t>
            </a:r>
            <a:r>
              <a:rPr lang="en-US" dirty="0"/>
              <a:t>Liquid petroleum removed from </a:t>
            </a:r>
            <a:r>
              <a:rPr lang="en-US" dirty="0" smtClean="0"/>
              <a:t>the ground</a:t>
            </a:r>
            <a:r>
              <a:rPr lang="en-US" dirty="0"/>
              <a:t>.</a:t>
            </a:r>
          </a:p>
        </p:txBody>
      </p:sp>
    </p:spTree>
    <p:extLst>
      <p:ext uri="{BB962C8B-B14F-4D97-AF65-F5344CB8AC3E}">
        <p14:creationId xmlns:p14="http://schemas.microsoft.com/office/powerpoint/2010/main" val="1150173133"/>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Petroleum</a:t>
            </a:r>
            <a:br>
              <a:rPr lang="en-US" dirty="0"/>
            </a:br>
            <a:endParaRPr lang="en-US" dirty="0"/>
          </a:p>
        </p:txBody>
      </p:sp>
      <p:pic>
        <p:nvPicPr>
          <p:cNvPr id="4" name="Picture 3"/>
          <p:cNvPicPr>
            <a:picLocks noChangeAspect="1"/>
          </p:cNvPicPr>
          <p:nvPr/>
        </p:nvPicPr>
        <p:blipFill>
          <a:blip r:embed="rId2"/>
          <a:stretch>
            <a:fillRect/>
          </a:stretch>
        </p:blipFill>
        <p:spPr>
          <a:xfrm>
            <a:off x="1270000" y="1676399"/>
            <a:ext cx="7772400" cy="6617938"/>
          </a:xfrm>
          <a:prstGeom prst="rect">
            <a:avLst/>
          </a:prstGeom>
        </p:spPr>
      </p:pic>
      <p:sp>
        <p:nvSpPr>
          <p:cNvPr id="5" name="TextBox 4"/>
          <p:cNvSpPr txBox="1"/>
          <p:nvPr/>
        </p:nvSpPr>
        <p:spPr>
          <a:xfrm>
            <a:off x="948267" y="8379002"/>
            <a:ext cx="11057466" cy="1200328"/>
          </a:xfrm>
          <a:prstGeom prst="rect">
            <a:avLst/>
          </a:prstGeom>
          <a:noFill/>
        </p:spPr>
        <p:txBody>
          <a:bodyPr wrap="square" rtlCol="0">
            <a:spAutoFit/>
          </a:bodyPr>
          <a:lstStyle/>
          <a:p>
            <a:r>
              <a:rPr lang="en-US" sz="2400" b="1" dirty="0">
                <a:solidFill>
                  <a:srgbClr val="010001"/>
                </a:solidFill>
                <a:latin typeface="Arial"/>
                <a:cs typeface="Arial"/>
              </a:rPr>
              <a:t>Petroleum accumulation </a:t>
            </a:r>
            <a:r>
              <a:rPr lang="en-US" sz="2400" b="1" dirty="0" smtClean="0">
                <a:solidFill>
                  <a:srgbClr val="010001"/>
                </a:solidFill>
                <a:latin typeface="Arial"/>
                <a:cs typeface="Arial"/>
              </a:rPr>
              <a:t>underground. </a:t>
            </a:r>
            <a:r>
              <a:rPr lang="en-US" sz="2400" dirty="0" smtClean="0">
                <a:solidFill>
                  <a:srgbClr val="010001"/>
                </a:solidFill>
                <a:latin typeface="Arial"/>
                <a:cs typeface="Arial"/>
              </a:rPr>
              <a:t>Petroleum </a:t>
            </a:r>
            <a:r>
              <a:rPr lang="en-US" sz="2400" dirty="0">
                <a:solidFill>
                  <a:srgbClr val="010001"/>
                </a:solidFill>
                <a:latin typeface="Arial"/>
                <a:cs typeface="Arial"/>
              </a:rPr>
              <a:t>migrates to the highest point in a formation of porous </a:t>
            </a:r>
            <a:r>
              <a:rPr lang="en-US" sz="2400" dirty="0" smtClean="0">
                <a:solidFill>
                  <a:srgbClr val="010001"/>
                </a:solidFill>
                <a:latin typeface="Arial"/>
                <a:cs typeface="Arial"/>
              </a:rPr>
              <a:t>rock and </a:t>
            </a:r>
            <a:r>
              <a:rPr lang="en-US" sz="2400" dirty="0">
                <a:solidFill>
                  <a:srgbClr val="010001"/>
                </a:solidFill>
                <a:latin typeface="Arial"/>
                <a:cs typeface="Arial"/>
              </a:rPr>
              <a:t>accumulates there. Such accumulations of petroleum can </a:t>
            </a:r>
            <a:r>
              <a:rPr lang="en-US" sz="2400" dirty="0" smtClean="0">
                <a:solidFill>
                  <a:srgbClr val="010001"/>
                </a:solidFill>
                <a:latin typeface="Arial"/>
                <a:cs typeface="Arial"/>
              </a:rPr>
              <a:t>be removed </a:t>
            </a:r>
            <a:r>
              <a:rPr lang="en-US" sz="2400" dirty="0">
                <a:solidFill>
                  <a:srgbClr val="010001"/>
                </a:solidFill>
                <a:latin typeface="Arial"/>
                <a:cs typeface="Arial"/>
              </a:rPr>
              <a:t>by drilling a well.</a:t>
            </a:r>
          </a:p>
        </p:txBody>
      </p:sp>
    </p:spTree>
    <p:extLst>
      <p:ext uri="{BB962C8B-B14F-4D97-AF65-F5344CB8AC3E}">
        <p14:creationId xmlns:p14="http://schemas.microsoft.com/office/powerpoint/2010/main" val="3179834370"/>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Advantages of Petroleum</a:t>
            </a:r>
            <a:br>
              <a:rPr lang="en-US" dirty="0"/>
            </a:br>
            <a:endParaRPr lang="en-US" dirty="0"/>
          </a:p>
        </p:txBody>
      </p:sp>
      <p:sp>
        <p:nvSpPr>
          <p:cNvPr id="3" name="Content Placeholder 2"/>
          <p:cNvSpPr>
            <a:spLocks noGrp="1"/>
          </p:cNvSpPr>
          <p:nvPr>
            <p:ph idx="1"/>
          </p:nvPr>
        </p:nvSpPr>
        <p:spPr/>
        <p:txBody>
          <a:bodyPr/>
          <a:lstStyle/>
          <a:p>
            <a:pPr lvl="0"/>
            <a:r>
              <a:rPr lang="en-US" dirty="0"/>
              <a:t>Convenient to transport and use </a:t>
            </a:r>
          </a:p>
          <a:p>
            <a:pPr lvl="0"/>
            <a:r>
              <a:rPr lang="en-US" dirty="0"/>
              <a:t>Relatively energy-dense</a:t>
            </a:r>
          </a:p>
          <a:p>
            <a:pPr lvl="0"/>
            <a:r>
              <a:rPr lang="en-US" dirty="0"/>
              <a:t>Cleaner-burning than coal</a:t>
            </a:r>
          </a:p>
          <a:p>
            <a:pPr lvl="0"/>
            <a:r>
              <a:rPr lang="en-US" dirty="0"/>
              <a:t>Oil is used in many other applications </a:t>
            </a:r>
          </a:p>
          <a:p>
            <a:pPr marL="0" indent="0">
              <a:buNone/>
            </a:pPr>
            <a:endParaRPr lang="en-US" dirty="0"/>
          </a:p>
        </p:txBody>
      </p:sp>
    </p:spTree>
    <p:extLst>
      <p:ext uri="{BB962C8B-B14F-4D97-AF65-F5344CB8AC3E}">
        <p14:creationId xmlns:p14="http://schemas.microsoft.com/office/powerpoint/2010/main" val="83704905"/>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Disadvantages of Petroleum</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lvl="0"/>
            <a:r>
              <a:rPr lang="en-US" dirty="0"/>
              <a:t>Releases carbon dioxide into atmosphere</a:t>
            </a:r>
          </a:p>
          <a:p>
            <a:pPr lvl="0"/>
            <a:r>
              <a:rPr lang="en-US" dirty="0"/>
              <a:t>Possibility of leaks when extracted and transported</a:t>
            </a:r>
          </a:p>
          <a:p>
            <a:pPr lvl="0"/>
            <a:r>
              <a:rPr lang="en-US" dirty="0"/>
              <a:t>Runoff enters marine waterways</a:t>
            </a:r>
          </a:p>
          <a:p>
            <a:pPr lvl="0"/>
            <a:r>
              <a:rPr lang="en-US" dirty="0"/>
              <a:t>Releases sulfur, mercury, lead, and arsenic into the atmosphere when </a:t>
            </a:r>
            <a:r>
              <a:rPr lang="en-US" dirty="0" smtClean="0"/>
              <a:t>burned</a:t>
            </a:r>
            <a:r>
              <a:rPr lang="en-US" dirty="0"/>
              <a:t> </a:t>
            </a:r>
          </a:p>
          <a:p>
            <a:endParaRPr lang="en-US" dirty="0"/>
          </a:p>
        </p:txBody>
      </p:sp>
    </p:spTree>
    <p:extLst>
      <p:ext uri="{BB962C8B-B14F-4D97-AF65-F5344CB8AC3E}">
        <p14:creationId xmlns:p14="http://schemas.microsoft.com/office/powerpoint/2010/main" val="1331015326"/>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Disadvantages of Petroleum</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Arctic National Wildlife Refuge (ANWR)</a:t>
            </a:r>
            <a:r>
              <a:rPr lang="en-US" dirty="0" smtClean="0"/>
              <a:t>:</a:t>
            </a:r>
            <a:endParaRPr lang="en-US" dirty="0"/>
          </a:p>
          <a:p>
            <a:pPr lvl="0"/>
            <a:r>
              <a:rPr lang="en-US" dirty="0"/>
              <a:t>Debates continue over the trade-off between extracting oil domestically and the consequences for habitat and species living near oil wells or pipelines.</a:t>
            </a:r>
          </a:p>
          <a:p>
            <a:pPr lvl="0"/>
            <a:r>
              <a:rPr lang="en-US" dirty="0"/>
              <a:t>Proponents of exploration suggest that ANWR might yield 25 million gallons to 378 billion gallons of oil and substantial quantities of natural gas.</a:t>
            </a:r>
          </a:p>
          <a:p>
            <a:endParaRPr lang="en-US" dirty="0"/>
          </a:p>
        </p:txBody>
      </p:sp>
    </p:spTree>
    <p:extLst>
      <p:ext uri="{BB962C8B-B14F-4D97-AF65-F5344CB8AC3E}">
        <p14:creationId xmlns:p14="http://schemas.microsoft.com/office/powerpoint/2010/main" val="2599899399"/>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Nonrenewable energy is used worldwide and in the United States</a:t>
            </a:r>
            <a:br>
              <a:rPr lang="en-US" dirty="0"/>
            </a:br>
            <a:endParaRPr lang="en-US" dirty="0"/>
          </a:p>
        </p:txBody>
      </p:sp>
      <p:sp>
        <p:nvSpPr>
          <p:cNvPr id="3" name="Content Placeholder 2"/>
          <p:cNvSpPr>
            <a:spLocks noGrp="1"/>
          </p:cNvSpPr>
          <p:nvPr>
            <p:ph idx="1"/>
          </p:nvPr>
        </p:nvSpPr>
        <p:spPr/>
        <p:txBody>
          <a:bodyPr/>
          <a:lstStyle/>
          <a:p>
            <a:r>
              <a:rPr lang="en-US" b="1" dirty="0"/>
              <a:t>Fossil fuel </a:t>
            </a:r>
            <a:r>
              <a:rPr lang="en-US" b="1" dirty="0" smtClean="0"/>
              <a:t> </a:t>
            </a:r>
            <a:r>
              <a:rPr lang="en-US" dirty="0" smtClean="0"/>
              <a:t>A </a:t>
            </a:r>
            <a:r>
              <a:rPr lang="en-US" dirty="0"/>
              <a:t>fuel derived from biological </a:t>
            </a:r>
            <a:r>
              <a:rPr lang="en-US" dirty="0" smtClean="0"/>
              <a:t>material that </a:t>
            </a:r>
            <a:r>
              <a:rPr lang="en-US" dirty="0"/>
              <a:t>became fossilized millions of years ago.</a:t>
            </a:r>
          </a:p>
          <a:p>
            <a:r>
              <a:rPr lang="en-US" b="1" dirty="0"/>
              <a:t>Nonrenewable energy resource</a:t>
            </a:r>
            <a:r>
              <a:rPr lang="en-US" dirty="0"/>
              <a:t> </a:t>
            </a:r>
            <a:r>
              <a:rPr lang="en-US" dirty="0" smtClean="0"/>
              <a:t> An energy source </a:t>
            </a:r>
            <a:r>
              <a:rPr lang="en-US" dirty="0"/>
              <a:t>with a finite supply, primarily the fossil </a:t>
            </a:r>
            <a:r>
              <a:rPr lang="en-US" dirty="0" smtClean="0"/>
              <a:t>fuels and </a:t>
            </a:r>
            <a:r>
              <a:rPr lang="en-US" dirty="0"/>
              <a:t>nuclear fuels.</a:t>
            </a:r>
          </a:p>
          <a:p>
            <a:r>
              <a:rPr lang="en-US" b="1" dirty="0"/>
              <a:t>Nuclear fuel</a:t>
            </a:r>
            <a:r>
              <a:rPr lang="en-US" dirty="0"/>
              <a:t> </a:t>
            </a:r>
            <a:r>
              <a:rPr lang="en-US" dirty="0" smtClean="0"/>
              <a:t> Fuel </a:t>
            </a:r>
            <a:r>
              <a:rPr lang="en-US" dirty="0"/>
              <a:t>derived from radioactive </a:t>
            </a:r>
            <a:r>
              <a:rPr lang="en-US" dirty="0" smtClean="0"/>
              <a:t>materials that </a:t>
            </a:r>
            <a:r>
              <a:rPr lang="en-US" dirty="0"/>
              <a:t>give off energy.</a:t>
            </a:r>
          </a:p>
        </p:txBody>
      </p:sp>
    </p:spTree>
    <p:extLst>
      <p:ext uri="{BB962C8B-B14F-4D97-AF65-F5344CB8AC3E}">
        <p14:creationId xmlns:p14="http://schemas.microsoft.com/office/powerpoint/2010/main" val="698936767"/>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49746"/>
            <a:ext cx="10464800" cy="2465387"/>
          </a:xfrm>
        </p:spPr>
        <p:txBody>
          <a:bodyPr/>
          <a:lstStyle/>
          <a:p>
            <a:pPr algn="l"/>
            <a:r>
              <a:rPr lang="en-US" dirty="0"/>
              <a:t>Natural Gas is the Cleanest of the Fossil Fuels</a:t>
            </a:r>
            <a:br>
              <a:rPr lang="en-US" dirty="0"/>
            </a:br>
            <a:endParaRPr lang="en-US" dirty="0"/>
          </a:p>
        </p:txBody>
      </p:sp>
      <p:sp>
        <p:nvSpPr>
          <p:cNvPr id="3" name="Content Placeholder 2"/>
          <p:cNvSpPr>
            <a:spLocks noGrp="1"/>
          </p:cNvSpPr>
          <p:nvPr>
            <p:ph idx="1"/>
          </p:nvPr>
        </p:nvSpPr>
        <p:spPr/>
        <p:txBody>
          <a:bodyPr/>
          <a:lstStyle/>
          <a:p>
            <a:pPr lvl="0"/>
            <a:r>
              <a:rPr lang="en-US" dirty="0"/>
              <a:t>Natural gas exists as a component of petroleum in the ground as well as in gaseous deposits separate from petroleum.</a:t>
            </a:r>
          </a:p>
          <a:p>
            <a:pPr lvl="0"/>
            <a:r>
              <a:rPr lang="en-US" dirty="0"/>
              <a:t>Natural gas contains 80 to 95 percent methane and 5 to 20 percent ethane, propane, and butane.</a:t>
            </a:r>
          </a:p>
          <a:p>
            <a:pPr lvl="0"/>
            <a:r>
              <a:rPr lang="en-US" dirty="0"/>
              <a:t>The two largest uses of natural gas in the United States are electricity generation and industrial processes.</a:t>
            </a:r>
          </a:p>
          <a:p>
            <a:pPr lvl="0"/>
            <a:r>
              <a:rPr lang="en-US" dirty="0"/>
              <a:t>Natural gas is also used to manufacture nitrogen fertilizers and in residences for heating homes and cooking</a:t>
            </a:r>
            <a:r>
              <a:rPr lang="en-US" dirty="0" smtClean="0"/>
              <a:t>.</a:t>
            </a:r>
            <a:endParaRPr lang="en-US" dirty="0"/>
          </a:p>
        </p:txBody>
      </p:sp>
    </p:spTree>
    <p:extLst>
      <p:ext uri="{BB962C8B-B14F-4D97-AF65-F5344CB8AC3E}">
        <p14:creationId xmlns:p14="http://schemas.microsoft.com/office/powerpoint/2010/main" val="1167924534"/>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Advantages of Natural Gas</a:t>
            </a:r>
            <a:br>
              <a:rPr lang="en-US" dirty="0"/>
            </a:br>
            <a:endParaRPr lang="en-US" dirty="0"/>
          </a:p>
        </p:txBody>
      </p:sp>
      <p:sp>
        <p:nvSpPr>
          <p:cNvPr id="3" name="Content Placeholder 2"/>
          <p:cNvSpPr>
            <a:spLocks noGrp="1"/>
          </p:cNvSpPr>
          <p:nvPr>
            <p:ph idx="1"/>
          </p:nvPr>
        </p:nvSpPr>
        <p:spPr/>
        <p:txBody>
          <a:bodyPr/>
          <a:lstStyle/>
          <a:p>
            <a:pPr lvl="0"/>
            <a:r>
              <a:rPr lang="en-US" dirty="0"/>
              <a:t>Contains fewer impurities, emits almost no sulfur dioxide or </a:t>
            </a:r>
            <a:r>
              <a:rPr lang="en-US" dirty="0" smtClean="0"/>
              <a:t>particulates</a:t>
            </a:r>
            <a:endParaRPr lang="en-US" dirty="0"/>
          </a:p>
          <a:p>
            <a:pPr lvl="0"/>
            <a:r>
              <a:rPr lang="en-US" dirty="0"/>
              <a:t>Emits only 60 percent as much carbon dioxide as coal </a:t>
            </a:r>
          </a:p>
          <a:p>
            <a:endParaRPr lang="en-US" dirty="0"/>
          </a:p>
        </p:txBody>
      </p:sp>
    </p:spTree>
    <p:extLst>
      <p:ext uri="{BB962C8B-B14F-4D97-AF65-F5344CB8AC3E}">
        <p14:creationId xmlns:p14="http://schemas.microsoft.com/office/powerpoint/2010/main" val="2574427332"/>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Disadvantages of Natural Gas</a:t>
            </a:r>
            <a:br>
              <a:rPr lang="en-US" dirty="0"/>
            </a:br>
            <a:endParaRPr lang="en-US" dirty="0"/>
          </a:p>
        </p:txBody>
      </p:sp>
      <p:sp>
        <p:nvSpPr>
          <p:cNvPr id="3" name="Content Placeholder 2"/>
          <p:cNvSpPr>
            <a:spLocks noGrp="1"/>
          </p:cNvSpPr>
          <p:nvPr>
            <p:ph idx="1"/>
          </p:nvPr>
        </p:nvSpPr>
        <p:spPr/>
        <p:txBody>
          <a:bodyPr/>
          <a:lstStyle/>
          <a:p>
            <a:pPr lvl="0"/>
            <a:r>
              <a:rPr lang="en-US" dirty="0"/>
              <a:t>Methane that escapes into the atmosphere is a potent greenhouse </a:t>
            </a:r>
            <a:r>
              <a:rPr lang="en-US" dirty="0" smtClean="0"/>
              <a:t>gas</a:t>
            </a:r>
            <a:endParaRPr lang="en-US" dirty="0"/>
          </a:p>
          <a:p>
            <a:pPr lvl="0"/>
            <a:r>
              <a:rPr lang="en-US" dirty="0"/>
              <a:t>Exploration for natural gas can contaminate groundwater</a:t>
            </a:r>
          </a:p>
          <a:p>
            <a:endParaRPr lang="en-US" dirty="0"/>
          </a:p>
        </p:txBody>
      </p:sp>
    </p:spTree>
    <p:extLst>
      <p:ext uri="{BB962C8B-B14F-4D97-AF65-F5344CB8AC3E}">
        <p14:creationId xmlns:p14="http://schemas.microsoft.com/office/powerpoint/2010/main" val="1469454013"/>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Oil sands and liquefied coal are also fossil fuels</a:t>
            </a:r>
            <a:br>
              <a:rPr lang="en-US" dirty="0"/>
            </a:br>
            <a:endParaRPr lang="en-US" dirty="0"/>
          </a:p>
        </p:txBody>
      </p:sp>
      <p:sp>
        <p:nvSpPr>
          <p:cNvPr id="3" name="Content Placeholder 2"/>
          <p:cNvSpPr>
            <a:spLocks noGrp="1"/>
          </p:cNvSpPr>
          <p:nvPr>
            <p:ph idx="1"/>
          </p:nvPr>
        </p:nvSpPr>
        <p:spPr/>
        <p:txBody>
          <a:bodyPr/>
          <a:lstStyle/>
          <a:p>
            <a:r>
              <a:rPr lang="en-US" b="1" dirty="0"/>
              <a:t>Oil sands </a:t>
            </a:r>
            <a:r>
              <a:rPr lang="en-US" b="1" dirty="0" smtClean="0"/>
              <a:t> </a:t>
            </a:r>
            <a:r>
              <a:rPr lang="en-US" dirty="0" smtClean="0"/>
              <a:t>Slow</a:t>
            </a:r>
            <a:r>
              <a:rPr lang="en-US" dirty="0"/>
              <a:t>-flowing, viscous deposits of </a:t>
            </a:r>
            <a:r>
              <a:rPr lang="en-US" dirty="0" smtClean="0"/>
              <a:t>bitumen mixed </a:t>
            </a:r>
            <a:r>
              <a:rPr lang="en-US" dirty="0"/>
              <a:t>with sand, water, and clay.</a:t>
            </a:r>
          </a:p>
          <a:p>
            <a:r>
              <a:rPr lang="en-US" b="1" dirty="0"/>
              <a:t>Bitumen</a:t>
            </a:r>
            <a:r>
              <a:rPr lang="en-US" dirty="0"/>
              <a:t> </a:t>
            </a:r>
            <a:r>
              <a:rPr lang="en-US" dirty="0" smtClean="0"/>
              <a:t> A </a:t>
            </a:r>
            <a:r>
              <a:rPr lang="en-US" dirty="0"/>
              <a:t>degraded petroleum that forms </a:t>
            </a:r>
            <a:r>
              <a:rPr lang="en-US" dirty="0" smtClean="0"/>
              <a:t>when petroleum </a:t>
            </a:r>
            <a:r>
              <a:rPr lang="en-US" dirty="0"/>
              <a:t>migrates to the surface of Earth and </a:t>
            </a:r>
            <a:r>
              <a:rPr lang="en-US" dirty="0" smtClean="0"/>
              <a:t>is modified </a:t>
            </a:r>
            <a:r>
              <a:rPr lang="en-US" dirty="0"/>
              <a:t>by bacteria</a:t>
            </a:r>
            <a:r>
              <a:rPr lang="en-US" dirty="0" smtClean="0"/>
              <a:t>.</a:t>
            </a:r>
          </a:p>
          <a:p>
            <a:r>
              <a:rPr lang="en-US" b="1" dirty="0"/>
              <a:t>CTL (coal to liquid) </a:t>
            </a:r>
            <a:r>
              <a:rPr lang="en-US" b="1" dirty="0" smtClean="0"/>
              <a:t> </a:t>
            </a:r>
            <a:r>
              <a:rPr lang="en-US" dirty="0" smtClean="0"/>
              <a:t>The </a:t>
            </a:r>
            <a:r>
              <a:rPr lang="en-US" dirty="0"/>
              <a:t>process of </a:t>
            </a:r>
            <a:r>
              <a:rPr lang="en-US" dirty="0" smtClean="0"/>
              <a:t>converting solid </a:t>
            </a:r>
            <a:r>
              <a:rPr lang="en-US" dirty="0"/>
              <a:t>coal into liquid fuel.</a:t>
            </a:r>
          </a:p>
        </p:txBody>
      </p:sp>
    </p:spTree>
    <p:extLst>
      <p:ext uri="{BB962C8B-B14F-4D97-AF65-F5344CB8AC3E}">
        <p14:creationId xmlns:p14="http://schemas.microsoft.com/office/powerpoint/2010/main" val="3777327571"/>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Fossil fuels are a finite resource</a:t>
            </a:r>
            <a:br>
              <a:rPr lang="en-US" dirty="0"/>
            </a:br>
            <a:endParaRPr lang="en-US" dirty="0"/>
          </a:p>
        </p:txBody>
      </p:sp>
      <p:sp>
        <p:nvSpPr>
          <p:cNvPr id="3" name="Content Placeholder 2"/>
          <p:cNvSpPr>
            <a:spLocks noGrp="1"/>
          </p:cNvSpPr>
          <p:nvPr>
            <p:ph idx="1"/>
          </p:nvPr>
        </p:nvSpPr>
        <p:spPr/>
        <p:txBody>
          <a:bodyPr/>
          <a:lstStyle/>
          <a:p>
            <a:r>
              <a:rPr lang="en-US" b="1" dirty="0"/>
              <a:t>Energy intensity </a:t>
            </a:r>
            <a:r>
              <a:rPr lang="en-US" b="1" dirty="0" smtClean="0"/>
              <a:t> </a:t>
            </a:r>
            <a:r>
              <a:rPr lang="en-US" dirty="0" smtClean="0"/>
              <a:t>The </a:t>
            </a:r>
            <a:r>
              <a:rPr lang="en-US" dirty="0"/>
              <a:t>energy use per unit of </a:t>
            </a:r>
            <a:r>
              <a:rPr lang="en-US" dirty="0" smtClean="0"/>
              <a:t>gross domestic </a:t>
            </a:r>
            <a:r>
              <a:rPr lang="en-US" dirty="0"/>
              <a:t>product</a:t>
            </a:r>
            <a:r>
              <a:rPr lang="en-US" dirty="0" smtClean="0"/>
              <a:t>.</a:t>
            </a:r>
            <a:endParaRPr lang="en-US" dirty="0"/>
          </a:p>
          <a:p>
            <a:pPr lvl="0"/>
            <a:r>
              <a:rPr lang="en-US" dirty="0"/>
              <a:t>Our energy use per capita has been dropping, but with rising population numbers, total energy use continues to rise.</a:t>
            </a:r>
          </a:p>
          <a:p>
            <a:endParaRPr lang="en-US" dirty="0"/>
          </a:p>
        </p:txBody>
      </p:sp>
    </p:spTree>
    <p:extLst>
      <p:ext uri="{BB962C8B-B14F-4D97-AF65-F5344CB8AC3E}">
        <p14:creationId xmlns:p14="http://schemas.microsoft.com/office/powerpoint/2010/main" val="2758733466"/>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36020"/>
            <a:ext cx="10464800" cy="2465387"/>
          </a:xfrm>
        </p:spPr>
        <p:txBody>
          <a:bodyPr/>
          <a:lstStyle/>
          <a:p>
            <a:pPr algn="l"/>
            <a:r>
              <a:rPr lang="en-US" dirty="0" smtClean="0"/>
              <a:t>Energy Intensity</a:t>
            </a:r>
            <a:endParaRPr lang="en-US" dirty="0"/>
          </a:p>
        </p:txBody>
      </p:sp>
      <p:pic>
        <p:nvPicPr>
          <p:cNvPr id="4" name="Picture 3"/>
          <p:cNvPicPr>
            <a:picLocks noChangeAspect="1"/>
          </p:cNvPicPr>
          <p:nvPr/>
        </p:nvPicPr>
        <p:blipFill>
          <a:blip r:embed="rId3"/>
          <a:stretch>
            <a:fillRect/>
          </a:stretch>
        </p:blipFill>
        <p:spPr>
          <a:xfrm>
            <a:off x="1270000" y="1521788"/>
            <a:ext cx="8938684" cy="6540500"/>
          </a:xfrm>
          <a:prstGeom prst="rect">
            <a:avLst/>
          </a:prstGeom>
        </p:spPr>
      </p:pic>
      <p:sp>
        <p:nvSpPr>
          <p:cNvPr id="5" name="Rectangle 4"/>
          <p:cNvSpPr/>
          <p:nvPr/>
        </p:nvSpPr>
        <p:spPr>
          <a:xfrm>
            <a:off x="152400" y="8062288"/>
            <a:ext cx="12852400" cy="1569660"/>
          </a:xfrm>
          <a:prstGeom prst="rect">
            <a:avLst/>
          </a:prstGeom>
        </p:spPr>
        <p:txBody>
          <a:bodyPr wrap="square">
            <a:spAutoFit/>
          </a:bodyPr>
          <a:lstStyle/>
          <a:p>
            <a:r>
              <a:rPr lang="en-US" sz="2400" b="1" dirty="0">
                <a:solidFill>
                  <a:srgbClr val="010001"/>
                </a:solidFill>
                <a:latin typeface="Arial"/>
                <a:cs typeface="Arial"/>
              </a:rPr>
              <a:t>U.S. energy use per capita and </a:t>
            </a:r>
            <a:r>
              <a:rPr lang="en-US" sz="2400" b="1" dirty="0" smtClean="0">
                <a:solidFill>
                  <a:srgbClr val="010001"/>
                </a:solidFill>
                <a:latin typeface="Arial"/>
                <a:cs typeface="Arial"/>
              </a:rPr>
              <a:t>energy intensity</a:t>
            </a:r>
            <a:r>
              <a:rPr lang="en-US" sz="2400" b="1" dirty="0">
                <a:solidFill>
                  <a:srgbClr val="010001"/>
                </a:solidFill>
                <a:latin typeface="Arial"/>
                <a:cs typeface="Arial"/>
              </a:rPr>
              <a:t>. </a:t>
            </a:r>
            <a:r>
              <a:rPr lang="en-US" sz="2400" dirty="0">
                <a:solidFill>
                  <a:srgbClr val="010001"/>
                </a:solidFill>
                <a:latin typeface="Arial"/>
                <a:cs typeface="Arial"/>
              </a:rPr>
              <a:t>Our energy use per capita was level and has been </a:t>
            </a:r>
            <a:r>
              <a:rPr lang="en-US" sz="2400" dirty="0" smtClean="0">
                <a:solidFill>
                  <a:srgbClr val="010001"/>
                </a:solidFill>
                <a:latin typeface="Arial"/>
                <a:cs typeface="Arial"/>
              </a:rPr>
              <a:t>dropping in </a:t>
            </a:r>
            <a:r>
              <a:rPr lang="en-US" sz="2400" dirty="0">
                <a:solidFill>
                  <a:srgbClr val="010001"/>
                </a:solidFill>
                <a:latin typeface="Arial"/>
                <a:cs typeface="Arial"/>
              </a:rPr>
              <a:t>recent years. Our energy intensity, or energy use per dollar of GDP,</a:t>
            </a:r>
          </a:p>
          <a:p>
            <a:r>
              <a:rPr lang="en-US" sz="2400" dirty="0">
                <a:solidFill>
                  <a:srgbClr val="010001"/>
                </a:solidFill>
                <a:latin typeface="Arial"/>
                <a:cs typeface="Arial"/>
              </a:rPr>
              <a:t>has been decreasing steadily since 1980. However, because of </a:t>
            </a:r>
            <a:r>
              <a:rPr lang="en-US" sz="2400" dirty="0" smtClean="0">
                <a:solidFill>
                  <a:srgbClr val="010001"/>
                </a:solidFill>
                <a:latin typeface="Arial"/>
                <a:cs typeface="Arial"/>
              </a:rPr>
              <a:t>the increasing </a:t>
            </a:r>
            <a:r>
              <a:rPr lang="en-US" sz="2400" dirty="0">
                <a:solidFill>
                  <a:srgbClr val="010001"/>
                </a:solidFill>
                <a:latin typeface="Arial"/>
                <a:cs typeface="Arial"/>
              </a:rPr>
              <a:t>U.S. population, total energy use of the nation has </a:t>
            </a:r>
            <a:r>
              <a:rPr lang="en-US" sz="2400" dirty="0" smtClean="0">
                <a:solidFill>
                  <a:srgbClr val="010001"/>
                </a:solidFill>
                <a:latin typeface="Arial"/>
                <a:cs typeface="Arial"/>
              </a:rPr>
              <a:t>been roughly </a:t>
            </a:r>
            <a:r>
              <a:rPr lang="en-US" sz="2400" dirty="0">
                <a:solidFill>
                  <a:srgbClr val="010001"/>
                </a:solidFill>
                <a:latin typeface="Arial"/>
                <a:cs typeface="Arial"/>
              </a:rPr>
              <a:t>constant between 2000 and </a:t>
            </a:r>
            <a:r>
              <a:rPr lang="en-US" sz="2400" dirty="0" smtClean="0">
                <a:solidFill>
                  <a:srgbClr val="010001"/>
                </a:solidFill>
                <a:latin typeface="Arial"/>
                <a:cs typeface="Arial"/>
              </a:rPr>
              <a:t>2012.</a:t>
            </a:r>
            <a:endParaRPr lang="en-US" sz="2400" dirty="0">
              <a:solidFill>
                <a:srgbClr val="010001"/>
              </a:solidFill>
              <a:latin typeface="Arial"/>
              <a:cs typeface="Arial"/>
            </a:endParaRPr>
          </a:p>
        </p:txBody>
      </p:sp>
    </p:spTree>
    <p:extLst>
      <p:ext uri="{BB962C8B-B14F-4D97-AF65-F5344CB8AC3E}">
        <p14:creationId xmlns:p14="http://schemas.microsoft.com/office/powerpoint/2010/main" val="1720013030"/>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a:t>
            </a:r>
            <a:r>
              <a:rPr lang="en-US" dirty="0" err="1"/>
              <a:t>Hubbert</a:t>
            </a:r>
            <a:r>
              <a:rPr lang="en-US" dirty="0"/>
              <a:t> Curve</a:t>
            </a:r>
            <a:br>
              <a:rPr lang="en-US" dirty="0"/>
            </a:br>
            <a:endParaRPr lang="en-US" dirty="0"/>
          </a:p>
        </p:txBody>
      </p:sp>
      <p:pic>
        <p:nvPicPr>
          <p:cNvPr id="4" name="Picture 3"/>
          <p:cNvPicPr>
            <a:picLocks noChangeAspect="1"/>
          </p:cNvPicPr>
          <p:nvPr/>
        </p:nvPicPr>
        <p:blipFill>
          <a:blip r:embed="rId3"/>
          <a:stretch>
            <a:fillRect/>
          </a:stretch>
        </p:blipFill>
        <p:spPr>
          <a:xfrm>
            <a:off x="1270000" y="1570567"/>
            <a:ext cx="10718800" cy="6509710"/>
          </a:xfrm>
          <a:prstGeom prst="rect">
            <a:avLst/>
          </a:prstGeom>
        </p:spPr>
      </p:pic>
      <p:sp>
        <p:nvSpPr>
          <p:cNvPr id="5" name="Rectangle 4"/>
          <p:cNvSpPr/>
          <p:nvPr/>
        </p:nvSpPr>
        <p:spPr>
          <a:xfrm>
            <a:off x="0" y="8231373"/>
            <a:ext cx="13191067" cy="1200328"/>
          </a:xfrm>
          <a:prstGeom prst="rect">
            <a:avLst/>
          </a:prstGeom>
        </p:spPr>
        <p:txBody>
          <a:bodyPr wrap="square">
            <a:spAutoFit/>
          </a:bodyPr>
          <a:lstStyle/>
          <a:p>
            <a:r>
              <a:rPr lang="en-US" sz="2400" b="1" dirty="0">
                <a:solidFill>
                  <a:srgbClr val="010001"/>
                </a:solidFill>
                <a:latin typeface="Arial"/>
                <a:cs typeface="Arial"/>
              </a:rPr>
              <a:t>A </a:t>
            </a:r>
            <a:r>
              <a:rPr lang="en-US" sz="2400" b="1" dirty="0" smtClean="0">
                <a:solidFill>
                  <a:srgbClr val="010001"/>
                </a:solidFill>
                <a:latin typeface="Arial"/>
                <a:cs typeface="Arial"/>
              </a:rPr>
              <a:t>generalized version </a:t>
            </a:r>
            <a:r>
              <a:rPr lang="en-US" sz="2400" b="1" dirty="0">
                <a:solidFill>
                  <a:srgbClr val="010001"/>
                </a:solidFill>
                <a:latin typeface="Arial"/>
                <a:cs typeface="Arial"/>
              </a:rPr>
              <a:t>of the </a:t>
            </a:r>
            <a:r>
              <a:rPr lang="en-US" sz="2400" b="1" dirty="0" err="1" smtClean="0">
                <a:solidFill>
                  <a:srgbClr val="010001"/>
                </a:solidFill>
                <a:latin typeface="Arial"/>
                <a:cs typeface="Arial"/>
              </a:rPr>
              <a:t>Hubbert</a:t>
            </a:r>
            <a:r>
              <a:rPr lang="en-US" sz="2400" b="1" dirty="0">
                <a:solidFill>
                  <a:srgbClr val="010001"/>
                </a:solidFill>
                <a:latin typeface="Arial"/>
                <a:cs typeface="Arial"/>
              </a:rPr>
              <a:t> </a:t>
            </a:r>
            <a:r>
              <a:rPr lang="en-US" sz="2400" b="1" dirty="0" smtClean="0">
                <a:solidFill>
                  <a:srgbClr val="010001"/>
                </a:solidFill>
                <a:latin typeface="Arial"/>
                <a:cs typeface="Arial"/>
              </a:rPr>
              <a:t>curve</a:t>
            </a:r>
            <a:r>
              <a:rPr lang="en-US" sz="2400" b="1" dirty="0">
                <a:solidFill>
                  <a:srgbClr val="010001"/>
                </a:solidFill>
                <a:latin typeface="Arial"/>
                <a:cs typeface="Arial"/>
              </a:rPr>
              <a:t>. </a:t>
            </a:r>
            <a:r>
              <a:rPr lang="en-US" sz="2400" dirty="0">
                <a:solidFill>
                  <a:srgbClr val="010001"/>
                </a:solidFill>
                <a:latin typeface="Arial"/>
                <a:cs typeface="Arial"/>
              </a:rPr>
              <a:t>Whether an upper </a:t>
            </a:r>
            <a:r>
              <a:rPr lang="en-US" sz="2400" dirty="0" smtClean="0">
                <a:solidFill>
                  <a:srgbClr val="010001"/>
                </a:solidFill>
                <a:latin typeface="Arial"/>
                <a:cs typeface="Arial"/>
              </a:rPr>
              <a:t>estimate or </a:t>
            </a:r>
            <a:r>
              <a:rPr lang="en-US" sz="2400" dirty="0">
                <a:solidFill>
                  <a:srgbClr val="010001"/>
                </a:solidFill>
                <a:latin typeface="Arial"/>
                <a:cs typeface="Arial"/>
              </a:rPr>
              <a:t>a lower estimate of total </a:t>
            </a:r>
            <a:r>
              <a:rPr lang="en-US" sz="2400" dirty="0" smtClean="0">
                <a:solidFill>
                  <a:srgbClr val="010001"/>
                </a:solidFill>
                <a:latin typeface="Arial"/>
                <a:cs typeface="Arial"/>
              </a:rPr>
              <a:t>petroleum reserves </a:t>
            </a:r>
            <a:r>
              <a:rPr lang="en-US" sz="2400" dirty="0">
                <a:solidFill>
                  <a:srgbClr val="010001"/>
                </a:solidFill>
                <a:latin typeface="Arial"/>
                <a:cs typeface="Arial"/>
              </a:rPr>
              <a:t>is used, the date by </a:t>
            </a:r>
            <a:r>
              <a:rPr lang="en-US" sz="2400" dirty="0" smtClean="0">
                <a:solidFill>
                  <a:srgbClr val="010001"/>
                </a:solidFill>
                <a:latin typeface="Arial"/>
                <a:cs typeface="Arial"/>
              </a:rPr>
              <a:t>which petroleum </a:t>
            </a:r>
            <a:r>
              <a:rPr lang="en-US" sz="2400" dirty="0">
                <a:solidFill>
                  <a:srgbClr val="010001"/>
                </a:solidFill>
                <a:latin typeface="Arial"/>
                <a:cs typeface="Arial"/>
              </a:rPr>
              <a:t>reserves will be </a:t>
            </a:r>
            <a:r>
              <a:rPr lang="en-US" sz="2400" dirty="0" smtClean="0">
                <a:solidFill>
                  <a:srgbClr val="010001"/>
                </a:solidFill>
                <a:latin typeface="Arial"/>
                <a:cs typeface="Arial"/>
              </a:rPr>
              <a:t>depleted does </a:t>
            </a:r>
            <a:r>
              <a:rPr lang="en-US" sz="2400" dirty="0">
                <a:solidFill>
                  <a:srgbClr val="010001"/>
                </a:solidFill>
                <a:latin typeface="Arial"/>
                <a:cs typeface="Arial"/>
              </a:rPr>
              <a:t>not change </a:t>
            </a:r>
            <a:r>
              <a:rPr lang="en-US" sz="2400" dirty="0" smtClean="0">
                <a:solidFill>
                  <a:srgbClr val="010001"/>
                </a:solidFill>
                <a:latin typeface="Arial"/>
                <a:cs typeface="Arial"/>
              </a:rPr>
              <a:t>substantially.</a:t>
            </a:r>
            <a:endParaRPr lang="en-US" sz="2400" dirty="0">
              <a:solidFill>
                <a:srgbClr val="010001"/>
              </a:solidFill>
              <a:latin typeface="Arial"/>
              <a:cs typeface="Arial"/>
            </a:endParaRPr>
          </a:p>
        </p:txBody>
      </p:sp>
    </p:spTree>
    <p:extLst>
      <p:ext uri="{BB962C8B-B14F-4D97-AF65-F5344CB8AC3E}">
        <p14:creationId xmlns:p14="http://schemas.microsoft.com/office/powerpoint/2010/main" val="2212845964"/>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Future of Fossil Use</a:t>
            </a:r>
            <a:br>
              <a:rPr lang="en-US" dirty="0"/>
            </a:br>
            <a:endParaRPr lang="en-US" dirty="0"/>
          </a:p>
        </p:txBody>
      </p:sp>
      <p:sp>
        <p:nvSpPr>
          <p:cNvPr id="3" name="Content Placeholder 2"/>
          <p:cNvSpPr>
            <a:spLocks noGrp="1"/>
          </p:cNvSpPr>
          <p:nvPr>
            <p:ph idx="1"/>
          </p:nvPr>
        </p:nvSpPr>
        <p:spPr/>
        <p:txBody>
          <a:bodyPr/>
          <a:lstStyle/>
          <a:p>
            <a:pPr lvl="0"/>
            <a:r>
              <a:rPr lang="en-US" dirty="0"/>
              <a:t>If current global use continues without significant additional discovery, we may run out of conventional oil in less than 50 years.</a:t>
            </a:r>
          </a:p>
          <a:p>
            <a:pPr lvl="0"/>
            <a:r>
              <a:rPr lang="en-US" dirty="0"/>
              <a:t>Coal supplies will last for at least 200 years, and probably much longer.</a:t>
            </a:r>
          </a:p>
          <a:p>
            <a:pPr lvl="0"/>
            <a:r>
              <a:rPr lang="en-US" dirty="0"/>
              <a:t>New technology and concern about the release of greenhouse gases is encouraging people to explore alternative energy sources.  </a:t>
            </a:r>
          </a:p>
          <a:p>
            <a:endParaRPr lang="en-US" dirty="0"/>
          </a:p>
        </p:txBody>
      </p:sp>
    </p:spTree>
    <p:extLst>
      <p:ext uri="{BB962C8B-B14F-4D97-AF65-F5344CB8AC3E}">
        <p14:creationId xmlns:p14="http://schemas.microsoft.com/office/powerpoint/2010/main" val="2383406996"/>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36  </a:t>
            </a:r>
            <a:br>
              <a:rPr lang="en-US" dirty="0"/>
            </a:br>
            <a:r>
              <a:rPr lang="en-US" dirty="0" smtClean="0"/>
              <a:t>Nuclear </a:t>
            </a:r>
            <a:r>
              <a:rPr lang="en-US" dirty="0"/>
              <a:t>Energy Resources</a:t>
            </a:r>
            <a:br>
              <a:rPr lang="en-US" dirty="0"/>
            </a:br>
            <a:endParaRPr lang="en-US" dirty="0"/>
          </a:p>
        </p:txBody>
      </p:sp>
      <p:sp>
        <p:nvSpPr>
          <p:cNvPr id="3" name="Content Placeholder 2"/>
          <p:cNvSpPr>
            <a:spLocks noGrp="1"/>
          </p:cNvSpPr>
          <p:nvPr>
            <p:ph idx="1"/>
          </p:nvPr>
        </p:nvSpPr>
        <p:spPr>
          <a:xfrm>
            <a:off x="814418" y="2705100"/>
            <a:ext cx="10920382" cy="5840413"/>
          </a:xfrm>
        </p:spPr>
        <p:txBody>
          <a:bodyPr/>
          <a:lstStyle/>
          <a:p>
            <a:pPr marL="0" indent="0">
              <a:buNone/>
            </a:pPr>
            <a:r>
              <a:rPr lang="en-US" b="1" dirty="0"/>
              <a:t>After reading this module, you should be </a:t>
            </a:r>
            <a:r>
              <a:rPr lang="en-US" b="1" dirty="0" smtClean="0"/>
              <a:t>able to</a:t>
            </a:r>
            <a:endParaRPr lang="en-US" b="1" dirty="0"/>
          </a:p>
          <a:p>
            <a:r>
              <a:rPr lang="en-US" dirty="0" smtClean="0"/>
              <a:t>describe </a:t>
            </a:r>
            <a:r>
              <a:rPr lang="en-US" dirty="0"/>
              <a:t>how nuclear energy is used to generate electricity.</a:t>
            </a:r>
          </a:p>
          <a:p>
            <a:r>
              <a:rPr lang="en-US" dirty="0" smtClean="0"/>
              <a:t>discuss </a:t>
            </a:r>
            <a:r>
              <a:rPr lang="en-US" dirty="0"/>
              <a:t>the advantages and disadvantages of using nuclear fuels to generate electricity.</a:t>
            </a:r>
          </a:p>
        </p:txBody>
      </p:sp>
    </p:spTree>
    <p:extLst>
      <p:ext uri="{BB962C8B-B14F-4D97-AF65-F5344CB8AC3E}">
        <p14:creationId xmlns:p14="http://schemas.microsoft.com/office/powerpoint/2010/main" val="920142697"/>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Nuclear reactors use fission to generate electricity</a:t>
            </a:r>
            <a:br>
              <a:rPr lang="en-US" dirty="0"/>
            </a:br>
            <a:endParaRPr lang="en-US" dirty="0"/>
          </a:p>
        </p:txBody>
      </p:sp>
      <p:sp>
        <p:nvSpPr>
          <p:cNvPr id="3" name="Content Placeholder 2"/>
          <p:cNvSpPr>
            <a:spLocks noGrp="1"/>
          </p:cNvSpPr>
          <p:nvPr>
            <p:ph idx="1"/>
          </p:nvPr>
        </p:nvSpPr>
        <p:spPr>
          <a:xfrm>
            <a:off x="1270000" y="2874430"/>
            <a:ext cx="10464800" cy="5840413"/>
          </a:xfrm>
        </p:spPr>
        <p:txBody>
          <a:bodyPr/>
          <a:lstStyle/>
          <a:p>
            <a:pPr lvl="0"/>
            <a:r>
              <a:rPr lang="en-US" dirty="0"/>
              <a:t>Electricity generation from nuclear fuel uses uranium-235 as a fuel source</a:t>
            </a:r>
            <a:r>
              <a:rPr lang="en-US" dirty="0" smtClean="0"/>
              <a:t>.</a:t>
            </a:r>
            <a:endParaRPr lang="en-US" dirty="0"/>
          </a:p>
          <a:p>
            <a:r>
              <a:rPr lang="en-US" b="1" dirty="0" smtClean="0"/>
              <a:t>Fission</a:t>
            </a:r>
            <a:r>
              <a:rPr lang="en-US" dirty="0"/>
              <a:t> </a:t>
            </a:r>
            <a:r>
              <a:rPr lang="en-US" dirty="0" smtClean="0"/>
              <a:t> </a:t>
            </a:r>
            <a:r>
              <a:rPr lang="en-US" dirty="0"/>
              <a:t>A nuclear reaction in which a </a:t>
            </a:r>
            <a:r>
              <a:rPr lang="en-US" dirty="0" smtClean="0"/>
              <a:t>neutron strikes </a:t>
            </a:r>
            <a:r>
              <a:rPr lang="en-US" dirty="0"/>
              <a:t>a relatively large atomic nucleus, </a:t>
            </a:r>
            <a:r>
              <a:rPr lang="en-US" dirty="0" smtClean="0"/>
              <a:t>which then </a:t>
            </a:r>
            <a:r>
              <a:rPr lang="en-US" dirty="0"/>
              <a:t>splits into two or more parts, releasing </a:t>
            </a:r>
            <a:r>
              <a:rPr lang="en-US" dirty="0" smtClean="0"/>
              <a:t>additional neutrons </a:t>
            </a:r>
            <a:r>
              <a:rPr lang="en-US" dirty="0"/>
              <a:t>and energy in the form of heat.</a:t>
            </a:r>
          </a:p>
          <a:p>
            <a:r>
              <a:rPr lang="en-US" dirty="0"/>
              <a:t>A nuclear power plant uses heat from nuclear fission to boil water.  This water produces the steam to turn the turbine, which turns a generator.  </a:t>
            </a:r>
          </a:p>
        </p:txBody>
      </p:sp>
    </p:spTree>
    <p:extLst>
      <p:ext uri="{BB962C8B-B14F-4D97-AF65-F5344CB8AC3E}">
        <p14:creationId xmlns:p14="http://schemas.microsoft.com/office/powerpoint/2010/main" val="637111412"/>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18721"/>
            <a:ext cx="10464800" cy="2465387"/>
          </a:xfrm>
        </p:spPr>
        <p:txBody>
          <a:bodyPr/>
          <a:lstStyle/>
          <a:p>
            <a:pPr algn="l"/>
            <a:r>
              <a:rPr lang="en-US" dirty="0"/>
              <a:t> </a:t>
            </a:r>
            <a:br>
              <a:rPr lang="en-US" dirty="0"/>
            </a:br>
            <a:r>
              <a:rPr lang="en-US" dirty="0"/>
              <a:t>Worldwide Patterns of Energy Use</a:t>
            </a:r>
            <a:br>
              <a:rPr lang="en-US" dirty="0"/>
            </a:br>
            <a:endParaRPr lang="en-US" dirty="0"/>
          </a:p>
        </p:txBody>
      </p:sp>
      <p:pic>
        <p:nvPicPr>
          <p:cNvPr id="4" name="Picture 3"/>
          <p:cNvPicPr>
            <a:picLocks noChangeAspect="1"/>
          </p:cNvPicPr>
          <p:nvPr/>
        </p:nvPicPr>
        <p:blipFill>
          <a:blip r:embed="rId2"/>
          <a:stretch>
            <a:fillRect/>
          </a:stretch>
        </p:blipFill>
        <p:spPr>
          <a:xfrm>
            <a:off x="1270000" y="1769380"/>
            <a:ext cx="7504451" cy="7504451"/>
          </a:xfrm>
          <a:prstGeom prst="rect">
            <a:avLst/>
          </a:prstGeom>
        </p:spPr>
      </p:pic>
      <p:sp>
        <p:nvSpPr>
          <p:cNvPr id="5" name="TextBox 4"/>
          <p:cNvSpPr txBox="1"/>
          <p:nvPr/>
        </p:nvSpPr>
        <p:spPr>
          <a:xfrm>
            <a:off x="8955746" y="2046666"/>
            <a:ext cx="4049053" cy="2677656"/>
          </a:xfrm>
          <a:prstGeom prst="rect">
            <a:avLst/>
          </a:prstGeom>
          <a:noFill/>
        </p:spPr>
        <p:txBody>
          <a:bodyPr wrap="square" rtlCol="0">
            <a:spAutoFit/>
          </a:bodyPr>
          <a:lstStyle/>
          <a:p>
            <a:r>
              <a:rPr lang="en-US" sz="2400" b="1" dirty="0">
                <a:solidFill>
                  <a:srgbClr val="010001"/>
                </a:solidFill>
                <a:latin typeface="Arial"/>
                <a:cs typeface="Arial"/>
              </a:rPr>
              <a:t>Worldwide annual energy consumption, </a:t>
            </a:r>
            <a:r>
              <a:rPr lang="en-US" sz="2400" b="1" dirty="0" smtClean="0">
                <a:solidFill>
                  <a:srgbClr val="010001"/>
                </a:solidFill>
                <a:latin typeface="Arial"/>
                <a:cs typeface="Arial"/>
              </a:rPr>
              <a:t>by resource</a:t>
            </a:r>
            <a:r>
              <a:rPr lang="en-US" sz="2400" b="1" dirty="0">
                <a:solidFill>
                  <a:srgbClr val="010001"/>
                </a:solidFill>
                <a:latin typeface="Arial"/>
                <a:cs typeface="Arial"/>
              </a:rPr>
              <a:t>, in 2011. </a:t>
            </a:r>
            <a:endParaRPr lang="en-US" sz="2400" b="1" dirty="0" smtClean="0">
              <a:solidFill>
                <a:srgbClr val="010001"/>
              </a:solidFill>
              <a:latin typeface="Arial"/>
              <a:cs typeface="Arial"/>
            </a:endParaRPr>
          </a:p>
          <a:p>
            <a:r>
              <a:rPr lang="en-US" sz="2400" dirty="0" smtClean="0">
                <a:solidFill>
                  <a:srgbClr val="010001"/>
                </a:solidFill>
                <a:latin typeface="Arial"/>
                <a:cs typeface="Arial"/>
              </a:rPr>
              <a:t>Oil</a:t>
            </a:r>
            <a:r>
              <a:rPr lang="en-US" sz="2400" dirty="0">
                <a:solidFill>
                  <a:srgbClr val="010001"/>
                </a:solidFill>
                <a:latin typeface="Arial"/>
                <a:cs typeface="Arial"/>
              </a:rPr>
              <a:t>, coal and peat, and natural gas are the major</a:t>
            </a:r>
          </a:p>
          <a:p>
            <a:r>
              <a:rPr lang="en-US" sz="2400" dirty="0">
                <a:solidFill>
                  <a:srgbClr val="010001"/>
                </a:solidFill>
                <a:latin typeface="Arial"/>
                <a:cs typeface="Arial"/>
              </a:rPr>
              <a:t>sources of energy for the world. </a:t>
            </a:r>
          </a:p>
        </p:txBody>
      </p:sp>
    </p:spTree>
    <p:extLst>
      <p:ext uri="{BB962C8B-B14F-4D97-AF65-F5344CB8AC3E}">
        <p14:creationId xmlns:p14="http://schemas.microsoft.com/office/powerpoint/2010/main" val="1798735588"/>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Nuclear Fission</a:t>
            </a:r>
            <a:endParaRPr lang="en-US" dirty="0"/>
          </a:p>
        </p:txBody>
      </p:sp>
      <p:pic>
        <p:nvPicPr>
          <p:cNvPr id="5" name="Picture 4"/>
          <p:cNvPicPr>
            <a:picLocks noChangeAspect="1"/>
          </p:cNvPicPr>
          <p:nvPr/>
        </p:nvPicPr>
        <p:blipFill>
          <a:blip r:embed="rId2"/>
          <a:stretch>
            <a:fillRect/>
          </a:stretch>
        </p:blipFill>
        <p:spPr>
          <a:xfrm>
            <a:off x="1270000" y="2133600"/>
            <a:ext cx="5671819" cy="7365999"/>
          </a:xfrm>
          <a:prstGeom prst="rect">
            <a:avLst/>
          </a:prstGeom>
        </p:spPr>
      </p:pic>
      <p:sp>
        <p:nvSpPr>
          <p:cNvPr id="6" name="Rectangle 5"/>
          <p:cNvSpPr/>
          <p:nvPr/>
        </p:nvSpPr>
        <p:spPr>
          <a:xfrm>
            <a:off x="7145019" y="3063501"/>
            <a:ext cx="5300981" cy="1569660"/>
          </a:xfrm>
          <a:prstGeom prst="rect">
            <a:avLst/>
          </a:prstGeom>
        </p:spPr>
        <p:txBody>
          <a:bodyPr wrap="square">
            <a:spAutoFit/>
          </a:bodyPr>
          <a:lstStyle/>
          <a:p>
            <a:r>
              <a:rPr lang="en-US" sz="2400" b="1" dirty="0">
                <a:solidFill>
                  <a:srgbClr val="010001"/>
                </a:solidFill>
                <a:latin typeface="Arial"/>
                <a:cs typeface="Arial"/>
              </a:rPr>
              <a:t>Nuclear fission</a:t>
            </a:r>
            <a:r>
              <a:rPr lang="en-US" sz="2400" dirty="0">
                <a:solidFill>
                  <a:srgbClr val="010001"/>
                </a:solidFill>
                <a:latin typeface="Arial"/>
                <a:cs typeface="Arial"/>
              </a:rPr>
              <a:t>. Energy is released when </a:t>
            </a:r>
            <a:r>
              <a:rPr lang="en-US" sz="2400" dirty="0" smtClean="0">
                <a:solidFill>
                  <a:srgbClr val="010001"/>
                </a:solidFill>
                <a:latin typeface="Arial"/>
                <a:cs typeface="Arial"/>
              </a:rPr>
              <a:t>a neutron </a:t>
            </a:r>
            <a:r>
              <a:rPr lang="en-US" sz="2400" dirty="0">
                <a:solidFill>
                  <a:srgbClr val="010001"/>
                </a:solidFill>
                <a:latin typeface="Arial"/>
                <a:cs typeface="Arial"/>
              </a:rPr>
              <a:t>strikes a large atomic nucleus, which then splits into two or</a:t>
            </a:r>
          </a:p>
          <a:p>
            <a:r>
              <a:rPr lang="en-US" sz="2400" dirty="0">
                <a:solidFill>
                  <a:srgbClr val="010001"/>
                </a:solidFill>
                <a:latin typeface="Arial"/>
                <a:cs typeface="Arial"/>
              </a:rPr>
              <a:t>more parts.</a:t>
            </a:r>
          </a:p>
        </p:txBody>
      </p:sp>
    </p:spTree>
    <p:extLst>
      <p:ext uri="{BB962C8B-B14F-4D97-AF65-F5344CB8AC3E}">
        <p14:creationId xmlns:p14="http://schemas.microsoft.com/office/powerpoint/2010/main" val="2869024486"/>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Nuclear reactors use fission to generate electricity</a:t>
            </a:r>
            <a:br>
              <a:rPr lang="en-US" dirty="0"/>
            </a:br>
            <a:endParaRPr lang="en-US" dirty="0"/>
          </a:p>
        </p:txBody>
      </p:sp>
      <p:sp>
        <p:nvSpPr>
          <p:cNvPr id="3" name="Content Placeholder 2"/>
          <p:cNvSpPr>
            <a:spLocks noGrp="1"/>
          </p:cNvSpPr>
          <p:nvPr>
            <p:ph idx="1"/>
          </p:nvPr>
        </p:nvSpPr>
        <p:spPr/>
        <p:txBody>
          <a:bodyPr/>
          <a:lstStyle/>
          <a:p>
            <a:r>
              <a:rPr lang="en-US" b="1" dirty="0"/>
              <a:t>Fuel rod </a:t>
            </a:r>
            <a:r>
              <a:rPr lang="en-US" b="1" dirty="0" smtClean="0"/>
              <a:t> </a:t>
            </a:r>
            <a:r>
              <a:rPr lang="en-US" dirty="0" smtClean="0"/>
              <a:t>A </a:t>
            </a:r>
            <a:r>
              <a:rPr lang="en-US" dirty="0"/>
              <a:t>cylindrical tube that encloses </a:t>
            </a:r>
            <a:r>
              <a:rPr lang="en-US" dirty="0" smtClean="0"/>
              <a:t>nuclear fuel </a:t>
            </a:r>
            <a:r>
              <a:rPr lang="en-US" dirty="0"/>
              <a:t>within a nuclear reactor</a:t>
            </a:r>
            <a:r>
              <a:rPr lang="en-US" dirty="0" smtClean="0"/>
              <a:t>.</a:t>
            </a:r>
          </a:p>
          <a:p>
            <a:r>
              <a:rPr lang="en-US" b="1" dirty="0"/>
              <a:t>Control rod </a:t>
            </a:r>
            <a:r>
              <a:rPr lang="en-US" b="1" dirty="0" smtClean="0"/>
              <a:t> </a:t>
            </a:r>
            <a:r>
              <a:rPr lang="en-US" dirty="0" smtClean="0"/>
              <a:t>A </a:t>
            </a:r>
            <a:r>
              <a:rPr lang="en-US" dirty="0"/>
              <a:t>cylindrical device </a:t>
            </a:r>
            <a:r>
              <a:rPr lang="en-US" dirty="0" smtClean="0"/>
              <a:t>inserted between </a:t>
            </a:r>
            <a:r>
              <a:rPr lang="en-US" dirty="0"/>
              <a:t>the fuel rods in a nuclear reactor </a:t>
            </a:r>
            <a:r>
              <a:rPr lang="en-US" dirty="0" smtClean="0"/>
              <a:t>to absorb </a:t>
            </a:r>
            <a:r>
              <a:rPr lang="en-US" dirty="0"/>
              <a:t>excess neutrons and slow or stop the </a:t>
            </a:r>
            <a:r>
              <a:rPr lang="en-US" dirty="0" smtClean="0"/>
              <a:t>fission reaction</a:t>
            </a:r>
            <a:r>
              <a:rPr lang="en-US" dirty="0"/>
              <a:t>.</a:t>
            </a:r>
          </a:p>
        </p:txBody>
      </p:sp>
    </p:spTree>
    <p:extLst>
      <p:ext uri="{BB962C8B-B14F-4D97-AF65-F5344CB8AC3E}">
        <p14:creationId xmlns:p14="http://schemas.microsoft.com/office/powerpoint/2010/main" val="1790198888"/>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70383"/>
            <a:ext cx="10464800" cy="2465387"/>
          </a:xfrm>
        </p:spPr>
        <p:txBody>
          <a:bodyPr/>
          <a:lstStyle/>
          <a:p>
            <a:pPr algn="l"/>
            <a:r>
              <a:rPr lang="en-US" dirty="0"/>
              <a:t>Nuclear energy has advantages and disadvantages</a:t>
            </a:r>
            <a:br>
              <a:rPr lang="en-US" dirty="0"/>
            </a:br>
            <a:endParaRPr lang="en-US" dirty="0"/>
          </a:p>
        </p:txBody>
      </p:sp>
      <p:sp>
        <p:nvSpPr>
          <p:cNvPr id="3" name="Content Placeholder 2"/>
          <p:cNvSpPr>
            <a:spLocks noGrp="1"/>
          </p:cNvSpPr>
          <p:nvPr>
            <p:ph idx="1"/>
          </p:nvPr>
        </p:nvSpPr>
        <p:spPr>
          <a:xfrm>
            <a:off x="1270000" y="3382420"/>
            <a:ext cx="10464800" cy="5840413"/>
          </a:xfrm>
        </p:spPr>
        <p:txBody>
          <a:bodyPr/>
          <a:lstStyle/>
          <a:p>
            <a:pPr marL="0" indent="0">
              <a:buNone/>
            </a:pPr>
            <a:r>
              <a:rPr lang="en-US" dirty="0"/>
              <a:t>Advantages:</a:t>
            </a:r>
          </a:p>
          <a:p>
            <a:pPr lvl="0"/>
            <a:r>
              <a:rPr lang="en-US" dirty="0"/>
              <a:t>No air pollution</a:t>
            </a:r>
          </a:p>
          <a:p>
            <a:pPr lvl="0"/>
            <a:r>
              <a:rPr lang="en-US" dirty="0"/>
              <a:t>Reduces need to import </a:t>
            </a:r>
            <a:r>
              <a:rPr lang="en-US" dirty="0" smtClean="0"/>
              <a:t>oil</a:t>
            </a:r>
            <a:endParaRPr lang="en-US" dirty="0"/>
          </a:p>
          <a:p>
            <a:pPr marL="0" indent="0">
              <a:buNone/>
            </a:pPr>
            <a:r>
              <a:rPr lang="en-US" dirty="0"/>
              <a:t>Disadvantages:</a:t>
            </a:r>
          </a:p>
          <a:p>
            <a:pPr lvl="0"/>
            <a:r>
              <a:rPr lang="en-US" dirty="0"/>
              <a:t>Possibility of accidents</a:t>
            </a:r>
          </a:p>
          <a:p>
            <a:pPr lvl="0"/>
            <a:r>
              <a:rPr lang="en-US" dirty="0"/>
              <a:t>Difficult to dispose of waste</a:t>
            </a:r>
          </a:p>
          <a:p>
            <a:pPr lvl="0"/>
            <a:r>
              <a:rPr lang="en-US" dirty="0"/>
              <a:t>Concern about nuclear material being misused</a:t>
            </a:r>
          </a:p>
          <a:p>
            <a:endParaRPr lang="en-US" dirty="0"/>
          </a:p>
        </p:txBody>
      </p:sp>
    </p:spTree>
    <p:extLst>
      <p:ext uri="{BB962C8B-B14F-4D97-AF65-F5344CB8AC3E}">
        <p14:creationId xmlns:p14="http://schemas.microsoft.com/office/powerpoint/2010/main" val="3366300963"/>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Radioactive waste</a:t>
            </a:r>
            <a:br>
              <a:rPr lang="en-US" dirty="0"/>
            </a:br>
            <a:endParaRPr lang="en-US" dirty="0"/>
          </a:p>
        </p:txBody>
      </p:sp>
      <p:sp>
        <p:nvSpPr>
          <p:cNvPr id="3" name="Content Placeholder 2"/>
          <p:cNvSpPr>
            <a:spLocks noGrp="1"/>
          </p:cNvSpPr>
          <p:nvPr>
            <p:ph idx="1"/>
          </p:nvPr>
        </p:nvSpPr>
        <p:spPr/>
        <p:txBody>
          <a:bodyPr/>
          <a:lstStyle/>
          <a:p>
            <a:r>
              <a:rPr lang="en-US" b="1" dirty="0"/>
              <a:t>Radioactive waste </a:t>
            </a:r>
            <a:r>
              <a:rPr lang="en-US" b="1" dirty="0" smtClean="0"/>
              <a:t> </a:t>
            </a:r>
            <a:r>
              <a:rPr lang="en-US" dirty="0" smtClean="0"/>
              <a:t>Nuclear </a:t>
            </a:r>
            <a:r>
              <a:rPr lang="en-US" dirty="0"/>
              <a:t>fuel that can no </a:t>
            </a:r>
            <a:r>
              <a:rPr lang="en-US" dirty="0" smtClean="0"/>
              <a:t>longer produce </a:t>
            </a:r>
            <a:r>
              <a:rPr lang="en-US" dirty="0"/>
              <a:t>enough heat to be useful in a power </a:t>
            </a:r>
            <a:r>
              <a:rPr lang="en-US" dirty="0" smtClean="0"/>
              <a:t>plant but </a:t>
            </a:r>
            <a:r>
              <a:rPr lang="en-US" dirty="0"/>
              <a:t>continues to emit radioactivity</a:t>
            </a:r>
            <a:r>
              <a:rPr lang="en-US" dirty="0" smtClean="0"/>
              <a:t>.</a:t>
            </a:r>
          </a:p>
          <a:p>
            <a:r>
              <a:rPr lang="en-US" b="1" dirty="0"/>
              <a:t>Becquerel (</a:t>
            </a:r>
            <a:r>
              <a:rPr lang="en-US" b="1" dirty="0" err="1"/>
              <a:t>Bq</a:t>
            </a:r>
            <a:r>
              <a:rPr lang="en-US" b="1" dirty="0"/>
              <a:t>) </a:t>
            </a:r>
            <a:r>
              <a:rPr lang="en-US" b="1" dirty="0" smtClean="0"/>
              <a:t> </a:t>
            </a:r>
            <a:r>
              <a:rPr lang="en-US" dirty="0" smtClean="0"/>
              <a:t>Unit </a:t>
            </a:r>
            <a:r>
              <a:rPr lang="en-US" dirty="0"/>
              <a:t>that measures the rate at </a:t>
            </a:r>
            <a:r>
              <a:rPr lang="en-US" dirty="0" smtClean="0"/>
              <a:t>which a </a:t>
            </a:r>
            <a:r>
              <a:rPr lang="en-US" dirty="0"/>
              <a:t>sample of radioactive material decays</a:t>
            </a:r>
            <a:r>
              <a:rPr lang="en-US" dirty="0" smtClean="0"/>
              <a:t>; 1 </a:t>
            </a:r>
            <a:r>
              <a:rPr lang="en-US" dirty="0" err="1"/>
              <a:t>Bq</a:t>
            </a:r>
            <a:r>
              <a:rPr lang="en-US" dirty="0"/>
              <a:t> = decay of 1 atom or nucleus per second.</a:t>
            </a:r>
          </a:p>
          <a:p>
            <a:r>
              <a:rPr lang="en-US" b="1" dirty="0"/>
              <a:t>Curie</a:t>
            </a:r>
            <a:r>
              <a:rPr lang="en-US" dirty="0"/>
              <a:t> </a:t>
            </a:r>
            <a:r>
              <a:rPr lang="en-US" dirty="0" smtClean="0"/>
              <a:t> A </a:t>
            </a:r>
            <a:r>
              <a:rPr lang="en-US" dirty="0"/>
              <a:t>unit of measure for radiation</a:t>
            </a:r>
            <a:r>
              <a:rPr lang="en-US" dirty="0" smtClean="0"/>
              <a:t>; 1 </a:t>
            </a:r>
            <a:r>
              <a:rPr lang="en-US" dirty="0"/>
              <a:t>curie = 37 billion decays per second.</a:t>
            </a:r>
          </a:p>
        </p:txBody>
      </p:sp>
    </p:spTree>
    <p:extLst>
      <p:ext uri="{BB962C8B-B14F-4D97-AF65-F5344CB8AC3E}">
        <p14:creationId xmlns:p14="http://schemas.microsoft.com/office/powerpoint/2010/main" val="2832669500"/>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Radioactive Waste</a:t>
            </a:r>
            <a:br>
              <a:rPr lang="en-US" dirty="0"/>
            </a:br>
            <a:endParaRPr lang="en-US" dirty="0"/>
          </a:p>
        </p:txBody>
      </p:sp>
      <p:sp>
        <p:nvSpPr>
          <p:cNvPr id="3" name="Content Placeholder 2"/>
          <p:cNvSpPr>
            <a:spLocks noGrp="1"/>
          </p:cNvSpPr>
          <p:nvPr>
            <p:ph idx="1"/>
          </p:nvPr>
        </p:nvSpPr>
        <p:spPr/>
        <p:txBody>
          <a:bodyPr/>
          <a:lstStyle/>
          <a:p>
            <a:pPr lvl="0"/>
            <a:r>
              <a:rPr lang="en-US" dirty="0"/>
              <a:t>High-level radioactive waste comes from used in fuel rods.</a:t>
            </a:r>
          </a:p>
          <a:p>
            <a:pPr lvl="0"/>
            <a:r>
              <a:rPr lang="en-US" dirty="0"/>
              <a:t>Low-level radioactive waste is found on  the  protective clothing, tools, rags, and other items used in routine plant maintenance.</a:t>
            </a:r>
          </a:p>
          <a:p>
            <a:pPr lvl="0"/>
            <a:r>
              <a:rPr lang="en-US" dirty="0"/>
              <a:t>Uranium mine tailings </a:t>
            </a:r>
            <a:r>
              <a:rPr lang="en-US" dirty="0" smtClean="0"/>
              <a:t>are the </a:t>
            </a:r>
            <a:r>
              <a:rPr lang="en-US" dirty="0"/>
              <a:t>residue left after uranium ore is mined and enriched</a:t>
            </a:r>
            <a:r>
              <a:rPr lang="en-US" dirty="0" smtClean="0"/>
              <a:t>.</a:t>
            </a:r>
            <a:endParaRPr lang="en-US" dirty="0"/>
          </a:p>
          <a:p>
            <a:r>
              <a:rPr lang="en-US" dirty="0"/>
              <a:t>In each case, disposal must be handled with great care.</a:t>
            </a:r>
          </a:p>
          <a:p>
            <a:endParaRPr lang="en-US" dirty="0"/>
          </a:p>
        </p:txBody>
      </p:sp>
    </p:spTree>
    <p:extLst>
      <p:ext uri="{BB962C8B-B14F-4D97-AF65-F5344CB8AC3E}">
        <p14:creationId xmlns:p14="http://schemas.microsoft.com/office/powerpoint/2010/main" val="1824671099"/>
      </p:ext>
    </p:extLst>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Fusion Power</a:t>
            </a:r>
            <a:br>
              <a:rPr lang="en-US" dirty="0"/>
            </a:br>
            <a:endParaRPr lang="en-US" dirty="0"/>
          </a:p>
        </p:txBody>
      </p:sp>
      <p:sp>
        <p:nvSpPr>
          <p:cNvPr id="3" name="Content Placeholder 2"/>
          <p:cNvSpPr>
            <a:spLocks noGrp="1"/>
          </p:cNvSpPr>
          <p:nvPr>
            <p:ph idx="1"/>
          </p:nvPr>
        </p:nvSpPr>
        <p:spPr/>
        <p:txBody>
          <a:bodyPr/>
          <a:lstStyle/>
          <a:p>
            <a:pPr lvl="0"/>
            <a:r>
              <a:rPr lang="en-US" b="1" dirty="0"/>
              <a:t>Nuclear fusion</a:t>
            </a:r>
            <a:r>
              <a:rPr lang="en-US" dirty="0"/>
              <a:t> </a:t>
            </a:r>
            <a:r>
              <a:rPr lang="en-US" dirty="0" smtClean="0"/>
              <a:t> A </a:t>
            </a:r>
            <a:r>
              <a:rPr lang="en-US" dirty="0"/>
              <a:t>reaction when lighter nuclei are forced together to produce heavier nuclei.</a:t>
            </a:r>
          </a:p>
          <a:p>
            <a:pPr lvl="0"/>
            <a:r>
              <a:rPr lang="en-US" dirty="0"/>
              <a:t>Nuclear fusion powers the Sun and other stars.</a:t>
            </a:r>
          </a:p>
          <a:p>
            <a:pPr lvl="0"/>
            <a:r>
              <a:rPr lang="en-US" dirty="0"/>
              <a:t>Fusion is a promising, unlimited source of energy in the future, but so far scientists have had difficulty containing the heat that is produced.</a:t>
            </a:r>
          </a:p>
          <a:p>
            <a:pPr marL="0" indent="0">
              <a:buNone/>
            </a:pPr>
            <a:endParaRPr lang="en-US" dirty="0"/>
          </a:p>
        </p:txBody>
      </p:sp>
    </p:spTree>
    <p:extLst>
      <p:ext uri="{BB962C8B-B14F-4D97-AF65-F5344CB8AC3E}">
        <p14:creationId xmlns:p14="http://schemas.microsoft.com/office/powerpoint/2010/main" val="1192515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7500" y="0"/>
            <a:ext cx="7271851" cy="9753600"/>
          </a:xfrm>
          <a:prstGeom prst="rect">
            <a:avLst/>
          </a:prstGeom>
        </p:spPr>
      </p:pic>
    </p:spTree>
    <p:extLst>
      <p:ext uri="{BB962C8B-B14F-4D97-AF65-F5344CB8AC3E}">
        <p14:creationId xmlns:p14="http://schemas.microsoft.com/office/powerpoint/2010/main" val="3216387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Worldwide Patterns of Energy Use</a:t>
            </a:r>
            <a:br>
              <a:rPr lang="en-US" dirty="0"/>
            </a:br>
            <a:endParaRPr lang="en-US" dirty="0"/>
          </a:p>
        </p:txBody>
      </p:sp>
      <p:pic>
        <p:nvPicPr>
          <p:cNvPr id="4" name="Picture 3"/>
          <p:cNvPicPr>
            <a:picLocks noChangeAspect="1"/>
          </p:cNvPicPr>
          <p:nvPr/>
        </p:nvPicPr>
        <p:blipFill>
          <a:blip r:embed="rId2"/>
          <a:stretch>
            <a:fillRect/>
          </a:stretch>
        </p:blipFill>
        <p:spPr>
          <a:xfrm>
            <a:off x="1270000" y="1987272"/>
            <a:ext cx="7754677" cy="6391217"/>
          </a:xfrm>
          <a:prstGeom prst="rect">
            <a:avLst/>
          </a:prstGeom>
        </p:spPr>
      </p:pic>
      <p:sp>
        <p:nvSpPr>
          <p:cNvPr id="5" name="Rectangle 4"/>
          <p:cNvSpPr/>
          <p:nvPr/>
        </p:nvSpPr>
        <p:spPr>
          <a:xfrm>
            <a:off x="1269999" y="8469122"/>
            <a:ext cx="11149295" cy="1200328"/>
          </a:xfrm>
          <a:prstGeom prst="rect">
            <a:avLst/>
          </a:prstGeom>
        </p:spPr>
        <p:txBody>
          <a:bodyPr wrap="square">
            <a:spAutoFit/>
          </a:bodyPr>
          <a:lstStyle/>
          <a:p>
            <a:r>
              <a:rPr lang="en-US" sz="2400" b="1" dirty="0">
                <a:solidFill>
                  <a:srgbClr val="010001"/>
                </a:solidFill>
                <a:latin typeface="Arial"/>
                <a:cs typeface="Arial"/>
              </a:rPr>
              <a:t>Global variation in total annual </a:t>
            </a:r>
            <a:r>
              <a:rPr lang="en-US" sz="2400" b="1" dirty="0" smtClean="0">
                <a:solidFill>
                  <a:srgbClr val="010001"/>
                </a:solidFill>
                <a:latin typeface="Arial"/>
                <a:cs typeface="Arial"/>
              </a:rPr>
              <a:t>energy consumption </a:t>
            </a:r>
            <a:r>
              <a:rPr lang="en-US" sz="2400" b="1" dirty="0">
                <a:solidFill>
                  <a:srgbClr val="010001"/>
                </a:solidFill>
                <a:latin typeface="Arial"/>
                <a:cs typeface="Arial"/>
              </a:rPr>
              <a:t>and per capita energy consumption.</a:t>
            </a:r>
            <a:r>
              <a:rPr lang="en-US" sz="2400" dirty="0">
                <a:solidFill>
                  <a:srgbClr val="010001"/>
                </a:solidFill>
                <a:latin typeface="Arial"/>
                <a:cs typeface="Arial"/>
              </a:rPr>
              <a:t> </a:t>
            </a:r>
            <a:r>
              <a:rPr lang="en-US" sz="2400" dirty="0" smtClean="0">
                <a:solidFill>
                  <a:srgbClr val="010001"/>
                </a:solidFill>
                <a:latin typeface="Arial"/>
                <a:cs typeface="Arial"/>
              </a:rPr>
              <a:t>The 10 </a:t>
            </a:r>
            <a:r>
              <a:rPr lang="en-US" sz="2400" dirty="0">
                <a:solidFill>
                  <a:srgbClr val="010001"/>
                </a:solidFill>
                <a:latin typeface="Arial"/>
                <a:cs typeface="Arial"/>
              </a:rPr>
              <a:t>countries shown are among the largest and the smallest </a:t>
            </a:r>
            <a:r>
              <a:rPr lang="en-US" sz="2400" dirty="0" smtClean="0">
                <a:solidFill>
                  <a:srgbClr val="010001"/>
                </a:solidFill>
                <a:latin typeface="Arial"/>
                <a:cs typeface="Arial"/>
              </a:rPr>
              <a:t>energy users </a:t>
            </a:r>
            <a:r>
              <a:rPr lang="en-US" sz="2400" dirty="0">
                <a:solidFill>
                  <a:srgbClr val="010001"/>
                </a:solidFill>
                <a:latin typeface="Arial"/>
                <a:cs typeface="Arial"/>
              </a:rPr>
              <a:t>in the </a:t>
            </a:r>
            <a:r>
              <a:rPr lang="en-US" sz="2400" dirty="0" smtClean="0">
                <a:solidFill>
                  <a:srgbClr val="010001"/>
                </a:solidFill>
                <a:latin typeface="Arial"/>
                <a:cs typeface="Arial"/>
              </a:rPr>
              <a:t>world.</a:t>
            </a:r>
            <a:endParaRPr lang="en-US" sz="2400" dirty="0">
              <a:solidFill>
                <a:srgbClr val="010001"/>
              </a:solidFill>
              <a:latin typeface="Arial"/>
              <a:cs typeface="Arial"/>
            </a:endParaRPr>
          </a:p>
        </p:txBody>
      </p:sp>
    </p:spTree>
    <p:extLst>
      <p:ext uri="{BB962C8B-B14F-4D97-AF65-F5344CB8AC3E}">
        <p14:creationId xmlns:p14="http://schemas.microsoft.com/office/powerpoint/2010/main" val="1995295888"/>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Worldwide Patterns of Energy Use</a:t>
            </a:r>
            <a:br>
              <a:rPr lang="en-US" dirty="0"/>
            </a:br>
            <a:endParaRPr lang="en-US" dirty="0"/>
          </a:p>
        </p:txBody>
      </p:sp>
      <p:sp>
        <p:nvSpPr>
          <p:cNvPr id="3" name="Content Placeholder 2"/>
          <p:cNvSpPr>
            <a:spLocks noGrp="1"/>
          </p:cNvSpPr>
          <p:nvPr>
            <p:ph idx="1"/>
          </p:nvPr>
        </p:nvSpPr>
        <p:spPr>
          <a:xfrm>
            <a:off x="1270000" y="2177322"/>
            <a:ext cx="10464800" cy="5840413"/>
          </a:xfrm>
        </p:spPr>
        <p:txBody>
          <a:bodyPr/>
          <a:lstStyle/>
          <a:p>
            <a:r>
              <a:rPr lang="en-US" b="1" dirty="0"/>
              <a:t>Commercial energy source </a:t>
            </a:r>
            <a:r>
              <a:rPr lang="en-US" b="1" dirty="0" smtClean="0"/>
              <a:t> </a:t>
            </a:r>
            <a:r>
              <a:rPr lang="en-US" dirty="0" smtClean="0"/>
              <a:t>An </a:t>
            </a:r>
            <a:r>
              <a:rPr lang="en-US" dirty="0"/>
              <a:t>energy source </a:t>
            </a:r>
            <a:r>
              <a:rPr lang="en-US" dirty="0" smtClean="0"/>
              <a:t>that is </a:t>
            </a:r>
            <a:r>
              <a:rPr lang="en-US" dirty="0"/>
              <a:t>bought and sold.</a:t>
            </a:r>
          </a:p>
          <a:p>
            <a:r>
              <a:rPr lang="en-US" b="1" dirty="0"/>
              <a:t>Subsistence energy source </a:t>
            </a:r>
            <a:r>
              <a:rPr lang="en-US" b="1" dirty="0" smtClean="0"/>
              <a:t> </a:t>
            </a:r>
            <a:r>
              <a:rPr lang="en-US" dirty="0" smtClean="0"/>
              <a:t>An </a:t>
            </a:r>
            <a:r>
              <a:rPr lang="en-US" dirty="0"/>
              <a:t>energy </a:t>
            </a:r>
            <a:r>
              <a:rPr lang="en-US" dirty="0" smtClean="0"/>
              <a:t>source gathered </a:t>
            </a:r>
            <a:r>
              <a:rPr lang="en-US" dirty="0"/>
              <a:t>by individuals for their own immediate needs.</a:t>
            </a:r>
          </a:p>
        </p:txBody>
      </p:sp>
    </p:spTree>
    <p:extLst>
      <p:ext uri="{BB962C8B-B14F-4D97-AF65-F5344CB8AC3E}">
        <p14:creationId xmlns:p14="http://schemas.microsoft.com/office/powerpoint/2010/main" val="2394208058"/>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0"/>
            <a:ext cx="10464800" cy="2465387"/>
          </a:xfrm>
        </p:spPr>
        <p:txBody>
          <a:bodyPr/>
          <a:lstStyle/>
          <a:p>
            <a:pPr algn="l"/>
            <a:r>
              <a:rPr lang="en-US" dirty="0"/>
              <a:t>Worldwide Patterns of Energy Use</a:t>
            </a:r>
            <a:br>
              <a:rPr lang="en-US" dirty="0"/>
            </a:br>
            <a:endParaRPr lang="en-US" dirty="0"/>
          </a:p>
        </p:txBody>
      </p:sp>
      <p:pic>
        <p:nvPicPr>
          <p:cNvPr id="4" name="Picture 3"/>
          <p:cNvPicPr>
            <a:picLocks noChangeAspect="1"/>
          </p:cNvPicPr>
          <p:nvPr/>
        </p:nvPicPr>
        <p:blipFill>
          <a:blip r:embed="rId2"/>
          <a:stretch>
            <a:fillRect/>
          </a:stretch>
        </p:blipFill>
        <p:spPr>
          <a:xfrm>
            <a:off x="1270000" y="1532708"/>
            <a:ext cx="9017796" cy="6598387"/>
          </a:xfrm>
          <a:prstGeom prst="rect">
            <a:avLst/>
          </a:prstGeom>
        </p:spPr>
      </p:pic>
      <p:sp>
        <p:nvSpPr>
          <p:cNvPr id="5" name="TextBox 4"/>
          <p:cNvSpPr txBox="1"/>
          <p:nvPr/>
        </p:nvSpPr>
        <p:spPr>
          <a:xfrm>
            <a:off x="1204060" y="8131095"/>
            <a:ext cx="11734800" cy="1569660"/>
          </a:xfrm>
          <a:prstGeom prst="rect">
            <a:avLst/>
          </a:prstGeom>
          <a:noFill/>
        </p:spPr>
        <p:txBody>
          <a:bodyPr wrap="square" rtlCol="0">
            <a:spAutoFit/>
          </a:bodyPr>
          <a:lstStyle/>
          <a:p>
            <a:r>
              <a:rPr lang="en-US" sz="2400" b="1" dirty="0">
                <a:solidFill>
                  <a:srgbClr val="010001"/>
                </a:solidFill>
                <a:latin typeface="Arial"/>
                <a:cs typeface="Arial"/>
              </a:rPr>
              <a:t>Energy consumption in the United </a:t>
            </a:r>
            <a:r>
              <a:rPr lang="en-US" sz="2400" b="1" dirty="0" smtClean="0">
                <a:solidFill>
                  <a:srgbClr val="010001"/>
                </a:solidFill>
                <a:latin typeface="Arial"/>
                <a:cs typeface="Arial"/>
              </a:rPr>
              <a:t>States from </a:t>
            </a:r>
            <a:r>
              <a:rPr lang="en-US" sz="2400" b="1" dirty="0">
                <a:solidFill>
                  <a:srgbClr val="010001"/>
                </a:solidFill>
                <a:latin typeface="Arial"/>
                <a:cs typeface="Arial"/>
              </a:rPr>
              <a:t>1850 through 2012.</a:t>
            </a:r>
            <a:r>
              <a:rPr lang="en-US" sz="2400" dirty="0">
                <a:solidFill>
                  <a:srgbClr val="010001"/>
                </a:solidFill>
                <a:latin typeface="Arial"/>
                <a:cs typeface="Arial"/>
              </a:rPr>
              <a:t> Wood and then coal once </a:t>
            </a:r>
            <a:r>
              <a:rPr lang="en-US" sz="2400" dirty="0" smtClean="0">
                <a:solidFill>
                  <a:srgbClr val="010001"/>
                </a:solidFill>
                <a:latin typeface="Arial"/>
                <a:cs typeface="Arial"/>
              </a:rPr>
              <a:t>dominated our </a:t>
            </a:r>
            <a:r>
              <a:rPr lang="en-US" sz="2400" dirty="0">
                <a:solidFill>
                  <a:srgbClr val="010001"/>
                </a:solidFill>
                <a:latin typeface="Arial"/>
                <a:cs typeface="Arial"/>
              </a:rPr>
              <a:t>energy supply. Today a mix of three fossil fuels accounts for most </a:t>
            </a:r>
            <a:r>
              <a:rPr lang="en-US" sz="2400" dirty="0" smtClean="0">
                <a:solidFill>
                  <a:srgbClr val="010001"/>
                </a:solidFill>
                <a:latin typeface="Arial"/>
                <a:cs typeface="Arial"/>
              </a:rPr>
              <a:t>of our </a:t>
            </a:r>
            <a:r>
              <a:rPr lang="en-US" sz="2400" dirty="0">
                <a:solidFill>
                  <a:srgbClr val="010001"/>
                </a:solidFill>
                <a:latin typeface="Arial"/>
                <a:cs typeface="Arial"/>
              </a:rPr>
              <a:t>energy use. The recent increase in natural gas and decrease in </a:t>
            </a:r>
            <a:r>
              <a:rPr lang="en-US" sz="2400" dirty="0" smtClean="0">
                <a:solidFill>
                  <a:srgbClr val="010001"/>
                </a:solidFill>
                <a:latin typeface="Arial"/>
                <a:cs typeface="Arial"/>
              </a:rPr>
              <a:t>oil and </a:t>
            </a:r>
            <a:r>
              <a:rPr lang="en-US" sz="2400" dirty="0">
                <a:solidFill>
                  <a:srgbClr val="010001"/>
                </a:solidFill>
                <a:latin typeface="Arial"/>
                <a:cs typeface="Arial"/>
              </a:rPr>
              <a:t>coal is quite evident.</a:t>
            </a:r>
          </a:p>
        </p:txBody>
      </p:sp>
    </p:spTree>
    <p:extLst>
      <p:ext uri="{BB962C8B-B14F-4D97-AF65-F5344CB8AC3E}">
        <p14:creationId xmlns:p14="http://schemas.microsoft.com/office/powerpoint/2010/main" val="3333224931"/>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Worldwide Patterns of Energy Use</a:t>
            </a:r>
            <a:br>
              <a:rPr lang="en-US" dirty="0"/>
            </a:br>
            <a:endParaRPr lang="en-US" dirty="0"/>
          </a:p>
        </p:txBody>
      </p:sp>
      <p:pic>
        <p:nvPicPr>
          <p:cNvPr id="4" name="Picture 3"/>
          <p:cNvPicPr>
            <a:picLocks noChangeAspect="1"/>
          </p:cNvPicPr>
          <p:nvPr/>
        </p:nvPicPr>
        <p:blipFill>
          <a:blip r:embed="rId2"/>
          <a:stretch>
            <a:fillRect/>
          </a:stretch>
        </p:blipFill>
        <p:spPr>
          <a:xfrm>
            <a:off x="1270000" y="1688480"/>
            <a:ext cx="5884692" cy="7811539"/>
          </a:xfrm>
          <a:prstGeom prst="rect">
            <a:avLst/>
          </a:prstGeom>
        </p:spPr>
      </p:pic>
      <p:sp>
        <p:nvSpPr>
          <p:cNvPr id="5" name="TextBox 4"/>
          <p:cNvSpPr txBox="1"/>
          <p:nvPr/>
        </p:nvSpPr>
        <p:spPr>
          <a:xfrm>
            <a:off x="7817724" y="2424483"/>
            <a:ext cx="5068543" cy="4154983"/>
          </a:xfrm>
          <a:prstGeom prst="rect">
            <a:avLst/>
          </a:prstGeom>
          <a:noFill/>
        </p:spPr>
        <p:txBody>
          <a:bodyPr wrap="square" rtlCol="0">
            <a:spAutoFit/>
          </a:bodyPr>
          <a:lstStyle/>
          <a:p>
            <a:r>
              <a:rPr lang="en-US" sz="2400" b="1" dirty="0">
                <a:solidFill>
                  <a:srgbClr val="010001"/>
                </a:solidFill>
                <a:latin typeface="Arial"/>
                <a:cs typeface="Arial"/>
              </a:rPr>
              <a:t>United States annual energy </a:t>
            </a:r>
            <a:r>
              <a:rPr lang="en-US" sz="2400" b="1" dirty="0" smtClean="0">
                <a:solidFill>
                  <a:srgbClr val="010001"/>
                </a:solidFill>
                <a:latin typeface="Arial"/>
                <a:cs typeface="Arial"/>
              </a:rPr>
              <a:t>consumption by </a:t>
            </a:r>
            <a:r>
              <a:rPr lang="en-US" sz="2400" b="1" dirty="0">
                <a:solidFill>
                  <a:srgbClr val="010001"/>
                </a:solidFill>
                <a:latin typeface="Arial"/>
                <a:cs typeface="Arial"/>
              </a:rPr>
              <a:t>resource and end use in 2012</a:t>
            </a:r>
            <a:r>
              <a:rPr lang="en-US" sz="2400" b="1" dirty="0" smtClean="0">
                <a:solidFill>
                  <a:srgbClr val="010001"/>
                </a:solidFill>
                <a:latin typeface="Arial"/>
                <a:cs typeface="Arial"/>
              </a:rPr>
              <a:t>.</a:t>
            </a:r>
          </a:p>
          <a:p>
            <a:r>
              <a:rPr lang="en-US" sz="2400" b="1" dirty="0" smtClean="0">
                <a:solidFill>
                  <a:srgbClr val="010001"/>
                </a:solidFill>
                <a:latin typeface="Arial"/>
                <a:cs typeface="Arial"/>
              </a:rPr>
              <a:t> </a:t>
            </a:r>
            <a:r>
              <a:rPr lang="en-US" sz="2400" dirty="0">
                <a:solidFill>
                  <a:srgbClr val="010001"/>
                </a:solidFill>
                <a:latin typeface="Arial"/>
                <a:cs typeface="Arial"/>
              </a:rPr>
              <a:t>These graphs show energy</a:t>
            </a:r>
          </a:p>
          <a:p>
            <a:r>
              <a:rPr lang="en-US" sz="2400" dirty="0">
                <a:solidFill>
                  <a:srgbClr val="010001"/>
                </a:solidFill>
                <a:latin typeface="Arial"/>
                <a:cs typeface="Arial"/>
              </a:rPr>
              <a:t>consumption and end use in the United States. (a) United States </a:t>
            </a:r>
            <a:r>
              <a:rPr lang="en-US" sz="2400" dirty="0" smtClean="0">
                <a:solidFill>
                  <a:srgbClr val="010001"/>
                </a:solidFill>
                <a:latin typeface="Arial"/>
                <a:cs typeface="Arial"/>
              </a:rPr>
              <a:t>annual energy </a:t>
            </a:r>
            <a:r>
              <a:rPr lang="en-US" sz="2400" dirty="0">
                <a:solidFill>
                  <a:srgbClr val="010001"/>
                </a:solidFill>
                <a:latin typeface="Arial"/>
                <a:cs typeface="Arial"/>
              </a:rPr>
              <a:t>consumption by fuel type in 2012. (b) United States end </a:t>
            </a:r>
            <a:r>
              <a:rPr lang="en-US" sz="2400" dirty="0" smtClean="0">
                <a:solidFill>
                  <a:srgbClr val="010001"/>
                </a:solidFill>
                <a:latin typeface="Arial"/>
                <a:cs typeface="Arial"/>
              </a:rPr>
              <a:t>use energy </a:t>
            </a:r>
            <a:r>
              <a:rPr lang="en-US" sz="2400" dirty="0">
                <a:solidFill>
                  <a:srgbClr val="010001"/>
                </a:solidFill>
                <a:latin typeface="Arial"/>
                <a:cs typeface="Arial"/>
              </a:rPr>
              <a:t>sectors in 2012. Commercial includes businesses and schools.</a:t>
            </a:r>
          </a:p>
        </p:txBody>
      </p:sp>
    </p:spTree>
    <p:extLst>
      <p:ext uri="{BB962C8B-B14F-4D97-AF65-F5344CB8AC3E}">
        <p14:creationId xmlns:p14="http://schemas.microsoft.com/office/powerpoint/2010/main" val="3840918334"/>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Different energy forms are best suited for specific purposes</a:t>
            </a:r>
            <a:br>
              <a:rPr lang="en-US" dirty="0"/>
            </a:br>
            <a:endParaRPr lang="en-US" dirty="0"/>
          </a:p>
        </p:txBody>
      </p:sp>
      <p:sp>
        <p:nvSpPr>
          <p:cNvPr id="3" name="Content Placeholder 2"/>
          <p:cNvSpPr>
            <a:spLocks noGrp="1"/>
          </p:cNvSpPr>
          <p:nvPr>
            <p:ph idx="1"/>
          </p:nvPr>
        </p:nvSpPr>
        <p:spPr>
          <a:xfrm>
            <a:off x="1270000" y="3399367"/>
            <a:ext cx="10464800" cy="5840413"/>
          </a:xfrm>
        </p:spPr>
        <p:txBody>
          <a:bodyPr/>
          <a:lstStyle/>
          <a:p>
            <a:pPr lvl="0"/>
            <a:r>
              <a:rPr lang="en-US" dirty="0"/>
              <a:t>The best form of energy to use depends on the particular purpose for which it is needed</a:t>
            </a:r>
            <a:r>
              <a:rPr lang="en-US" dirty="0" smtClean="0"/>
              <a:t>.</a:t>
            </a:r>
            <a:endParaRPr lang="en-US" dirty="0"/>
          </a:p>
          <a:p>
            <a:pPr lvl="0"/>
            <a:r>
              <a:rPr lang="en-US" dirty="0"/>
              <a:t>It is possible to determine energy efficiency by calculating the energy return on energy investment (EROEI) </a:t>
            </a:r>
            <a:endParaRPr lang="en-US" dirty="0" smtClean="0"/>
          </a:p>
          <a:p>
            <a:pPr marL="0" lvl="0" indent="0">
              <a:buNone/>
            </a:pPr>
            <a:r>
              <a:rPr lang="en-US" dirty="0" smtClean="0"/>
              <a:t>EROI </a:t>
            </a:r>
            <a:r>
              <a:rPr lang="en-US" dirty="0"/>
              <a:t>= Energy obtained from fuel ÷ Energy invested to obtain </a:t>
            </a:r>
            <a:r>
              <a:rPr lang="en-US" dirty="0" smtClean="0"/>
              <a:t>fuel</a:t>
            </a:r>
            <a:endParaRPr lang="en-US" dirty="0"/>
          </a:p>
          <a:p>
            <a:pPr lvl="0"/>
            <a:r>
              <a:rPr lang="en-US" dirty="0"/>
              <a:t>The larger the value of EROI, the more efficient the fuel.</a:t>
            </a:r>
          </a:p>
          <a:p>
            <a:pPr marL="0" indent="0">
              <a:buNone/>
            </a:pPr>
            <a:endParaRPr lang="en-US" dirty="0"/>
          </a:p>
        </p:txBody>
      </p:sp>
    </p:spTree>
    <p:extLst>
      <p:ext uri="{BB962C8B-B14F-4D97-AF65-F5344CB8AC3E}">
        <p14:creationId xmlns:p14="http://schemas.microsoft.com/office/powerpoint/2010/main" val="2776342578"/>
      </p:ext>
    </p:extLst>
  </p:cSld>
  <p:clrMapOvr>
    <a:masterClrMapping/>
  </p:clrMapOvr>
  <p:transition xmlns:p14="http://schemas.microsoft.com/office/powerpoint/2010/main"/>
</p:sld>
</file>

<file path=ppt/theme/theme1.xml><?xml version="1.0" encoding="utf-8"?>
<a:theme xmlns:a="http://schemas.openxmlformats.org/drawingml/2006/main" name="PPT_BASIC FORMAT_STYLE._Green_BACKGROUNDppt">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PPT_BASIC FORMAT_STYLE._Green_BACKGROUNDppt.thmx</Template>
  <TotalTime>187</TotalTime>
  <Words>2176</Words>
  <Application>Microsoft Macintosh PowerPoint</Application>
  <PresentationFormat>Custom</PresentationFormat>
  <Paragraphs>185</Paragraphs>
  <Slides>46</Slides>
  <Notes>5</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PPT_BASIC FORMAT_STYLE._Green_BACKGROUNDppt</vt:lpstr>
      <vt:lpstr>Title &amp; Bullets</vt:lpstr>
      <vt:lpstr>PowerPoint Presentation</vt:lpstr>
      <vt:lpstr>Module 34   Patterns of Energy Use </vt:lpstr>
      <vt:lpstr>Nonrenewable energy is used worldwide and in the United States </vt:lpstr>
      <vt:lpstr>  Worldwide Patterns of Energy Use </vt:lpstr>
      <vt:lpstr>Worldwide Patterns of Energy Use </vt:lpstr>
      <vt:lpstr>Worldwide Patterns of Energy Use </vt:lpstr>
      <vt:lpstr>Worldwide Patterns of Energy Use </vt:lpstr>
      <vt:lpstr>Worldwide Patterns of Energy Use </vt:lpstr>
      <vt:lpstr>Different energy forms are best suited for specific purposes </vt:lpstr>
      <vt:lpstr>  Quantifying Energy Efficiency </vt:lpstr>
      <vt:lpstr>Efficiency and Transportation </vt:lpstr>
      <vt:lpstr>Efficiency and Transportation </vt:lpstr>
      <vt:lpstr>Efficiency and Transportation </vt:lpstr>
      <vt:lpstr>Electricity accounts for 40 percent of our energy use </vt:lpstr>
      <vt:lpstr>The Process of Electricity Generation </vt:lpstr>
      <vt:lpstr>The Process of Electricity Generation </vt:lpstr>
      <vt:lpstr>The Process of Electricity Generation </vt:lpstr>
      <vt:lpstr>Efficiency of Electricity Generation </vt:lpstr>
      <vt:lpstr>Efficiency of Electricity Generation </vt:lpstr>
      <vt:lpstr>Module 35   Fossil Fuel Resources </vt:lpstr>
      <vt:lpstr>Coal is the most abundant and dirtiest of the fossil fuels </vt:lpstr>
      <vt:lpstr>Coal </vt:lpstr>
      <vt:lpstr>Advantages of Coal </vt:lpstr>
      <vt:lpstr>Disadvantages of Coal </vt:lpstr>
      <vt:lpstr>Petroleum is cleaner than coal </vt:lpstr>
      <vt:lpstr>Petroleum </vt:lpstr>
      <vt:lpstr>Advantages of Petroleum </vt:lpstr>
      <vt:lpstr>Disadvantages of Petroleum </vt:lpstr>
      <vt:lpstr>Disadvantages of Petroleum </vt:lpstr>
      <vt:lpstr>Natural Gas is the Cleanest of the Fossil Fuels </vt:lpstr>
      <vt:lpstr>Advantages of Natural Gas </vt:lpstr>
      <vt:lpstr>Disadvantages of Natural Gas </vt:lpstr>
      <vt:lpstr>  Oil sands and liquefied coal are also fossil fuels </vt:lpstr>
      <vt:lpstr>Fossil fuels are a finite resource </vt:lpstr>
      <vt:lpstr>Energy Intensity</vt:lpstr>
      <vt:lpstr>The Hubbert Curve </vt:lpstr>
      <vt:lpstr>The Future of Fossil Use </vt:lpstr>
      <vt:lpstr>Module 36   Nuclear Energy Resources </vt:lpstr>
      <vt:lpstr>Nuclear reactors use fission to generate electricity </vt:lpstr>
      <vt:lpstr>Nuclear Fission</vt:lpstr>
      <vt:lpstr>Nuclear reactors use fission to generate electricity </vt:lpstr>
      <vt:lpstr>Nuclear energy has advantages and disadvantages </vt:lpstr>
      <vt:lpstr>Radioactive waste </vt:lpstr>
      <vt:lpstr>Radioactive Waste </vt:lpstr>
      <vt:lpstr>Fusion Power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Jeffrey Dowling</cp:lastModifiedBy>
  <cp:revision>19</cp:revision>
  <dcterms:created xsi:type="dcterms:W3CDTF">2015-05-13T04:50:53Z</dcterms:created>
  <dcterms:modified xsi:type="dcterms:W3CDTF">2015-06-02T21:34:22Z</dcterms:modified>
</cp:coreProperties>
</file>