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E69D5-7E52-4146-B4F7-F9C58D946B61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76273D-1F5A-4D5F-BF9F-2AF102C41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Pot holes</a:t>
            </a:r>
          </a:p>
          <a:p>
            <a:pPr marL="228600" indent="-228600">
              <a:buAutoNum type="arabicPeriod"/>
            </a:pPr>
            <a:r>
              <a:rPr lang="en-US" dirty="0"/>
              <a:t>Trees roots are an example of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273D-1F5A-4D5F-BF9F-2AF102C415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9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73D-1F5A-4D5F-BF9F-2AF102C415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E5112F-B292-4559-A0B9-D059FB020FD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50FFC6-D581-487B-88F6-CCAB00AA7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Weathering, Erosion, and Soil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Surface Area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Topography / Other Variables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28600" y="1447800"/>
            <a:ext cx="4310544" cy="5257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Mechanical weathering breaks rocks into smaller pieces. </a:t>
            </a:r>
          </a:p>
          <a:p>
            <a:r>
              <a:rPr lang="en-US" dirty="0"/>
              <a:t>As these pieces get smaller, their surface area increases.</a:t>
            </a:r>
          </a:p>
          <a:p>
            <a:r>
              <a:rPr lang="en-US" dirty="0"/>
              <a:t>As result, more surface area is available for chemical weathering.</a:t>
            </a:r>
          </a:p>
          <a:p>
            <a:r>
              <a:rPr lang="en-US" dirty="0"/>
              <a:t>So, the greater the surface area… the more weathering occurs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2168" y="1447800"/>
            <a:ext cx="4339431" cy="5257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Materials on level surfaces remain in place as they undergo changes.</a:t>
            </a:r>
          </a:p>
          <a:p>
            <a:r>
              <a:rPr lang="en-US" dirty="0"/>
              <a:t>Materials on sloped surfaces tend to move as result of gravity.</a:t>
            </a:r>
          </a:p>
          <a:p>
            <a:r>
              <a:rPr lang="en-US" dirty="0"/>
              <a:t>As materials move downward, they expose underlying rock surfaces and provide more opportunities for weathering to occur.</a:t>
            </a:r>
          </a:p>
          <a:p>
            <a:r>
              <a:rPr lang="en-US" dirty="0"/>
              <a:t>Animals also increase weathering through the release of carbon dioxide during decay.</a:t>
            </a:r>
          </a:p>
          <a:p>
            <a:r>
              <a:rPr lang="en-US" dirty="0"/>
              <a:t>Living plants release carbon dioxide as well, which combines with water to produce acid.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762000"/>
          </a:xfrm>
          <a:solidFill>
            <a:schemeClr val="accent1">
              <a:lumMod val="5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3000" dirty="0"/>
              <a:t>Section 7.2  Erosion and Deposition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8107680" cy="4727448"/>
          </a:xfrm>
        </p:spPr>
        <p:txBody>
          <a:bodyPr/>
          <a:lstStyle/>
          <a:p>
            <a:pPr>
              <a:buNone/>
            </a:pPr>
            <a:r>
              <a:rPr lang="en-US" dirty="0"/>
              <a:t>As noted previously, </a:t>
            </a:r>
            <a:r>
              <a:rPr lang="en-US" u="sng" dirty="0"/>
              <a:t>erosion</a:t>
            </a:r>
            <a:r>
              <a:rPr lang="en-US" dirty="0"/>
              <a:t> is the process that transports the Earth’s materials from one place to another. </a:t>
            </a:r>
          </a:p>
          <a:p>
            <a:pPr>
              <a:buNone/>
            </a:pPr>
            <a:r>
              <a:rPr lang="en-US" dirty="0"/>
              <a:t>At some point, the movement of materials slows and the minerals are “dropped” in a new location (</a:t>
            </a:r>
            <a:r>
              <a:rPr lang="en-US" u="sng" dirty="0"/>
              <a:t>deposition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Gravity is a huge factor in many </a:t>
            </a:r>
            <a:r>
              <a:rPr lang="en-US" dirty="0" err="1"/>
              <a:t>erosional</a:t>
            </a:r>
            <a:r>
              <a:rPr lang="en-US" dirty="0"/>
              <a:t> agents, such as streams and glaciers, because the force of gravity pulls materials </a:t>
            </a:r>
            <a:r>
              <a:rPr lang="en-US" dirty="0" err="1"/>
              <a:t>downslope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Erosional Agents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91200" y="381000"/>
            <a:ext cx="2911792" cy="44196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More power to move large particles than most winds.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Greater the volume of water, the more material that can be eroded.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The steeper the slope, the increase of erosional ability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Much erosion takes place every day within the ocean</a:t>
            </a:r>
          </a:p>
        </p:txBody>
      </p:sp>
      <p:pic>
        <p:nvPicPr>
          <p:cNvPr id="10" name="Picture Placeholder 9" descr="1204erosion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49" r="9349"/>
          <a:stretch>
            <a:fillRect/>
          </a:stretch>
        </p:blipFill>
        <p:spPr>
          <a:xfrm>
            <a:off x="420688" y="434975"/>
            <a:ext cx="5294312" cy="4343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Glacial Erosion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Although glaciers cover less than 10% of the Earth’s surface, their erosional effects are large-scale and dramatic.</a:t>
            </a:r>
          </a:p>
          <a:p>
            <a:r>
              <a:rPr lang="en-US" dirty="0"/>
              <a:t>They scrape out and gouge large sections of landscape.</a:t>
            </a:r>
          </a:p>
          <a:p>
            <a:r>
              <a:rPr lang="en-US" dirty="0"/>
              <a:t>They are so powerful, they have the ability to pick up large rocks and move them over great distances. </a:t>
            </a:r>
          </a:p>
        </p:txBody>
      </p:sp>
      <p:pic>
        <p:nvPicPr>
          <p:cNvPr id="12" name="Content Placeholder 11" descr="Glacier%20Erosio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24400" y="609600"/>
            <a:ext cx="3810000" cy="5105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Wind Erosion</a:t>
            </a:r>
          </a:p>
        </p:txBody>
      </p:sp>
      <p:pic>
        <p:nvPicPr>
          <p:cNvPr id="8" name="Content Placeholder 7" descr="wind eros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4005263" cy="51054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371600"/>
            <a:ext cx="3931920" cy="4495800"/>
          </a:xfrm>
        </p:spPr>
        <p:txBody>
          <a:bodyPr>
            <a:noAutofit/>
          </a:bodyPr>
          <a:lstStyle/>
          <a:p>
            <a:r>
              <a:rPr lang="en-US" sz="1600" dirty="0"/>
              <a:t>Major erosional agent in areas on Earth that experience limited precipitation and high temperatures.</a:t>
            </a:r>
          </a:p>
          <a:p>
            <a:r>
              <a:rPr lang="en-US" sz="1600" dirty="0"/>
              <a:t>As result, these areas have minimal vegetation cover, so there is little to hold soil in place. </a:t>
            </a:r>
          </a:p>
          <a:p>
            <a:r>
              <a:rPr lang="en-US" sz="1600" dirty="0"/>
              <a:t>This allows wind to easily pick up and transport these fine, dry particles. </a:t>
            </a:r>
          </a:p>
          <a:p>
            <a:r>
              <a:rPr lang="en-US" sz="1600" dirty="0"/>
              <a:t>The effects of wind erosion can be damaging and dramatic, although wind erosion is relatively insignificant to erosion by water and glaciers.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Erosion by Plants, Animals, and Humans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Plants, animals and humans all have activities in their daily lives that affect and move Earth’s materials from one place to another.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For example, plants move surface materials as they carry on their life process (roots grow). Animals burrow into soil – relocating the Earth’s materials. Humans relocate soil every time they plant a garden or build a new development</a:t>
            </a:r>
          </a:p>
        </p:txBody>
      </p:sp>
      <p:pic>
        <p:nvPicPr>
          <p:cNvPr id="7" name="Content Placeholder 6" descr="human erosio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2963" y="609600"/>
            <a:ext cx="3930650" cy="5181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83480"/>
            <a:ext cx="8229600" cy="1341120"/>
          </a:xfrm>
          <a:solidFill>
            <a:schemeClr val="accent1">
              <a:lumMod val="5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dirty="0"/>
              <a:t>Section 7.3  Formation of Soil</a:t>
            </a:r>
          </a:p>
        </p:txBody>
      </p:sp>
      <p:pic>
        <p:nvPicPr>
          <p:cNvPr id="6" name="Content Placeholder 5" descr="soi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924800" cy="41148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0352"/>
            <a:ext cx="8077200" cy="52608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Soil is the loose covering of broken rock particles and decaying organic matter, called humus, overlying the bedrock of the Earth’s surface.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Soil is the result of mechanical and chemical weathering over long periods of time. Found almost everywhere on Earth, supporting many life forms.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During soil development, layers form…</a:t>
            </a:r>
          </a:p>
          <a:p>
            <a:pPr lvl="1"/>
            <a:r>
              <a:rPr lang="en-US" dirty="0"/>
              <a:t>Horizon A</a:t>
            </a:r>
          </a:p>
          <a:p>
            <a:pPr lvl="1"/>
            <a:r>
              <a:rPr lang="en-US" dirty="0"/>
              <a:t>Horizon B</a:t>
            </a:r>
          </a:p>
          <a:p>
            <a:pPr lvl="1"/>
            <a:r>
              <a:rPr lang="en-US" dirty="0"/>
              <a:t>Horizon C</a:t>
            </a:r>
          </a:p>
          <a:p>
            <a:pPr lvl="1"/>
            <a:r>
              <a:rPr lang="en-US" dirty="0"/>
              <a:t>Parent Material / Bedrock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07680" cy="105156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Soil Development</a:t>
            </a:r>
            <a:br>
              <a:rPr lang="en-US" dirty="0"/>
            </a:br>
            <a:r>
              <a:rPr lang="en-US" dirty="0"/>
              <a:t>A Step by Step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soil forming process begins when weathering breaks solid bedrock into smaller pieces.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Pieces then continue to undergo weathering and break down into smaller and smaller pieces.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Many organisms (bacteria included) begin to live in these weathered materials.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Over time, the organisms die, decay, and add nutrients to the weathered materials to form soil, such as dead fungi, bacteria, and protozoa.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 general, soil formation occurs over a long period of time. It can take hundreds of years for only a centimeter of soil to form.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031480" cy="80772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Soil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5745480" cy="46512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While the parent bedrock determines the type of minerals in a soil, the proportion of minerals may not be the same.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Differences may occur as the result of chemical weathering.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length of time it takes for soil to form also depends on the type of parent rock, as well as the climatic conditions of an area.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Soil located above it’s parent material is called </a:t>
            </a:r>
            <a:r>
              <a:rPr lang="en-US" u="sng" dirty="0"/>
              <a:t>residual soil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Soil that has been moved to a location away from its parent bedrock is called transported soil.</a:t>
            </a: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609601"/>
            <a:ext cx="2514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60080" cy="762000"/>
          </a:xfrm>
          <a:solidFill>
            <a:schemeClr val="accent1">
              <a:lumMod val="5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dirty="0"/>
              <a:t>Section 7.1    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Weathering is the process by which rocks on or near Earth’s surface break down and change. </a:t>
            </a:r>
          </a:p>
          <a:p>
            <a:r>
              <a:rPr lang="en-US" dirty="0"/>
              <a:t>Erosion is the removal and transport of weathered material from one location to another.</a:t>
            </a:r>
          </a:p>
          <a:p>
            <a:r>
              <a:rPr lang="en-US" dirty="0"/>
              <a:t>These two processes have been occurring for millions of years, constantly changing the surface of the Earth.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685800"/>
          </a:xfrm>
        </p:spPr>
        <p:txBody>
          <a:bodyPr>
            <a:normAutofit/>
          </a:bodyPr>
          <a:lstStyle/>
          <a:p>
            <a:r>
              <a:rPr lang="en-US" dirty="0"/>
              <a:t>Soil Profiles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Autofit/>
          </a:bodyPr>
          <a:lstStyle/>
          <a:p>
            <a:r>
              <a:rPr lang="en-US" sz="2400" dirty="0"/>
              <a:t>Soil Profile:   Vertical sequence of soil layers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Soil Horizon:   A distinct layer within a soil profile</a:t>
            </a:r>
          </a:p>
          <a:p>
            <a:pPr lvl="1"/>
            <a:r>
              <a:rPr lang="en-US" sz="2000" dirty="0"/>
              <a:t>Horizon A - Lots of organic matter, darkest and richest… “topsoil”</a:t>
            </a:r>
          </a:p>
          <a:p>
            <a:pPr lvl="1"/>
            <a:r>
              <a:rPr lang="en-US" sz="2000" dirty="0"/>
              <a:t>Horizon B - </a:t>
            </a:r>
            <a:r>
              <a:rPr lang="en-US" sz="2000" dirty="0" err="1"/>
              <a:t>Subsoils</a:t>
            </a:r>
            <a:r>
              <a:rPr lang="en-US" sz="2000" dirty="0"/>
              <a:t> enriched with clay minerals, red or brown</a:t>
            </a:r>
          </a:p>
          <a:p>
            <a:pPr lvl="1"/>
            <a:r>
              <a:rPr lang="en-US" sz="2000" dirty="0"/>
              <a:t>Horizon C - Contains weathered parent materials, just above the bedrock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Soils tend to be thin, coarse, and infertile on slopes, and tend to be thick and fertile in valleys.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0772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Types of Soil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604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Four major types of soil around the world:</a:t>
            </a:r>
          </a:p>
          <a:p>
            <a:pPr marL="797814" lvl="1" indent="-514350">
              <a:buFont typeface="+mj-lt"/>
              <a:buAutoNum type="arabicPeriod"/>
            </a:pPr>
            <a:r>
              <a:rPr lang="en-US" dirty="0"/>
              <a:t>Polar</a:t>
            </a:r>
          </a:p>
          <a:p>
            <a:pPr marL="797814" lvl="1" indent="-514350">
              <a:buFont typeface="+mj-lt"/>
              <a:buAutoNum type="arabicPeriod"/>
            </a:pPr>
            <a:r>
              <a:rPr lang="en-US" dirty="0"/>
              <a:t>Temperate</a:t>
            </a:r>
          </a:p>
          <a:p>
            <a:pPr marL="797814" lvl="1" indent="-514350">
              <a:buFont typeface="+mj-lt"/>
              <a:buAutoNum type="arabicPeriod"/>
            </a:pPr>
            <a:r>
              <a:rPr lang="en-US" dirty="0"/>
              <a:t>Desert</a:t>
            </a:r>
          </a:p>
          <a:p>
            <a:pPr marL="797814" lvl="1" indent="-514350">
              <a:buFont typeface="+mj-lt"/>
              <a:buAutoNum type="arabicPeriod"/>
            </a:pPr>
            <a:r>
              <a:rPr lang="en-US" dirty="0"/>
              <a:t>Tropical</a:t>
            </a:r>
          </a:p>
        </p:txBody>
      </p:sp>
      <p:pic>
        <p:nvPicPr>
          <p:cNvPr id="9" name="Picture 8" descr="soil 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743200"/>
            <a:ext cx="81534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Polar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Temperate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34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200" dirty="0"/>
              <a:t>Form at high latitudes and high elevations</a:t>
            </a:r>
          </a:p>
          <a:p>
            <a:r>
              <a:rPr lang="en-US" sz="2200" dirty="0"/>
              <a:t>Good drainage</a:t>
            </a:r>
          </a:p>
          <a:p>
            <a:r>
              <a:rPr lang="en-US" sz="2200" dirty="0"/>
              <a:t>No distinct horizons </a:t>
            </a:r>
          </a:p>
          <a:p>
            <a:r>
              <a:rPr lang="en-US" sz="2200" dirty="0"/>
              <a:t>Very shallow (sometimes only a few cm deep)</a:t>
            </a:r>
          </a:p>
          <a:p>
            <a:r>
              <a:rPr lang="en-US" sz="2200" dirty="0"/>
              <a:t>Permanently frozen (permafrost)</a:t>
            </a:r>
          </a:p>
          <a:p>
            <a:r>
              <a:rPr lang="en-US" sz="2200" dirty="0"/>
              <a:t>Found in Greenland, Canada, and Antarctica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34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Vary greatly</a:t>
            </a:r>
          </a:p>
          <a:p>
            <a:r>
              <a:rPr lang="en-US" dirty="0"/>
              <a:t>Able to support diverse environments (forests, grasslands, prairies)</a:t>
            </a:r>
          </a:p>
          <a:p>
            <a:r>
              <a:rPr lang="en-US" dirty="0"/>
              <a:t>Most experience annual rainfall amounts of 50-60cm per year</a:t>
            </a:r>
          </a:p>
          <a:p>
            <a:r>
              <a:rPr lang="en-US" dirty="0"/>
              <a:t>Can be thick and fertile</a:t>
            </a:r>
          </a:p>
          <a:p>
            <a:r>
              <a:rPr lang="en-US" dirty="0"/>
              <a:t>Can be Aluminum rich</a:t>
            </a:r>
          </a:p>
          <a:p>
            <a:r>
              <a:rPr lang="en-US" dirty="0"/>
              <a:t>Found in Eastern USA, Northern Europe, Eastern Australia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Desert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Tropical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267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Low levels of precipitation – less than 25 cm per year</a:t>
            </a:r>
          </a:p>
          <a:p>
            <a:r>
              <a:rPr lang="en-US" dirty="0"/>
              <a:t>High level of accumulated salts</a:t>
            </a:r>
          </a:p>
          <a:p>
            <a:r>
              <a:rPr lang="en-US" dirty="0"/>
              <a:t>Can only support limited amount of vegetation</a:t>
            </a:r>
          </a:p>
          <a:p>
            <a:r>
              <a:rPr lang="en-US" dirty="0"/>
              <a:t>Little or no organic matter and very thin A Horizon</a:t>
            </a:r>
          </a:p>
          <a:p>
            <a:r>
              <a:rPr lang="en-US" dirty="0"/>
              <a:t>Abundant nutrients</a:t>
            </a:r>
          </a:p>
          <a:p>
            <a:r>
              <a:rPr lang="en-US" dirty="0"/>
              <a:t>Light-colored, coarse</a:t>
            </a:r>
          </a:p>
          <a:p>
            <a:r>
              <a:rPr lang="en-US" dirty="0"/>
              <a:t>May contain salts and gypsum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267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High temperatures and heavy rainfall</a:t>
            </a:r>
          </a:p>
          <a:p>
            <a:r>
              <a:rPr lang="en-US" dirty="0"/>
              <a:t>Intensely weathered , often infertile</a:t>
            </a:r>
          </a:p>
          <a:p>
            <a:r>
              <a:rPr lang="en-US" dirty="0"/>
              <a:t>High degree of bacterial activity</a:t>
            </a:r>
          </a:p>
          <a:p>
            <a:r>
              <a:rPr lang="en-US" dirty="0"/>
              <a:t>Little humus and few nutrients</a:t>
            </a:r>
          </a:p>
          <a:p>
            <a:r>
              <a:rPr lang="en-US" dirty="0"/>
              <a:t>High concentrations of iron and aluminum</a:t>
            </a:r>
          </a:p>
          <a:p>
            <a:r>
              <a:rPr lang="en-US" dirty="0"/>
              <a:t>Red color due to iron oxidation</a:t>
            </a:r>
          </a:p>
          <a:p>
            <a:r>
              <a:rPr lang="en-US" dirty="0"/>
              <a:t>Poor growth  conditions but high grade iron ore</a:t>
            </a:r>
          </a:p>
          <a:p>
            <a:r>
              <a:rPr lang="en-US" dirty="0"/>
              <a:t>Brazil, Australia, Jamaica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00800" y="381000"/>
            <a:ext cx="2362200" cy="5562600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Soil textures are classified by the size of the particle, from very coarse sand to fine clay.</a:t>
            </a:r>
          </a:p>
          <a:p>
            <a:endParaRPr lang="en-US" sz="1800" dirty="0"/>
          </a:p>
          <a:p>
            <a:r>
              <a:rPr lang="en-US" sz="1800" dirty="0"/>
              <a:t>Soil fertility is a measure of how well a soil can support the growth of plants </a:t>
            </a:r>
          </a:p>
          <a:p>
            <a:endParaRPr lang="en-US" sz="1800" dirty="0"/>
          </a:p>
          <a:p>
            <a:r>
              <a:rPr lang="en-US" sz="1800" dirty="0"/>
              <a:t>Soil color is determinate of the climate in which it develops as well as the composition of the soil. Color alone is unreliable in determination of fertility of the soil</a:t>
            </a:r>
          </a:p>
        </p:txBody>
      </p:sp>
      <p:pic>
        <p:nvPicPr>
          <p:cNvPr id="11" name="Picture 10" descr="SoilTriang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5943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147888" cy="4114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Two Types of Weathering: </a:t>
            </a:r>
          </a:p>
          <a:p>
            <a:endParaRPr lang="en-US" dirty="0"/>
          </a:p>
          <a:p>
            <a:pPr marL="388620" indent="-342900">
              <a:buAutoNum type="arabicPeriod"/>
            </a:pPr>
            <a:r>
              <a:rPr lang="en-US" sz="2000" dirty="0"/>
              <a:t>Mechanical (Physical)</a:t>
            </a:r>
          </a:p>
          <a:p>
            <a:pPr marL="388620" indent="-342900">
              <a:buAutoNum type="arabicPeriod"/>
            </a:pPr>
            <a:r>
              <a:rPr lang="en-US" sz="2000" dirty="0"/>
              <a:t>Chemical </a:t>
            </a:r>
          </a:p>
        </p:txBody>
      </p:sp>
      <p:pic>
        <p:nvPicPr>
          <p:cNvPr id="8" name="Picture Placeholder 7" descr="weather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62" r="736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077200" cy="1051560"/>
          </a:xfr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Mechanical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b="1" dirty="0"/>
              <a:t>physical</a:t>
            </a:r>
            <a:r>
              <a:rPr lang="en-US" dirty="0"/>
              <a:t> weathering</a:t>
            </a:r>
          </a:p>
          <a:p>
            <a:r>
              <a:rPr lang="en-US" dirty="0"/>
              <a:t>Process by which rocks and minerals break down into smaller pieces</a:t>
            </a:r>
          </a:p>
          <a:p>
            <a:r>
              <a:rPr lang="en-US" dirty="0"/>
              <a:t>No change in rock composition</a:t>
            </a:r>
          </a:p>
          <a:p>
            <a:r>
              <a:rPr lang="en-US" dirty="0"/>
              <a:t>Definite change in size and shape</a:t>
            </a:r>
          </a:p>
          <a:p>
            <a:r>
              <a:rPr lang="en-US" dirty="0"/>
              <a:t>Occurs mostly where it is cool and dry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533400"/>
            <a:ext cx="4038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Factors that affect Mechanical Weathering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648200" y="1295400"/>
            <a:ext cx="3962399" cy="5181600"/>
          </a:xfrm>
        </p:spPr>
        <p:txBody>
          <a:bodyPr>
            <a:noAutofit/>
          </a:bodyPr>
          <a:lstStyle/>
          <a:p>
            <a:pPr marL="361188" indent="-342900">
              <a:buAutoNum type="arabicPeriod"/>
            </a:pPr>
            <a:r>
              <a:rPr lang="en-US" sz="2000" i="1" dirty="0"/>
              <a:t>Temperature</a:t>
            </a:r>
            <a:r>
              <a:rPr lang="en-US" sz="2000" dirty="0"/>
              <a:t> – Water can freeze and expand in the cracks of rocks (Frost Wedging)</a:t>
            </a:r>
          </a:p>
          <a:p>
            <a:pPr marL="361188" indent="-342900">
              <a:buAutoNum type="arabicPeriod"/>
            </a:pPr>
            <a:r>
              <a:rPr lang="en-US" sz="2000" i="1" dirty="0"/>
              <a:t>Pressure</a:t>
            </a:r>
            <a:r>
              <a:rPr lang="en-US" sz="2000" dirty="0"/>
              <a:t> – All of the pressure from bedrock above layers, when removed, can expand forming long cracks in the bedrock</a:t>
            </a:r>
          </a:p>
          <a:p>
            <a:pPr marL="361188" indent="-342900">
              <a:buAutoNum type="arabicPeriod"/>
            </a:pPr>
            <a:r>
              <a:rPr lang="en-US" sz="2000" i="1" dirty="0"/>
              <a:t>Exfoliation</a:t>
            </a:r>
            <a:r>
              <a:rPr lang="en-US" sz="2000" dirty="0"/>
              <a:t> – the process by which outer rock layers are stripped away</a:t>
            </a:r>
          </a:p>
          <a:p>
            <a:pPr marL="361188" indent="-342900">
              <a:buAutoNum type="arabicPeriod"/>
            </a:pPr>
            <a:r>
              <a:rPr lang="en-US" sz="2000" dirty="0"/>
              <a:t>Tree and Plant Roots – wedge into cracks of rocks and cause them to split</a:t>
            </a:r>
          </a:p>
        </p:txBody>
      </p:sp>
      <p:pic>
        <p:nvPicPr>
          <p:cNvPr id="7" name="Content Placeholder 6" descr="root wedg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1" y="685800"/>
            <a:ext cx="3810000" cy="4953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876800"/>
            <a:ext cx="8107680" cy="914400"/>
          </a:xfr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Chemical Weathering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by which rocks and minerals undergo changes in their composition as the result of chemical reactions</a:t>
            </a:r>
          </a:p>
          <a:p>
            <a:r>
              <a:rPr lang="en-US" dirty="0"/>
              <a:t>Reactions result in the formation of new minerals and release of dissolved substances</a:t>
            </a:r>
          </a:p>
          <a:p>
            <a:r>
              <a:rPr lang="en-US" dirty="0"/>
              <a:t>Results in new chemical composition</a:t>
            </a:r>
          </a:p>
          <a:p>
            <a:r>
              <a:rPr lang="en-US" dirty="0"/>
              <a:t>Occurs greatest where it is warm and wet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0" y="533400"/>
            <a:ext cx="4319584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Agents that affect Chemical Weathering: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267200" y="1447800"/>
            <a:ext cx="4243447" cy="4876800"/>
          </a:xfrm>
        </p:spPr>
        <p:txBody>
          <a:bodyPr>
            <a:noAutofit/>
          </a:bodyPr>
          <a:lstStyle/>
          <a:p>
            <a:pPr marL="361188" indent="-342900">
              <a:buAutoNum type="arabicPeriod"/>
            </a:pPr>
            <a:r>
              <a:rPr lang="en-US" sz="1800" i="1" dirty="0"/>
              <a:t>Water</a:t>
            </a:r>
            <a:r>
              <a:rPr lang="en-US" sz="1800" dirty="0"/>
              <a:t> – the reaction of water with other substances is called hydrolysis</a:t>
            </a:r>
          </a:p>
          <a:p>
            <a:pPr marL="361188" indent="-342900">
              <a:buAutoNum type="arabicPeriod"/>
            </a:pPr>
            <a:r>
              <a:rPr lang="en-US" sz="1800" i="1" dirty="0"/>
              <a:t>Oxygen </a:t>
            </a:r>
            <a:r>
              <a:rPr lang="en-US" sz="1800" dirty="0"/>
              <a:t>– The chemical reaction of oxygen and other substances is called oxidation</a:t>
            </a:r>
          </a:p>
          <a:p>
            <a:pPr marL="361188" indent="-342900">
              <a:buAutoNum type="arabicPeriod"/>
            </a:pPr>
            <a:r>
              <a:rPr lang="en-US" sz="1800" i="1" dirty="0"/>
              <a:t>Carbon Dioxide </a:t>
            </a:r>
            <a:r>
              <a:rPr lang="en-US" sz="1800" dirty="0"/>
              <a:t>– combines with water in the atmosphere to form weak carbonic acid which dissolves calcite found in limestone and other minerals</a:t>
            </a:r>
          </a:p>
          <a:p>
            <a:pPr marL="361188" indent="-342900">
              <a:buAutoNum type="arabicPeriod"/>
            </a:pPr>
            <a:r>
              <a:rPr lang="en-US" sz="1800" dirty="0"/>
              <a:t>Acids – caused mainly by the oxidation of sulfur dioxide and nitrogen oxides emitted by cars. (Many times this leads to acid rain.)</a:t>
            </a:r>
          </a:p>
        </p:txBody>
      </p:sp>
      <p:pic>
        <p:nvPicPr>
          <p:cNvPr id="7" name="Content Placeholder 6" descr="limestone ca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3352800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077200" cy="1051560"/>
          </a:xfr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What affects the rate of Weathering?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09600"/>
            <a:ext cx="6019800" cy="3962400"/>
          </a:xfrm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/>
              <a:t>Climate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Rock Type and Composition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Surface Area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Topography and Other Variables</a:t>
            </a:r>
          </a:p>
        </p:txBody>
      </p:sp>
      <p:pic>
        <p:nvPicPr>
          <p:cNvPr id="6" name="Picture 5" descr="bi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828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Climate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Rock Type and Composition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267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Climate affects areas of precipitation, temperature, and evaporation</a:t>
            </a:r>
          </a:p>
          <a:p>
            <a:r>
              <a:rPr lang="en-US" dirty="0"/>
              <a:t>Chemical Weathering occurs greatest in warm/wet climates</a:t>
            </a:r>
          </a:p>
          <a:p>
            <a:r>
              <a:rPr lang="en-US" dirty="0"/>
              <a:t>Mechanical Weathering occurs greatest in cool/dry climates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267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Characteristics of rocks, including how hard or resistant they are, depends on their type and composition.</a:t>
            </a:r>
          </a:p>
          <a:p>
            <a:r>
              <a:rPr lang="en-US" dirty="0"/>
              <a:t>Sedimentary rock are more easily weathered than igneous or metamorphic rocks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1442</Words>
  <Application>Microsoft Office PowerPoint</Application>
  <PresentationFormat>On-screen Show (4:3)</PresentationFormat>
  <Paragraphs>166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 2</vt:lpstr>
      <vt:lpstr>Aspect</vt:lpstr>
      <vt:lpstr>Weathering, Erosion, and Soil</vt:lpstr>
      <vt:lpstr>Section 7.1     Weathering</vt:lpstr>
      <vt:lpstr>Types of Weathering</vt:lpstr>
      <vt:lpstr>Mechanical Weathering</vt:lpstr>
      <vt:lpstr>Factors that affect Mechanical Weathering</vt:lpstr>
      <vt:lpstr>Chemical Weathering</vt:lpstr>
      <vt:lpstr>Agents that affect Chemical Weathering: </vt:lpstr>
      <vt:lpstr>What affects the rate of Weathering? </vt:lpstr>
      <vt:lpstr>PowerPoint Presentation</vt:lpstr>
      <vt:lpstr>PowerPoint Presentation</vt:lpstr>
      <vt:lpstr>Section 7.2  Erosion and Deposition</vt:lpstr>
      <vt:lpstr>Erosional Agents</vt:lpstr>
      <vt:lpstr>PowerPoint Presentation</vt:lpstr>
      <vt:lpstr>PowerPoint Presentation</vt:lpstr>
      <vt:lpstr>PowerPoint Presentation</vt:lpstr>
      <vt:lpstr>Section 7.3  Formation of Soil</vt:lpstr>
      <vt:lpstr>PowerPoint Presentation</vt:lpstr>
      <vt:lpstr>Soil Development A Step by Step Process</vt:lpstr>
      <vt:lpstr>Soil Composition</vt:lpstr>
      <vt:lpstr>Soil Profiles</vt:lpstr>
      <vt:lpstr>Types of Soil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Weathering, Erosion, and Soil</dc:title>
  <dc:creator>Shelly Reathaford</dc:creator>
  <cp:lastModifiedBy>Lyndsey Norton</cp:lastModifiedBy>
  <cp:revision>61</cp:revision>
  <cp:lastPrinted>2018-11-16T16:07:10Z</cp:lastPrinted>
  <dcterms:created xsi:type="dcterms:W3CDTF">2011-02-15T14:24:46Z</dcterms:created>
  <dcterms:modified xsi:type="dcterms:W3CDTF">2018-11-19T14:35:54Z</dcterms:modified>
</cp:coreProperties>
</file>