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0160000" cy="7620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FC546C-26AD-468C-B8FA-29D933483E2E}">
  <a:tblStyle styleId="{2FFC546C-26AD-468C-B8FA-29D933483E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83846" tIns="83846" rIns="83846" bIns="83846"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vimeo.com/10372195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g374a0fddb_00: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 name="Google Shape;25;g374a0fddb_0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r>
              <a:rPr lang="en-US" sz="1300"/>
              <a:t>To edit slides, download a copy to your own drive.</a:t>
            </a:r>
            <a:endParaRPr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77fd6fa1_012: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Google Shape;86;g377fd6fa1_012: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7deb002a_120: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Google Shape;93;g37deb002a_12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7deb002a_128: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Google Shape;102;g37deb002a_128: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651357650_225_0: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Google Shape;111;g1651357650_225_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761d0819_00: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Google Shape;118;g3761d0819_0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61d0819_068: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Google Shape;125;g3761d0819_068: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i39: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Google Shape;131;i39: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i45: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Google Shape;137;i45: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i52: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Google Shape;144;i52: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i61: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Google Shape;154;i61: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i0: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 name="Google Shape;32;i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r>
              <a:rPr lang="en-US" sz="900" dirty="0"/>
              <a:t>Science Practice 8:  Constructing Explanations;</a:t>
            </a:r>
            <a:r>
              <a:rPr lang="en-US" sz="1300" dirty="0"/>
              <a:t>  </a:t>
            </a:r>
            <a:r>
              <a:rPr lang="en-US" sz="900" dirty="0">
                <a:solidFill>
                  <a:schemeClr val="dk1"/>
                </a:solidFill>
              </a:rPr>
              <a:t>HS-LS1-3 Plan and conduct an investigation to provide evidence that</a:t>
            </a:r>
            <a:r>
              <a:rPr lang="en-US" sz="900" dirty="0">
                <a:solidFill>
                  <a:schemeClr val="dk1"/>
                </a:solidFill>
                <a:highlight>
                  <a:srgbClr val="FFFFFF"/>
                </a:highlight>
              </a:rPr>
              <a:t> </a:t>
            </a:r>
            <a:r>
              <a:rPr lang="en-US" sz="900" dirty="0">
                <a:solidFill>
                  <a:schemeClr val="dk1"/>
                </a:solidFill>
              </a:rPr>
              <a:t>feedback mechanisms</a:t>
            </a:r>
            <a:r>
              <a:rPr lang="en-US" sz="900" dirty="0">
                <a:solidFill>
                  <a:schemeClr val="dk1"/>
                </a:solidFill>
                <a:highlight>
                  <a:srgbClr val="FFFFFF"/>
                </a:highlight>
              </a:rPr>
              <a:t> </a:t>
            </a:r>
            <a:r>
              <a:rPr lang="en-US" sz="900" dirty="0">
                <a:solidFill>
                  <a:schemeClr val="dk1"/>
                </a:solidFill>
              </a:rPr>
              <a:t>maintain homeostasis.</a:t>
            </a:r>
            <a:endParaRPr sz="13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i67: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Google Shape;160;i67: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i81: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Google Shape;168;i81: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i75: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Google Shape;174;i75: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bd1af27ef_2_1: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Google Shape;179;g3bd1af27ef_2_1: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904c9a0_00: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Google Shape;187;g37904c9a0_0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i87: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Google Shape;195;i87: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e3ce42ccd_29_0: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Google Shape;200;g3e3ce42ccd_29_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i93: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Google Shape;206;i93: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i100: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Google Shape;213;i10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i105: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Google Shape;225;i105: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i7: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 name="Google Shape;40;i7: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i112: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Google Shape;234;i112: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i118: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Google Shape;240;i118: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5537a128_75_0: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Google Shape;247;g65537a128_75_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6552a1bff_633_0: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Google Shape;254;g16552a1bff_633_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65537a128_546_0: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Google Shape;261;g65537a128_546_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i132: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Google Shape;267;i132: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i14: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Google Shape;49;i14: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i20: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Google Shape;54;i2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77fd6fa1_00: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Google Shape;60;g377fd6fa1_0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r>
              <a:rPr lang="en-US" u="sng" dirty="0">
                <a:solidFill>
                  <a:schemeClr val="hlink"/>
                </a:solidFill>
                <a:hlinkClick r:id="rId3"/>
              </a:rPr>
              <a:t>http://vimeo.com/103721959</a:t>
            </a:r>
            <a:r>
              <a:rPr lang="en-US" dirty="0"/>
              <a:t> /  new location added: https://youtu.be/Ad476vgzDmo</a:t>
            </a:r>
          </a:p>
          <a:p>
            <a:pPr marL="0" indent="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a86d1924_0_3: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Google Shape;67;g5a86d1924_0_3: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i32: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Google Shape;73;i32: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77fd6fa1_07: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Google Shape;79;g377fd6fa1_07: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62000" y="2345692"/>
            <a:ext cx="8636100" cy="1718400"/>
          </a:xfrm>
          <a:prstGeom prst="rect">
            <a:avLst/>
          </a:prstGeom>
        </p:spPr>
        <p:txBody>
          <a:bodyPr spcFirstLastPara="1" wrap="square" lIns="101575" tIns="101575" rIns="101575" bIns="101575" anchor="b" anchorCtr="0"/>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a:endParaRPr/>
          </a:p>
        </p:txBody>
      </p:sp>
      <p:sp>
        <p:nvSpPr>
          <p:cNvPr id="10" name="Google Shape;10;p2"/>
          <p:cNvSpPr txBox="1">
            <a:spLocks noGrp="1"/>
          </p:cNvSpPr>
          <p:nvPr>
            <p:ph type="subTitle" idx="1"/>
          </p:nvPr>
        </p:nvSpPr>
        <p:spPr>
          <a:xfrm>
            <a:off x="762000" y="4207487"/>
            <a:ext cx="8636100" cy="1162500"/>
          </a:xfrm>
          <a:prstGeom prst="rect">
            <a:avLst/>
          </a:prstGeom>
        </p:spPr>
        <p:txBody>
          <a:bodyPr spcFirstLastPara="1" wrap="square" lIns="101575" tIns="101575" rIns="101575" bIns="101575" anchor="t" anchorCtr="0"/>
          <a:lstStyle>
            <a:lvl1pPr lvl="0" algn="ctr">
              <a:spcBef>
                <a:spcPts val="0"/>
              </a:spcBef>
              <a:spcAft>
                <a:spcPts val="0"/>
              </a:spcAft>
              <a:buClr>
                <a:schemeClr val="dk2"/>
              </a:buClr>
              <a:buSzPts val="3300"/>
              <a:buNone/>
              <a:defRPr>
                <a:solidFill>
                  <a:schemeClr val="dk2"/>
                </a:solidFill>
              </a:defRPr>
            </a:lvl1pPr>
            <a:lvl2pPr lvl="1" algn="ctr">
              <a:spcBef>
                <a:spcPts val="0"/>
              </a:spcBef>
              <a:spcAft>
                <a:spcPts val="0"/>
              </a:spcAft>
              <a:buClr>
                <a:schemeClr val="dk2"/>
              </a:buClr>
              <a:buSzPts val="3300"/>
              <a:buNone/>
              <a:defRPr sz="3300">
                <a:solidFill>
                  <a:schemeClr val="dk2"/>
                </a:solidFill>
              </a:defRPr>
            </a:lvl2pPr>
            <a:lvl3pPr lvl="2" algn="ctr">
              <a:spcBef>
                <a:spcPts val="0"/>
              </a:spcBef>
              <a:spcAft>
                <a:spcPts val="0"/>
              </a:spcAft>
              <a:buClr>
                <a:schemeClr val="dk2"/>
              </a:buClr>
              <a:buSzPts val="3300"/>
              <a:buNone/>
              <a:defRPr sz="3300">
                <a:solidFill>
                  <a:schemeClr val="dk2"/>
                </a:solidFill>
              </a:defRPr>
            </a:lvl3pPr>
            <a:lvl4pPr lvl="3" algn="ctr">
              <a:spcBef>
                <a:spcPts val="0"/>
              </a:spcBef>
              <a:spcAft>
                <a:spcPts val="0"/>
              </a:spcAft>
              <a:buClr>
                <a:schemeClr val="dk2"/>
              </a:buClr>
              <a:buSzPts val="3300"/>
              <a:buNone/>
              <a:defRPr sz="3300">
                <a:solidFill>
                  <a:schemeClr val="dk2"/>
                </a:solidFill>
              </a:defRPr>
            </a:lvl4pPr>
            <a:lvl5pPr lvl="4" algn="ctr">
              <a:spcBef>
                <a:spcPts val="0"/>
              </a:spcBef>
              <a:spcAft>
                <a:spcPts val="0"/>
              </a:spcAft>
              <a:buClr>
                <a:schemeClr val="dk2"/>
              </a:buClr>
              <a:buSzPts val="3300"/>
              <a:buNone/>
              <a:defRPr sz="3300">
                <a:solidFill>
                  <a:schemeClr val="dk2"/>
                </a:solidFill>
              </a:defRPr>
            </a:lvl5pPr>
            <a:lvl6pPr lvl="5" algn="ctr">
              <a:spcBef>
                <a:spcPts val="0"/>
              </a:spcBef>
              <a:spcAft>
                <a:spcPts val="0"/>
              </a:spcAft>
              <a:buClr>
                <a:schemeClr val="dk2"/>
              </a:buClr>
              <a:buSzPts val="3300"/>
              <a:buNone/>
              <a:defRPr sz="3300">
                <a:solidFill>
                  <a:schemeClr val="dk2"/>
                </a:solidFill>
              </a:defRPr>
            </a:lvl6pPr>
            <a:lvl7pPr lvl="6" algn="ctr">
              <a:spcBef>
                <a:spcPts val="0"/>
              </a:spcBef>
              <a:spcAft>
                <a:spcPts val="0"/>
              </a:spcAft>
              <a:buClr>
                <a:schemeClr val="dk2"/>
              </a:buClr>
              <a:buSzPts val="3300"/>
              <a:buNone/>
              <a:defRPr sz="3300">
                <a:solidFill>
                  <a:schemeClr val="dk2"/>
                </a:solidFill>
              </a:defRPr>
            </a:lvl7pPr>
            <a:lvl8pPr lvl="7" algn="ctr">
              <a:spcBef>
                <a:spcPts val="0"/>
              </a:spcBef>
              <a:spcAft>
                <a:spcPts val="0"/>
              </a:spcAft>
              <a:buClr>
                <a:schemeClr val="dk2"/>
              </a:buClr>
              <a:buSzPts val="3300"/>
              <a:buNone/>
              <a:defRPr sz="3300">
                <a:solidFill>
                  <a:schemeClr val="dk2"/>
                </a:solidFill>
              </a:defRPr>
            </a:lvl8pPr>
            <a:lvl9pPr lvl="8" algn="ctr">
              <a:spcBef>
                <a:spcPts val="0"/>
              </a:spcBef>
              <a:spcAft>
                <a:spcPts val="0"/>
              </a:spcAft>
              <a:buClr>
                <a:schemeClr val="dk2"/>
              </a:buClr>
              <a:buSzPts val="3300"/>
              <a:buNone/>
              <a:defRPr sz="33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508000" y="305153"/>
            <a:ext cx="9144000" cy="1269900"/>
          </a:xfrm>
          <a:prstGeom prst="rect">
            <a:avLst/>
          </a:prstGeom>
        </p:spPr>
        <p:txBody>
          <a:bodyPr spcFirstLastPara="1" wrap="square" lIns="101575" tIns="101575" rIns="101575" bIns="101575" anchor="b" anchorCtr="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3" name="Google Shape;13;p3"/>
          <p:cNvSpPr txBox="1">
            <a:spLocks noGrp="1"/>
          </p:cNvSpPr>
          <p:nvPr>
            <p:ph type="body" idx="1"/>
          </p:nvPr>
        </p:nvSpPr>
        <p:spPr>
          <a:xfrm>
            <a:off x="508000" y="1778000"/>
            <a:ext cx="9144000" cy="5519400"/>
          </a:xfrm>
          <a:prstGeom prst="rect">
            <a:avLst/>
          </a:prstGeom>
        </p:spPr>
        <p:txBody>
          <a:bodyPr spcFirstLastPara="1" wrap="square" lIns="101575" tIns="101575" rIns="101575" bIns="101575" anchor="t" anchorCtr="0"/>
          <a:lstStyle>
            <a:lvl1pPr marL="457200" lvl="0" indent="-438150">
              <a:spcBef>
                <a:spcPts val="700"/>
              </a:spcBef>
              <a:spcAft>
                <a:spcPts val="0"/>
              </a:spcAft>
              <a:buSzPts val="3300"/>
              <a:buChar char="●"/>
              <a:defRPr/>
            </a:lvl1pPr>
            <a:lvl2pPr marL="914400" lvl="1" indent="-400050">
              <a:spcBef>
                <a:spcPts val="0"/>
              </a:spcBef>
              <a:spcAft>
                <a:spcPts val="0"/>
              </a:spcAft>
              <a:buSzPts val="2700"/>
              <a:buChar char="○"/>
              <a:defRPr/>
            </a:lvl2pPr>
            <a:lvl3pPr marL="1371600" lvl="2" indent="-400050">
              <a:spcBef>
                <a:spcPts val="0"/>
              </a:spcBef>
              <a:spcAft>
                <a:spcPts val="0"/>
              </a:spcAft>
              <a:buSzPts val="27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508000" y="305153"/>
            <a:ext cx="9144000" cy="1269900"/>
          </a:xfrm>
          <a:prstGeom prst="rect">
            <a:avLst/>
          </a:prstGeom>
        </p:spPr>
        <p:txBody>
          <a:bodyPr spcFirstLastPara="1" wrap="square" lIns="101575" tIns="101575" rIns="101575" bIns="101575" anchor="b" anchorCtr="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6" name="Google Shape;16;p4"/>
          <p:cNvSpPr txBox="1">
            <a:spLocks noGrp="1"/>
          </p:cNvSpPr>
          <p:nvPr>
            <p:ph type="body" idx="1"/>
          </p:nvPr>
        </p:nvSpPr>
        <p:spPr>
          <a:xfrm>
            <a:off x="508000" y="1778000"/>
            <a:ext cx="4438500" cy="5519400"/>
          </a:xfrm>
          <a:prstGeom prst="rect">
            <a:avLst/>
          </a:prstGeom>
        </p:spPr>
        <p:txBody>
          <a:bodyPr spcFirstLastPara="1" wrap="square" lIns="101575" tIns="101575" rIns="101575" bIns="101575" anchor="t" anchorCtr="0"/>
          <a:lstStyle>
            <a:lvl1pPr marL="457200" lvl="0" indent="-438150">
              <a:spcBef>
                <a:spcPts val="700"/>
              </a:spcBef>
              <a:spcAft>
                <a:spcPts val="0"/>
              </a:spcAft>
              <a:buSzPts val="3300"/>
              <a:buChar char="●"/>
              <a:defRPr/>
            </a:lvl1pPr>
            <a:lvl2pPr marL="914400" lvl="1" indent="-400050">
              <a:spcBef>
                <a:spcPts val="0"/>
              </a:spcBef>
              <a:spcAft>
                <a:spcPts val="0"/>
              </a:spcAft>
              <a:buSzPts val="2700"/>
              <a:buChar char="○"/>
              <a:defRPr/>
            </a:lvl2pPr>
            <a:lvl3pPr marL="1371600" lvl="2" indent="-400050">
              <a:spcBef>
                <a:spcPts val="0"/>
              </a:spcBef>
              <a:spcAft>
                <a:spcPts val="0"/>
              </a:spcAft>
              <a:buSzPts val="27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17" name="Google Shape;17;p4"/>
          <p:cNvSpPr txBox="1">
            <a:spLocks noGrp="1"/>
          </p:cNvSpPr>
          <p:nvPr>
            <p:ph type="body" idx="2"/>
          </p:nvPr>
        </p:nvSpPr>
        <p:spPr>
          <a:xfrm>
            <a:off x="5213638" y="1778000"/>
            <a:ext cx="4438500" cy="5519400"/>
          </a:xfrm>
          <a:prstGeom prst="rect">
            <a:avLst/>
          </a:prstGeom>
        </p:spPr>
        <p:txBody>
          <a:bodyPr spcFirstLastPara="1" wrap="square" lIns="101575" tIns="101575" rIns="101575" bIns="101575" anchor="t" anchorCtr="0"/>
          <a:lstStyle>
            <a:lvl1pPr marL="457200" lvl="0" indent="-438150">
              <a:spcBef>
                <a:spcPts val="700"/>
              </a:spcBef>
              <a:spcAft>
                <a:spcPts val="0"/>
              </a:spcAft>
              <a:buSzPts val="3300"/>
              <a:buChar char="●"/>
              <a:defRPr/>
            </a:lvl1pPr>
            <a:lvl2pPr marL="914400" lvl="1" indent="-400050">
              <a:spcBef>
                <a:spcPts val="0"/>
              </a:spcBef>
              <a:spcAft>
                <a:spcPts val="0"/>
              </a:spcAft>
              <a:buSzPts val="2700"/>
              <a:buChar char="○"/>
              <a:defRPr/>
            </a:lvl2pPr>
            <a:lvl3pPr marL="1371600" lvl="2" indent="-400050">
              <a:spcBef>
                <a:spcPts val="0"/>
              </a:spcBef>
              <a:spcAft>
                <a:spcPts val="0"/>
              </a:spcAft>
              <a:buSzPts val="27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08000" y="305153"/>
            <a:ext cx="9144000" cy="1269900"/>
          </a:xfrm>
          <a:prstGeom prst="rect">
            <a:avLst/>
          </a:prstGeom>
        </p:spPr>
        <p:txBody>
          <a:bodyPr spcFirstLastPara="1" wrap="square" lIns="101575" tIns="101575" rIns="101575" bIns="101575" anchor="b" anchorCtr="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
        <p:cNvGrpSpPr/>
        <p:nvPr/>
      </p:nvGrpSpPr>
      <p:grpSpPr>
        <a:xfrm>
          <a:off x="0" y="0"/>
          <a:ext cx="0" cy="0"/>
          <a:chOff x="0" y="0"/>
          <a:chExt cx="0" cy="0"/>
        </a:xfrm>
      </p:grpSpPr>
      <p:sp>
        <p:nvSpPr>
          <p:cNvPr id="21" name="Google Shape;21;p6"/>
          <p:cNvSpPr txBox="1">
            <a:spLocks noGrp="1"/>
          </p:cNvSpPr>
          <p:nvPr>
            <p:ph type="body" idx="1"/>
          </p:nvPr>
        </p:nvSpPr>
        <p:spPr>
          <a:xfrm>
            <a:off x="508000" y="6527866"/>
            <a:ext cx="9144000" cy="769800"/>
          </a:xfrm>
          <a:prstGeom prst="rect">
            <a:avLst/>
          </a:prstGeom>
        </p:spPr>
        <p:txBody>
          <a:bodyPr spcFirstLastPara="1" wrap="square" lIns="101575" tIns="101575" rIns="101575" bIns="101575" anchor="t" anchorCtr="0"/>
          <a:lstStyle>
            <a:lvl1pPr marL="457200" lvl="0" indent="-228600" algn="ctr">
              <a:spcBef>
                <a:spcPts val="400"/>
              </a:spcBef>
              <a:spcAft>
                <a:spcPts val="0"/>
              </a:spcAft>
              <a:buSzPts val="2000"/>
              <a:buNone/>
              <a:defRPr sz="20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08000" y="305153"/>
            <a:ext cx="9144000" cy="1269900"/>
          </a:xfrm>
          <a:prstGeom prst="rect">
            <a:avLst/>
          </a:prstGeom>
          <a:noFill/>
          <a:ln>
            <a:noFill/>
          </a:ln>
        </p:spPr>
        <p:txBody>
          <a:bodyPr spcFirstLastPara="1" wrap="square" lIns="101575" tIns="101575" rIns="101575" bIns="101575" anchor="b" anchorCtr="0"/>
          <a:lstStyle>
            <a:lvl1pPr lvl="0">
              <a:spcBef>
                <a:spcPts val="0"/>
              </a:spcBef>
              <a:spcAft>
                <a:spcPts val="0"/>
              </a:spcAft>
              <a:buClr>
                <a:schemeClr val="dk1"/>
              </a:buClr>
              <a:buSzPts val="4000"/>
              <a:buNone/>
              <a:defRPr sz="4000" b="1">
                <a:solidFill>
                  <a:schemeClr val="dk1"/>
                </a:solidFill>
              </a:defRPr>
            </a:lvl1pPr>
            <a:lvl2pPr lvl="1">
              <a:spcBef>
                <a:spcPts val="0"/>
              </a:spcBef>
              <a:spcAft>
                <a:spcPts val="0"/>
              </a:spcAft>
              <a:buClr>
                <a:schemeClr val="dk1"/>
              </a:buClr>
              <a:buSzPts val="4000"/>
              <a:buNone/>
              <a:defRPr sz="4000" b="1">
                <a:solidFill>
                  <a:schemeClr val="dk1"/>
                </a:solidFill>
              </a:defRPr>
            </a:lvl2pPr>
            <a:lvl3pPr lvl="2">
              <a:spcBef>
                <a:spcPts val="0"/>
              </a:spcBef>
              <a:spcAft>
                <a:spcPts val="0"/>
              </a:spcAft>
              <a:buClr>
                <a:schemeClr val="dk1"/>
              </a:buClr>
              <a:buSzPts val="4000"/>
              <a:buNone/>
              <a:defRPr sz="4000" b="1">
                <a:solidFill>
                  <a:schemeClr val="dk1"/>
                </a:solidFill>
              </a:defRPr>
            </a:lvl3pPr>
            <a:lvl4pPr lvl="3">
              <a:spcBef>
                <a:spcPts val="0"/>
              </a:spcBef>
              <a:spcAft>
                <a:spcPts val="0"/>
              </a:spcAft>
              <a:buClr>
                <a:schemeClr val="dk1"/>
              </a:buClr>
              <a:buSzPts val="4000"/>
              <a:buNone/>
              <a:defRPr sz="4000" b="1">
                <a:solidFill>
                  <a:schemeClr val="dk1"/>
                </a:solidFill>
              </a:defRPr>
            </a:lvl4pPr>
            <a:lvl5pPr lvl="4">
              <a:spcBef>
                <a:spcPts val="0"/>
              </a:spcBef>
              <a:spcAft>
                <a:spcPts val="0"/>
              </a:spcAft>
              <a:buClr>
                <a:schemeClr val="dk1"/>
              </a:buClr>
              <a:buSzPts val="4000"/>
              <a:buNone/>
              <a:defRPr sz="4000" b="1">
                <a:solidFill>
                  <a:schemeClr val="dk1"/>
                </a:solidFill>
              </a:defRPr>
            </a:lvl5pPr>
            <a:lvl6pPr lvl="5">
              <a:spcBef>
                <a:spcPts val="0"/>
              </a:spcBef>
              <a:spcAft>
                <a:spcPts val="0"/>
              </a:spcAft>
              <a:buClr>
                <a:schemeClr val="dk1"/>
              </a:buClr>
              <a:buSzPts val="4000"/>
              <a:buNone/>
              <a:defRPr sz="4000" b="1">
                <a:solidFill>
                  <a:schemeClr val="dk1"/>
                </a:solidFill>
              </a:defRPr>
            </a:lvl6pPr>
            <a:lvl7pPr lvl="6">
              <a:spcBef>
                <a:spcPts val="0"/>
              </a:spcBef>
              <a:spcAft>
                <a:spcPts val="0"/>
              </a:spcAft>
              <a:buClr>
                <a:schemeClr val="dk1"/>
              </a:buClr>
              <a:buSzPts val="4000"/>
              <a:buNone/>
              <a:defRPr sz="4000" b="1">
                <a:solidFill>
                  <a:schemeClr val="dk1"/>
                </a:solidFill>
              </a:defRPr>
            </a:lvl7pPr>
            <a:lvl8pPr lvl="7">
              <a:spcBef>
                <a:spcPts val="0"/>
              </a:spcBef>
              <a:spcAft>
                <a:spcPts val="0"/>
              </a:spcAft>
              <a:buClr>
                <a:schemeClr val="dk1"/>
              </a:buClr>
              <a:buSzPts val="4000"/>
              <a:buNone/>
              <a:defRPr sz="4000" b="1">
                <a:solidFill>
                  <a:schemeClr val="dk1"/>
                </a:solidFill>
              </a:defRPr>
            </a:lvl8pPr>
            <a:lvl9pPr lvl="8">
              <a:spcBef>
                <a:spcPts val="0"/>
              </a:spcBef>
              <a:spcAft>
                <a:spcPts val="0"/>
              </a:spcAft>
              <a:buClr>
                <a:schemeClr val="dk1"/>
              </a:buClr>
              <a:buSzPts val="4000"/>
              <a:buNone/>
              <a:defRPr sz="4000" b="1">
                <a:solidFill>
                  <a:schemeClr val="dk1"/>
                </a:solidFill>
              </a:defRPr>
            </a:lvl9pPr>
          </a:lstStyle>
          <a:p>
            <a:endParaRPr/>
          </a:p>
        </p:txBody>
      </p:sp>
      <p:sp>
        <p:nvSpPr>
          <p:cNvPr id="7" name="Google Shape;7;p1"/>
          <p:cNvSpPr txBox="1">
            <a:spLocks noGrp="1"/>
          </p:cNvSpPr>
          <p:nvPr>
            <p:ph type="body" idx="1"/>
          </p:nvPr>
        </p:nvSpPr>
        <p:spPr>
          <a:xfrm>
            <a:off x="508000" y="1778000"/>
            <a:ext cx="9144000" cy="5519400"/>
          </a:xfrm>
          <a:prstGeom prst="rect">
            <a:avLst/>
          </a:prstGeom>
          <a:noFill/>
          <a:ln>
            <a:noFill/>
          </a:ln>
        </p:spPr>
        <p:txBody>
          <a:bodyPr spcFirstLastPara="1" wrap="square" lIns="101575" tIns="101575" rIns="101575" bIns="101575" anchor="t" anchorCtr="0"/>
          <a:lstStyle>
            <a:lvl1pPr marL="457200" lvl="0" indent="-438150">
              <a:spcBef>
                <a:spcPts val="700"/>
              </a:spcBef>
              <a:spcAft>
                <a:spcPts val="0"/>
              </a:spcAft>
              <a:buClr>
                <a:schemeClr val="dk1"/>
              </a:buClr>
              <a:buSzPts val="3300"/>
              <a:buChar char="●"/>
              <a:defRPr sz="3300">
                <a:solidFill>
                  <a:schemeClr val="dk1"/>
                </a:solidFill>
              </a:defRPr>
            </a:lvl1pPr>
            <a:lvl2pPr marL="914400" lvl="1" indent="-400050">
              <a:spcBef>
                <a:spcPts val="0"/>
              </a:spcBef>
              <a:spcAft>
                <a:spcPts val="0"/>
              </a:spcAft>
              <a:buClr>
                <a:schemeClr val="dk1"/>
              </a:buClr>
              <a:buSzPts val="2700"/>
              <a:buChar char="○"/>
              <a:defRPr sz="2700">
                <a:solidFill>
                  <a:schemeClr val="dk1"/>
                </a:solidFill>
              </a:defRPr>
            </a:lvl2pPr>
            <a:lvl3pPr marL="1371600" lvl="2" indent="-400050">
              <a:spcBef>
                <a:spcPts val="0"/>
              </a:spcBef>
              <a:spcAft>
                <a:spcPts val="0"/>
              </a:spcAft>
              <a:buClr>
                <a:schemeClr val="dk1"/>
              </a:buClr>
              <a:buSzPts val="2700"/>
              <a:buChar char="■"/>
              <a:defRPr sz="2700">
                <a:solidFill>
                  <a:schemeClr val="dk1"/>
                </a:solidFill>
              </a:defRPr>
            </a:lvl3pPr>
            <a:lvl4pPr marL="1828800" lvl="3" indent="-355600">
              <a:spcBef>
                <a:spcPts val="0"/>
              </a:spcBef>
              <a:spcAft>
                <a:spcPts val="0"/>
              </a:spcAft>
              <a:buClr>
                <a:schemeClr val="dk1"/>
              </a:buClr>
              <a:buSzPts val="2000"/>
              <a:buChar char="●"/>
              <a:defRPr sz="2000">
                <a:solidFill>
                  <a:schemeClr val="dk1"/>
                </a:solidFill>
              </a:defRPr>
            </a:lvl4pPr>
            <a:lvl5pPr marL="2286000" lvl="4" indent="-355600">
              <a:spcBef>
                <a:spcPts val="0"/>
              </a:spcBef>
              <a:spcAft>
                <a:spcPts val="0"/>
              </a:spcAft>
              <a:buClr>
                <a:schemeClr val="dk1"/>
              </a:buClr>
              <a:buSzPts val="2000"/>
              <a:buChar char="○"/>
              <a:defRPr sz="2000">
                <a:solidFill>
                  <a:schemeClr val="dk1"/>
                </a:solidFill>
              </a:defRPr>
            </a:lvl5pPr>
            <a:lvl6pPr marL="2743200" lvl="5" indent="-355600">
              <a:spcBef>
                <a:spcPts val="0"/>
              </a:spcBef>
              <a:spcAft>
                <a:spcPts val="0"/>
              </a:spcAft>
              <a:buClr>
                <a:schemeClr val="dk1"/>
              </a:buClr>
              <a:buSzPts val="2000"/>
              <a:buChar char="■"/>
              <a:defRPr sz="2000">
                <a:solidFill>
                  <a:schemeClr val="dk1"/>
                </a:solidFill>
              </a:defRPr>
            </a:lvl6pPr>
            <a:lvl7pPr marL="3200400" lvl="6" indent="-355600">
              <a:spcBef>
                <a:spcPts val="0"/>
              </a:spcBef>
              <a:spcAft>
                <a:spcPts val="0"/>
              </a:spcAft>
              <a:buClr>
                <a:schemeClr val="dk1"/>
              </a:buClr>
              <a:buSzPts val="2000"/>
              <a:buChar char="●"/>
              <a:defRPr sz="2000">
                <a:solidFill>
                  <a:schemeClr val="dk1"/>
                </a:solidFill>
              </a:defRPr>
            </a:lvl7pPr>
            <a:lvl8pPr marL="3657600" lvl="7" indent="-355600">
              <a:spcBef>
                <a:spcPts val="0"/>
              </a:spcBef>
              <a:spcAft>
                <a:spcPts val="0"/>
              </a:spcAft>
              <a:buClr>
                <a:schemeClr val="dk1"/>
              </a:buClr>
              <a:buSzPts val="2000"/>
              <a:buChar char="○"/>
              <a:defRPr sz="2000">
                <a:solidFill>
                  <a:schemeClr val="dk1"/>
                </a:solidFill>
              </a:defRPr>
            </a:lvl8pPr>
            <a:lvl9pPr marL="4114800" lvl="8" indent="-355600">
              <a:spcBef>
                <a:spcPts val="0"/>
              </a:spcBef>
              <a:spcAft>
                <a:spcPts val="0"/>
              </a:spcAft>
              <a:buClr>
                <a:schemeClr val="dk1"/>
              </a:buClr>
              <a:buSzPts val="2000"/>
              <a:buChar char="■"/>
              <a:defRPr sz="20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drive.google.com/open?id=14eGbWtvO4DAtZVYpAlSCrEFI1ez9xMlptiAYgSAsYW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www.biologycorner.com/worksheets/feedback_loops.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3.jp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hyperlink" Target="http://www.biologycorner.com/anatomy/intro/BodyCavity2_label.jpg" TargetMode="Externa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s://www.biologycorner.com/anatomy/intro/bodyregions_label.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biologycorner.com/anatomy/intro/organ_systems.html"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I7vNfN0f1d4"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42.jp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http://www.explorehealthcareers.org/en/index.asp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Ad476vgzDmo"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8"/>
          <p:cNvSpPr txBox="1">
            <a:spLocks noGrp="1"/>
          </p:cNvSpPr>
          <p:nvPr>
            <p:ph type="subTitle" idx="4294967295"/>
          </p:nvPr>
        </p:nvSpPr>
        <p:spPr>
          <a:xfrm>
            <a:off x="2654288" y="5758400"/>
            <a:ext cx="5400600" cy="1539600"/>
          </a:xfrm>
          <a:prstGeom prst="rect">
            <a:avLst/>
          </a:prstGeom>
        </p:spPr>
        <p:txBody>
          <a:bodyPr spcFirstLastPara="1" wrap="square" lIns="38100" tIns="38100" rIns="38100" bIns="38100" anchor="t" anchorCtr="0">
            <a:noAutofit/>
          </a:bodyPr>
          <a:lstStyle/>
          <a:p>
            <a:pPr marL="0" lvl="0" indent="0" algn="ctr" rtl="0">
              <a:spcBef>
                <a:spcPts val="700"/>
              </a:spcBef>
              <a:spcAft>
                <a:spcPts val="0"/>
              </a:spcAft>
              <a:buNone/>
            </a:pPr>
            <a:r>
              <a:rPr lang="en-US"/>
              <a:t>Introduction to Human Anatomy and Physiology</a:t>
            </a:r>
            <a:br>
              <a:rPr lang="en-US"/>
            </a:br>
            <a:r>
              <a:rPr lang="en-US" sz="2000"/>
              <a:t>(Chapter 1)</a:t>
            </a:r>
            <a:endParaRPr sz="2000">
              <a:solidFill>
                <a:srgbClr val="000000"/>
              </a:solidFill>
              <a:latin typeface="Arial"/>
              <a:ea typeface="Arial"/>
              <a:cs typeface="Arial"/>
              <a:sym typeface="Arial"/>
            </a:endParaRPr>
          </a:p>
        </p:txBody>
      </p:sp>
      <p:pic>
        <p:nvPicPr>
          <p:cNvPr id="28" name="Google Shape;28;p8"/>
          <p:cNvPicPr preferRelativeResize="0"/>
          <p:nvPr/>
        </p:nvPicPr>
        <p:blipFill rotWithShape="1">
          <a:blip r:embed="rId3">
            <a:alphaModFix/>
          </a:blip>
          <a:srcRect t="13196" b="8298"/>
          <a:stretch/>
        </p:blipFill>
        <p:spPr>
          <a:xfrm>
            <a:off x="1562175" y="83475"/>
            <a:ext cx="7405975" cy="5800375"/>
          </a:xfrm>
          <a:prstGeom prst="rect">
            <a:avLst/>
          </a:prstGeom>
          <a:noFill/>
          <a:ln>
            <a:noFill/>
          </a:ln>
        </p:spPr>
      </p:pic>
      <p:sp>
        <p:nvSpPr>
          <p:cNvPr id="29" name="Google Shape;29;p8"/>
          <p:cNvSpPr txBox="1"/>
          <p:nvPr/>
        </p:nvSpPr>
        <p:spPr>
          <a:xfrm>
            <a:off x="3899425" y="7186100"/>
            <a:ext cx="3124200" cy="429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u="sng">
                <a:solidFill>
                  <a:schemeClr val="hlink"/>
                </a:solidFill>
                <a:hlinkClick r:id="rId4"/>
              </a:rPr>
              <a:t>Notes for these slides can be printed.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p:nvPr/>
        </p:nvSpPr>
        <p:spPr>
          <a:xfrm>
            <a:off x="148750" y="257100"/>
            <a:ext cx="9834600" cy="1305000"/>
          </a:xfrm>
          <a:prstGeom prst="rect">
            <a:avLst/>
          </a:prstGeom>
          <a:noFill/>
          <a:ln>
            <a:noFill/>
          </a:ln>
        </p:spPr>
        <p:txBody>
          <a:bodyPr spcFirstLastPara="1" wrap="square" lIns="38100" tIns="38100" rIns="38100" bIns="38100" anchor="t" anchorCtr="0">
            <a:noAutofit/>
          </a:bodyPr>
          <a:lstStyle/>
          <a:p>
            <a:pPr marL="0" marR="0" lvl="0" indent="0" algn="l" rtl="0">
              <a:lnSpc>
                <a:spcPct val="119921"/>
              </a:lnSpc>
              <a:spcBef>
                <a:spcPts val="0"/>
              </a:spcBef>
              <a:spcAft>
                <a:spcPts val="0"/>
              </a:spcAft>
              <a:buNone/>
            </a:pPr>
            <a:r>
              <a:rPr lang="en-US" sz="3200" b="1" u="sng" dirty="0">
                <a:solidFill>
                  <a:srgbClr val="000000"/>
                </a:solidFill>
                <a:highlight>
                  <a:srgbClr val="FFFF00"/>
                </a:highlight>
                <a:latin typeface="Arial"/>
                <a:ea typeface="Arial"/>
                <a:cs typeface="Arial"/>
                <a:sym typeface="Arial"/>
              </a:rPr>
              <a:t>Homeostasis </a:t>
            </a:r>
            <a:r>
              <a:rPr lang="en-US" sz="3200" dirty="0">
                <a:solidFill>
                  <a:srgbClr val="000000"/>
                </a:solidFill>
                <a:highlight>
                  <a:srgbClr val="FFFF00"/>
                </a:highlight>
                <a:latin typeface="Arial"/>
                <a:ea typeface="Arial"/>
                <a:cs typeface="Arial"/>
                <a:sym typeface="Arial"/>
              </a:rPr>
              <a:t>= </a:t>
            </a:r>
            <a:r>
              <a:rPr lang="en-US" sz="3200" dirty="0">
                <a:solidFill>
                  <a:srgbClr val="000000"/>
                </a:solidFill>
                <a:latin typeface="Arial"/>
                <a:ea typeface="Arial"/>
                <a:cs typeface="Arial"/>
                <a:sym typeface="Arial"/>
              </a:rPr>
              <a:t>tendency of the body to maintain a stable, balanced, internal environment. “Sameness”</a:t>
            </a:r>
            <a:endParaRPr sz="3200" dirty="0">
              <a:solidFill>
                <a:srgbClr val="000000"/>
              </a:solidFill>
              <a:latin typeface="Arial"/>
              <a:ea typeface="Arial"/>
              <a:cs typeface="Arial"/>
              <a:sym typeface="Arial"/>
            </a:endParaRPr>
          </a:p>
        </p:txBody>
      </p:sp>
      <p:pic>
        <p:nvPicPr>
          <p:cNvPr id="89" name="Google Shape;89;p17" descr="keep-calm-and-maintain-homeostasis-14.png"/>
          <p:cNvPicPr preferRelativeResize="0"/>
          <p:nvPr/>
        </p:nvPicPr>
        <p:blipFill>
          <a:blip r:embed="rId3">
            <a:alphaModFix/>
          </a:blip>
          <a:stretch>
            <a:fillRect/>
          </a:stretch>
        </p:blipFill>
        <p:spPr>
          <a:xfrm>
            <a:off x="5232750" y="1783672"/>
            <a:ext cx="4564350" cy="5363101"/>
          </a:xfrm>
          <a:prstGeom prst="rect">
            <a:avLst/>
          </a:prstGeom>
          <a:noFill/>
          <a:ln>
            <a:noFill/>
          </a:ln>
        </p:spPr>
      </p:pic>
      <p:sp>
        <p:nvSpPr>
          <p:cNvPr id="90" name="Google Shape;90;p17"/>
          <p:cNvSpPr txBox="1"/>
          <p:nvPr/>
        </p:nvSpPr>
        <p:spPr>
          <a:xfrm>
            <a:off x="256900" y="2773625"/>
            <a:ext cx="4335900" cy="2385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200"/>
              <a:t>Energy is required to keep the body in working order.   Where does this energy come from?</a:t>
            </a:r>
            <a:endParaRPr sz="3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p:nvPr/>
        </p:nvSpPr>
        <p:spPr>
          <a:xfrm>
            <a:off x="211250" y="181175"/>
            <a:ext cx="7523100" cy="261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2600" b="1" dirty="0"/>
              <a:t>How does a </a:t>
            </a:r>
            <a:r>
              <a:rPr lang="en-US" sz="2600" b="1" u="sng" dirty="0"/>
              <a:t>negative feedback loop </a:t>
            </a:r>
            <a:r>
              <a:rPr lang="en-US" sz="2600" b="1" dirty="0"/>
              <a:t>maintain homeostasis?</a:t>
            </a:r>
            <a:endParaRPr sz="2600" b="1" dirty="0"/>
          </a:p>
          <a:p>
            <a:pPr marL="0" lvl="0" indent="0" rtl="0">
              <a:spcBef>
                <a:spcPts val="0"/>
              </a:spcBef>
              <a:spcAft>
                <a:spcPts val="0"/>
              </a:spcAft>
              <a:buClr>
                <a:schemeClr val="dk1"/>
              </a:buClr>
              <a:buSzPts val="1100"/>
              <a:buFont typeface="Arial"/>
              <a:buNone/>
            </a:pPr>
            <a:endParaRPr sz="1800" dirty="0"/>
          </a:p>
          <a:p>
            <a:pPr marL="0" lvl="0" indent="0" rtl="0">
              <a:spcBef>
                <a:spcPts val="0"/>
              </a:spcBef>
              <a:spcAft>
                <a:spcPts val="0"/>
              </a:spcAft>
              <a:buNone/>
            </a:pPr>
            <a:r>
              <a:rPr lang="en-US" sz="2300" b="1" dirty="0">
                <a:highlight>
                  <a:srgbClr val="FFFF00"/>
                </a:highlight>
              </a:rPr>
              <a:t>Receptors</a:t>
            </a:r>
            <a:r>
              <a:rPr lang="en-US" sz="2300" dirty="0">
                <a:highlight>
                  <a:srgbClr val="FFFF00"/>
                </a:highlight>
              </a:rPr>
              <a:t> </a:t>
            </a:r>
            <a:r>
              <a:rPr lang="en-US" sz="2300" dirty="0"/>
              <a:t>– detect certain environmental parameters within the body such as temperature, information is relayed to the brain</a:t>
            </a:r>
            <a:endParaRPr sz="2300" dirty="0"/>
          </a:p>
          <a:p>
            <a:pPr marL="0" lvl="0" indent="0" rtl="0">
              <a:spcBef>
                <a:spcPts val="0"/>
              </a:spcBef>
              <a:spcAft>
                <a:spcPts val="0"/>
              </a:spcAft>
              <a:buNone/>
            </a:pPr>
            <a:endParaRPr sz="700" dirty="0"/>
          </a:p>
          <a:p>
            <a:pPr marL="0" lvl="0" indent="0" rtl="0">
              <a:spcBef>
                <a:spcPts val="0"/>
              </a:spcBef>
              <a:spcAft>
                <a:spcPts val="0"/>
              </a:spcAft>
              <a:buClr>
                <a:schemeClr val="dk1"/>
              </a:buClr>
              <a:buSzPts val="1100"/>
              <a:buFont typeface="Arial"/>
              <a:buNone/>
            </a:pPr>
            <a:r>
              <a:rPr lang="en-US" sz="2300" dirty="0"/>
              <a:t>                      </a:t>
            </a:r>
            <a:endParaRPr sz="2300" dirty="0"/>
          </a:p>
          <a:p>
            <a:pPr marL="457200" lvl="0" indent="0" rtl="0">
              <a:spcBef>
                <a:spcPts val="0"/>
              </a:spcBef>
              <a:spcAft>
                <a:spcPts val="0"/>
              </a:spcAft>
              <a:buClr>
                <a:schemeClr val="dk1"/>
              </a:buClr>
              <a:buSzPts val="1100"/>
              <a:buFont typeface="Arial"/>
              <a:buNone/>
            </a:pPr>
            <a:r>
              <a:rPr lang="en-US" sz="2300" b="1" dirty="0"/>
              <a:t> </a:t>
            </a:r>
            <a:r>
              <a:rPr lang="en-US" sz="2300" b="1" dirty="0">
                <a:highlight>
                  <a:srgbClr val="FFFF00"/>
                </a:highlight>
              </a:rPr>
              <a:t>Set point </a:t>
            </a:r>
            <a:r>
              <a:rPr lang="en-US" sz="2300" dirty="0"/>
              <a:t>– the normal range that an environmental parameter is to be controlled</a:t>
            </a:r>
            <a:endParaRPr sz="2300" dirty="0"/>
          </a:p>
          <a:p>
            <a:pPr marL="0" lvl="0" indent="0" rtl="0">
              <a:spcBef>
                <a:spcPts val="0"/>
              </a:spcBef>
              <a:spcAft>
                <a:spcPts val="0"/>
              </a:spcAft>
              <a:buClr>
                <a:schemeClr val="dk1"/>
              </a:buClr>
              <a:buSzPts val="1100"/>
              <a:buFont typeface="Arial"/>
              <a:buNone/>
            </a:pPr>
            <a:r>
              <a:rPr lang="en-US" sz="1800" dirty="0"/>
              <a:t> </a:t>
            </a:r>
            <a:endParaRPr sz="1800" dirty="0"/>
          </a:p>
          <a:p>
            <a:pPr marL="0" lvl="0" indent="0">
              <a:spcBef>
                <a:spcPts val="0"/>
              </a:spcBef>
              <a:spcAft>
                <a:spcPts val="0"/>
              </a:spcAft>
              <a:buNone/>
            </a:pPr>
            <a:endParaRPr dirty="0"/>
          </a:p>
        </p:txBody>
      </p:sp>
      <p:pic>
        <p:nvPicPr>
          <p:cNvPr id="96" name="Google Shape;96;p18" descr="X2604-T-13.png"/>
          <p:cNvPicPr preferRelativeResize="0"/>
          <p:nvPr/>
        </p:nvPicPr>
        <p:blipFill>
          <a:blip r:embed="rId3">
            <a:alphaModFix/>
          </a:blip>
          <a:stretch>
            <a:fillRect/>
          </a:stretch>
        </p:blipFill>
        <p:spPr>
          <a:xfrm>
            <a:off x="926725" y="3907416"/>
            <a:ext cx="7384077" cy="2399825"/>
          </a:xfrm>
          <a:prstGeom prst="rect">
            <a:avLst/>
          </a:prstGeom>
          <a:noFill/>
          <a:ln>
            <a:noFill/>
          </a:ln>
        </p:spPr>
      </p:pic>
      <p:sp>
        <p:nvSpPr>
          <p:cNvPr id="97" name="Google Shape;97;p18"/>
          <p:cNvSpPr txBox="1"/>
          <p:nvPr/>
        </p:nvSpPr>
        <p:spPr>
          <a:xfrm>
            <a:off x="286700" y="6393050"/>
            <a:ext cx="9717300" cy="875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200" b="1" dirty="0">
                <a:solidFill>
                  <a:schemeClr val="dk1"/>
                </a:solidFill>
                <a:highlight>
                  <a:srgbClr val="FFFF00"/>
                </a:highlight>
              </a:rPr>
              <a:t>Effectors</a:t>
            </a:r>
            <a:r>
              <a:rPr lang="en-US" sz="2200" dirty="0">
                <a:solidFill>
                  <a:schemeClr val="dk1"/>
                </a:solidFill>
                <a:highlight>
                  <a:srgbClr val="FFFF00"/>
                </a:highlight>
              </a:rPr>
              <a:t> – </a:t>
            </a:r>
            <a:r>
              <a:rPr lang="en-US" sz="2200" dirty="0">
                <a:solidFill>
                  <a:schemeClr val="dk1"/>
                </a:solidFill>
              </a:rPr>
              <a:t>muscle or glands that respond to deviation from the set point.  Glands might initiate sweating to cool the body back to its set point. </a:t>
            </a:r>
            <a:endParaRPr sz="2200" dirty="0"/>
          </a:p>
        </p:txBody>
      </p:sp>
      <p:cxnSp>
        <p:nvCxnSpPr>
          <p:cNvPr id="98" name="Google Shape;98;p18"/>
          <p:cNvCxnSpPr/>
          <p:nvPr/>
        </p:nvCxnSpPr>
        <p:spPr>
          <a:xfrm>
            <a:off x="2301725" y="3588400"/>
            <a:ext cx="2526600" cy="983700"/>
          </a:xfrm>
          <a:prstGeom prst="straightConnector1">
            <a:avLst/>
          </a:prstGeom>
          <a:noFill/>
          <a:ln w="38100" cap="flat" cmpd="sng">
            <a:solidFill>
              <a:srgbClr val="000000"/>
            </a:solidFill>
            <a:prstDash val="solid"/>
            <a:round/>
            <a:headEnd type="none" w="med" len="med"/>
            <a:tailEnd type="triangle" w="med" len="med"/>
          </a:ln>
        </p:spPr>
      </p:cxnSp>
      <p:pic>
        <p:nvPicPr>
          <p:cNvPr id="99" name="Google Shape;99;p18" descr="generic-thermostat.jpg"/>
          <p:cNvPicPr preferRelativeResize="0"/>
          <p:nvPr/>
        </p:nvPicPr>
        <p:blipFill>
          <a:blip r:embed="rId4">
            <a:alphaModFix/>
          </a:blip>
          <a:stretch>
            <a:fillRect/>
          </a:stretch>
        </p:blipFill>
        <p:spPr>
          <a:xfrm>
            <a:off x="7655125" y="481050"/>
            <a:ext cx="2149376" cy="21637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p:nvPr/>
        </p:nvSpPr>
        <p:spPr>
          <a:xfrm>
            <a:off x="377225" y="105650"/>
            <a:ext cx="9238200" cy="61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b="1"/>
              <a:t>How does a </a:t>
            </a:r>
            <a:r>
              <a:rPr lang="en-US" sz="2400" b="1" u="sng"/>
              <a:t>positive feedback loop </a:t>
            </a:r>
            <a:r>
              <a:rPr lang="en-US" sz="2400" b="1"/>
              <a:t>maintain homeostasis?</a:t>
            </a:r>
            <a:endParaRPr sz="2400" b="1"/>
          </a:p>
          <a:p>
            <a:pPr marL="0" lvl="0" indent="0" rtl="0">
              <a:spcBef>
                <a:spcPts val="0"/>
              </a:spcBef>
              <a:spcAft>
                <a:spcPts val="0"/>
              </a:spcAft>
              <a:buNone/>
            </a:pPr>
            <a:endParaRPr sz="2000"/>
          </a:p>
          <a:p>
            <a:pPr marL="0" lvl="0" indent="0" rtl="0">
              <a:spcBef>
                <a:spcPts val="0"/>
              </a:spcBef>
              <a:spcAft>
                <a:spcPts val="0"/>
              </a:spcAft>
              <a:buNone/>
            </a:pPr>
            <a:r>
              <a:rPr lang="en-US" sz="1800"/>
              <a:t> </a:t>
            </a:r>
            <a:endParaRPr sz="1800"/>
          </a:p>
          <a:p>
            <a:pPr marL="0" lvl="0" indent="0" rtl="0">
              <a:spcBef>
                <a:spcPts val="0"/>
              </a:spcBef>
              <a:spcAft>
                <a:spcPts val="0"/>
              </a:spcAft>
              <a:buNone/>
            </a:pPr>
            <a:endParaRPr/>
          </a:p>
        </p:txBody>
      </p:sp>
      <p:sp>
        <p:nvSpPr>
          <p:cNvPr id="105" name="Google Shape;105;p19"/>
          <p:cNvSpPr txBox="1"/>
          <p:nvPr/>
        </p:nvSpPr>
        <p:spPr>
          <a:xfrm>
            <a:off x="251500" y="799700"/>
            <a:ext cx="9657000" cy="1840800"/>
          </a:xfrm>
          <a:prstGeom prst="rect">
            <a:avLst/>
          </a:prstGeom>
          <a:noFill/>
          <a:ln>
            <a:noFill/>
          </a:ln>
        </p:spPr>
        <p:txBody>
          <a:bodyPr spcFirstLastPara="1" wrap="square" lIns="91425" tIns="91425" rIns="91425" bIns="91425" anchor="t" anchorCtr="0">
            <a:noAutofit/>
          </a:bodyPr>
          <a:lstStyle/>
          <a:p>
            <a:pPr marL="0" lvl="0" indent="0" rtl="0">
              <a:lnSpc>
                <a:spcPct val="152727"/>
              </a:lnSpc>
              <a:spcBef>
                <a:spcPts val="300"/>
              </a:spcBef>
              <a:spcAft>
                <a:spcPts val="0"/>
              </a:spcAft>
              <a:buNone/>
            </a:pPr>
            <a:r>
              <a:rPr lang="en-US" sz="2400"/>
              <a:t>As the baby suckles on the nipple there is a nerve response into the spinal cord and up to the brain, which then stimulates the pituitary gland to produce more </a:t>
            </a:r>
            <a:r>
              <a:rPr lang="en-US" sz="2400" b="1"/>
              <a:t>prolactin</a:t>
            </a:r>
            <a:r>
              <a:rPr lang="en-US" sz="2400"/>
              <a:t> to produce more milk</a:t>
            </a:r>
            <a:endParaRPr sz="2400" baseline="30000">
              <a:solidFill>
                <a:srgbClr val="252525"/>
              </a:solidFill>
              <a:highlight>
                <a:srgbClr val="FFFFFF"/>
              </a:highlight>
            </a:endParaRPr>
          </a:p>
          <a:p>
            <a:pPr marL="0" lvl="0" indent="0">
              <a:spcBef>
                <a:spcPts val="100"/>
              </a:spcBef>
              <a:spcAft>
                <a:spcPts val="0"/>
              </a:spcAft>
              <a:buNone/>
            </a:pPr>
            <a:endParaRPr/>
          </a:p>
        </p:txBody>
      </p:sp>
      <p:sp>
        <p:nvSpPr>
          <p:cNvPr id="106" name="Google Shape;106;p19"/>
          <p:cNvSpPr txBox="1"/>
          <p:nvPr/>
        </p:nvSpPr>
        <p:spPr>
          <a:xfrm>
            <a:off x="377225" y="3212600"/>
            <a:ext cx="3794700" cy="2535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t>Positive feedback loops </a:t>
            </a:r>
            <a:r>
              <a:rPr lang="en-US" sz="2900" b="1" u="sng"/>
              <a:t>amplify</a:t>
            </a:r>
            <a:r>
              <a:rPr lang="en-US" sz="2400"/>
              <a:t> or increase the occurrence of events.</a:t>
            </a:r>
            <a:endParaRPr sz="2400"/>
          </a:p>
        </p:txBody>
      </p:sp>
      <p:pic>
        <p:nvPicPr>
          <p:cNvPr id="107" name="Google Shape;107;p19" descr="106_Pregnancy-Positive_Feedback.jpg"/>
          <p:cNvPicPr preferRelativeResize="0"/>
          <p:nvPr/>
        </p:nvPicPr>
        <p:blipFill>
          <a:blip r:embed="rId3">
            <a:alphaModFix/>
          </a:blip>
          <a:stretch>
            <a:fillRect/>
          </a:stretch>
        </p:blipFill>
        <p:spPr>
          <a:xfrm>
            <a:off x="4571925" y="3108410"/>
            <a:ext cx="5146708" cy="4202424"/>
          </a:xfrm>
          <a:prstGeom prst="rect">
            <a:avLst/>
          </a:prstGeom>
          <a:noFill/>
          <a:ln>
            <a:noFill/>
          </a:ln>
        </p:spPr>
      </p:pic>
      <p:sp>
        <p:nvSpPr>
          <p:cNvPr id="108" name="Google Shape;108;p19"/>
          <p:cNvSpPr txBox="1"/>
          <p:nvPr/>
        </p:nvSpPr>
        <p:spPr>
          <a:xfrm>
            <a:off x="383200" y="6981625"/>
            <a:ext cx="3930600" cy="539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t>Homework:  </a:t>
            </a:r>
            <a:r>
              <a:rPr lang="en-US" u="sng">
                <a:solidFill>
                  <a:schemeClr val="hlink"/>
                </a:solidFill>
                <a:hlinkClick r:id="rId4"/>
              </a:rPr>
              <a:t>Feedback Loops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p:nvPr/>
        </p:nvSpPr>
        <p:spPr>
          <a:xfrm>
            <a:off x="193450" y="135250"/>
            <a:ext cx="9773100" cy="1109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400"/>
              <a:t>When Kati arrived at the hospital, doctors immediately began to take data on her vitals.</a:t>
            </a:r>
            <a:endParaRPr sz="3400"/>
          </a:p>
          <a:p>
            <a:pPr marL="0" lvl="0" indent="0" rtl="0">
              <a:spcBef>
                <a:spcPts val="0"/>
              </a:spcBef>
              <a:spcAft>
                <a:spcPts val="0"/>
              </a:spcAft>
              <a:buNone/>
            </a:pPr>
            <a:endParaRPr sz="3400"/>
          </a:p>
        </p:txBody>
      </p:sp>
      <p:graphicFrame>
        <p:nvGraphicFramePr>
          <p:cNvPr id="114" name="Google Shape;114;p20"/>
          <p:cNvGraphicFramePr/>
          <p:nvPr/>
        </p:nvGraphicFramePr>
        <p:xfrm>
          <a:off x="294200" y="1695525"/>
          <a:ext cx="9571575" cy="4023210"/>
        </p:xfrm>
        <a:graphic>
          <a:graphicData uri="http://schemas.openxmlformats.org/drawingml/2006/table">
            <a:tbl>
              <a:tblPr>
                <a:noFill/>
                <a:tableStyleId>{2FFC546C-26AD-468C-B8FA-29D933483E2E}</a:tableStyleId>
              </a:tblPr>
              <a:tblGrid>
                <a:gridCol w="3669250">
                  <a:extLst>
                    <a:ext uri="{9D8B030D-6E8A-4147-A177-3AD203B41FA5}">
                      <a16:colId xmlns:a16="http://schemas.microsoft.com/office/drawing/2014/main" val="20000"/>
                    </a:ext>
                  </a:extLst>
                </a:gridCol>
                <a:gridCol w="2711800">
                  <a:extLst>
                    <a:ext uri="{9D8B030D-6E8A-4147-A177-3AD203B41FA5}">
                      <a16:colId xmlns:a16="http://schemas.microsoft.com/office/drawing/2014/main" val="20001"/>
                    </a:ext>
                  </a:extLst>
                </a:gridCol>
                <a:gridCol w="3190525">
                  <a:extLst>
                    <a:ext uri="{9D8B030D-6E8A-4147-A177-3AD203B41FA5}">
                      <a16:colId xmlns:a16="http://schemas.microsoft.com/office/drawing/2014/main" val="20002"/>
                    </a:ext>
                  </a:extLst>
                </a:gridCol>
              </a:tblGrid>
              <a:tr h="381000">
                <a:tc>
                  <a:txBody>
                    <a:bodyPr/>
                    <a:lstStyle/>
                    <a:p>
                      <a:pPr marL="0" lvl="0" indent="0">
                        <a:spcBef>
                          <a:spcPts val="0"/>
                        </a:spcBef>
                        <a:spcAft>
                          <a:spcPts val="0"/>
                        </a:spcAft>
                        <a:buNone/>
                      </a:pPr>
                      <a:r>
                        <a:rPr lang="en-US" sz="3400"/>
                        <a:t>Vital Signs</a:t>
                      </a:r>
                      <a:endParaRPr sz="3400"/>
                    </a:p>
                  </a:txBody>
                  <a:tcPr marL="91425" marR="91425" marT="91425" marB="91425"/>
                </a:tc>
                <a:tc>
                  <a:txBody>
                    <a:bodyPr/>
                    <a:lstStyle/>
                    <a:p>
                      <a:pPr marL="0" lvl="0" indent="0">
                        <a:spcBef>
                          <a:spcPts val="0"/>
                        </a:spcBef>
                        <a:spcAft>
                          <a:spcPts val="0"/>
                        </a:spcAft>
                        <a:buNone/>
                      </a:pPr>
                      <a:r>
                        <a:rPr lang="en-US" sz="3400"/>
                        <a:t>Normal </a:t>
                      </a:r>
                      <a:endParaRPr sz="3400"/>
                    </a:p>
                  </a:txBody>
                  <a:tcPr marL="91425" marR="91425" marT="91425" marB="91425"/>
                </a:tc>
                <a:tc>
                  <a:txBody>
                    <a:bodyPr/>
                    <a:lstStyle/>
                    <a:p>
                      <a:pPr marL="0" lvl="0" indent="0">
                        <a:spcBef>
                          <a:spcPts val="0"/>
                        </a:spcBef>
                        <a:spcAft>
                          <a:spcPts val="0"/>
                        </a:spcAft>
                        <a:buNone/>
                      </a:pPr>
                      <a:r>
                        <a:rPr lang="en-US" sz="3400"/>
                        <a:t>Kati</a:t>
                      </a:r>
                      <a:endParaRPr sz="3400"/>
                    </a:p>
                  </a:txBody>
                  <a:tcPr marL="91425" marR="91425" marT="91425" marB="91425"/>
                </a:tc>
                <a:extLst>
                  <a:ext uri="{0D108BD9-81ED-4DB2-BD59-A6C34878D82A}">
                    <a16:rowId xmlns:a16="http://schemas.microsoft.com/office/drawing/2014/main" val="10000"/>
                  </a:ext>
                </a:extLst>
              </a:tr>
              <a:tr h="381000">
                <a:tc>
                  <a:txBody>
                    <a:bodyPr/>
                    <a:lstStyle/>
                    <a:p>
                      <a:pPr marL="0" lvl="0" indent="0">
                        <a:spcBef>
                          <a:spcPts val="0"/>
                        </a:spcBef>
                        <a:spcAft>
                          <a:spcPts val="0"/>
                        </a:spcAft>
                        <a:buNone/>
                      </a:pPr>
                      <a:r>
                        <a:rPr lang="en-US" sz="3400"/>
                        <a:t>Respiration</a:t>
                      </a:r>
                      <a:endParaRPr sz="3400"/>
                    </a:p>
                  </a:txBody>
                  <a:tcPr marL="91425" marR="91425" marT="91425" marB="91425"/>
                </a:tc>
                <a:tc>
                  <a:txBody>
                    <a:bodyPr/>
                    <a:lstStyle/>
                    <a:p>
                      <a:pPr marL="0" lvl="0" indent="0">
                        <a:spcBef>
                          <a:spcPts val="0"/>
                        </a:spcBef>
                        <a:spcAft>
                          <a:spcPts val="0"/>
                        </a:spcAft>
                        <a:buNone/>
                      </a:pPr>
                      <a:r>
                        <a:rPr lang="en-US" sz="3400"/>
                        <a:t>12-20 bpm</a:t>
                      </a:r>
                      <a:endParaRPr sz="3400"/>
                    </a:p>
                  </a:txBody>
                  <a:tcPr marL="91425" marR="91425" marT="91425" marB="91425"/>
                </a:tc>
                <a:tc>
                  <a:txBody>
                    <a:bodyPr/>
                    <a:lstStyle/>
                    <a:p>
                      <a:pPr marL="0" lvl="0" indent="0">
                        <a:spcBef>
                          <a:spcPts val="0"/>
                        </a:spcBef>
                        <a:spcAft>
                          <a:spcPts val="0"/>
                        </a:spcAft>
                        <a:buNone/>
                      </a:pPr>
                      <a:r>
                        <a:rPr lang="en-US" sz="3400"/>
                        <a:t>11</a:t>
                      </a:r>
                      <a:endParaRPr sz="3400"/>
                    </a:p>
                  </a:txBody>
                  <a:tcPr marL="91425" marR="91425" marT="91425" marB="91425"/>
                </a:tc>
                <a:extLst>
                  <a:ext uri="{0D108BD9-81ED-4DB2-BD59-A6C34878D82A}">
                    <a16:rowId xmlns:a16="http://schemas.microsoft.com/office/drawing/2014/main" val="10001"/>
                  </a:ext>
                </a:extLst>
              </a:tr>
              <a:tr h="381000">
                <a:tc>
                  <a:txBody>
                    <a:bodyPr/>
                    <a:lstStyle/>
                    <a:p>
                      <a:pPr marL="0" lvl="0" indent="0">
                        <a:spcBef>
                          <a:spcPts val="0"/>
                        </a:spcBef>
                        <a:spcAft>
                          <a:spcPts val="0"/>
                        </a:spcAft>
                        <a:buNone/>
                      </a:pPr>
                      <a:r>
                        <a:rPr lang="en-US" sz="3400"/>
                        <a:t>Heart Rate</a:t>
                      </a:r>
                      <a:endParaRPr sz="3400"/>
                    </a:p>
                  </a:txBody>
                  <a:tcPr marL="91425" marR="91425" marT="91425" marB="91425"/>
                </a:tc>
                <a:tc>
                  <a:txBody>
                    <a:bodyPr/>
                    <a:lstStyle/>
                    <a:p>
                      <a:pPr marL="0" lvl="0" indent="0">
                        <a:spcBef>
                          <a:spcPts val="0"/>
                        </a:spcBef>
                        <a:spcAft>
                          <a:spcPts val="0"/>
                        </a:spcAft>
                        <a:buNone/>
                      </a:pPr>
                      <a:r>
                        <a:rPr lang="en-US" sz="3400"/>
                        <a:t>60-100 bpm</a:t>
                      </a:r>
                      <a:endParaRPr sz="3400"/>
                    </a:p>
                  </a:txBody>
                  <a:tcPr marL="91425" marR="91425" marT="91425" marB="91425"/>
                </a:tc>
                <a:tc>
                  <a:txBody>
                    <a:bodyPr/>
                    <a:lstStyle/>
                    <a:p>
                      <a:pPr marL="0" lvl="0" indent="0">
                        <a:spcBef>
                          <a:spcPts val="0"/>
                        </a:spcBef>
                        <a:spcAft>
                          <a:spcPts val="0"/>
                        </a:spcAft>
                        <a:buNone/>
                      </a:pPr>
                      <a:r>
                        <a:rPr lang="en-US" sz="3400"/>
                        <a:t>75</a:t>
                      </a:r>
                      <a:endParaRPr sz="3400"/>
                    </a:p>
                  </a:txBody>
                  <a:tcPr marL="91425" marR="91425" marT="91425" marB="91425"/>
                </a:tc>
                <a:extLst>
                  <a:ext uri="{0D108BD9-81ED-4DB2-BD59-A6C34878D82A}">
                    <a16:rowId xmlns:a16="http://schemas.microsoft.com/office/drawing/2014/main" val="10002"/>
                  </a:ext>
                </a:extLst>
              </a:tr>
              <a:tr h="381000">
                <a:tc>
                  <a:txBody>
                    <a:bodyPr/>
                    <a:lstStyle/>
                    <a:p>
                      <a:pPr marL="0" lvl="0" indent="0">
                        <a:spcBef>
                          <a:spcPts val="0"/>
                        </a:spcBef>
                        <a:spcAft>
                          <a:spcPts val="0"/>
                        </a:spcAft>
                        <a:buNone/>
                      </a:pPr>
                      <a:r>
                        <a:rPr lang="en-US" sz="3400"/>
                        <a:t>Pulse Oxygen</a:t>
                      </a:r>
                      <a:endParaRPr sz="3400"/>
                    </a:p>
                  </a:txBody>
                  <a:tcPr marL="91425" marR="91425" marT="91425" marB="91425"/>
                </a:tc>
                <a:tc>
                  <a:txBody>
                    <a:bodyPr/>
                    <a:lstStyle/>
                    <a:p>
                      <a:pPr marL="0" lvl="0" indent="0">
                        <a:spcBef>
                          <a:spcPts val="0"/>
                        </a:spcBef>
                        <a:spcAft>
                          <a:spcPts val="0"/>
                        </a:spcAft>
                        <a:buNone/>
                      </a:pPr>
                      <a:r>
                        <a:rPr lang="en-US" sz="3400"/>
                        <a:t>95-100%</a:t>
                      </a:r>
                      <a:endParaRPr sz="3400"/>
                    </a:p>
                  </a:txBody>
                  <a:tcPr marL="91425" marR="91425" marT="91425" marB="91425"/>
                </a:tc>
                <a:tc>
                  <a:txBody>
                    <a:bodyPr/>
                    <a:lstStyle/>
                    <a:p>
                      <a:pPr marL="0" lvl="0" indent="0">
                        <a:spcBef>
                          <a:spcPts val="0"/>
                        </a:spcBef>
                        <a:spcAft>
                          <a:spcPts val="0"/>
                        </a:spcAft>
                        <a:buNone/>
                      </a:pPr>
                      <a:r>
                        <a:rPr lang="en-US" sz="3400"/>
                        <a:t>98%</a:t>
                      </a:r>
                      <a:endParaRPr sz="3400"/>
                    </a:p>
                  </a:txBody>
                  <a:tcPr marL="91425" marR="91425" marT="91425" marB="91425"/>
                </a:tc>
                <a:extLst>
                  <a:ext uri="{0D108BD9-81ED-4DB2-BD59-A6C34878D82A}">
                    <a16:rowId xmlns:a16="http://schemas.microsoft.com/office/drawing/2014/main" val="10003"/>
                  </a:ext>
                </a:extLst>
              </a:tr>
              <a:tr h="381000">
                <a:tc>
                  <a:txBody>
                    <a:bodyPr/>
                    <a:lstStyle/>
                    <a:p>
                      <a:pPr marL="0" lvl="0" indent="0" rtl="0">
                        <a:spcBef>
                          <a:spcPts val="0"/>
                        </a:spcBef>
                        <a:spcAft>
                          <a:spcPts val="0"/>
                        </a:spcAft>
                        <a:buNone/>
                      </a:pPr>
                      <a:r>
                        <a:rPr lang="en-US" sz="3400"/>
                        <a:t>Serum Sodium Levels (urine)</a:t>
                      </a:r>
                      <a:endParaRPr sz="3400"/>
                    </a:p>
                  </a:txBody>
                  <a:tcPr marL="91425" marR="91425" marT="91425" marB="91425"/>
                </a:tc>
                <a:tc>
                  <a:txBody>
                    <a:bodyPr/>
                    <a:lstStyle/>
                    <a:p>
                      <a:pPr marL="0" lvl="0" indent="0" rtl="0">
                        <a:spcBef>
                          <a:spcPts val="0"/>
                        </a:spcBef>
                        <a:spcAft>
                          <a:spcPts val="0"/>
                        </a:spcAft>
                        <a:buNone/>
                      </a:pPr>
                      <a:r>
                        <a:rPr lang="en-US" sz="3400"/>
                        <a:t>135-145 mEq/L</a:t>
                      </a:r>
                      <a:endParaRPr sz="3400"/>
                    </a:p>
                  </a:txBody>
                  <a:tcPr marL="91425" marR="91425" marT="91425" marB="91425"/>
                </a:tc>
                <a:tc>
                  <a:txBody>
                    <a:bodyPr/>
                    <a:lstStyle/>
                    <a:p>
                      <a:pPr marL="0" lvl="0" indent="0" rtl="0">
                        <a:spcBef>
                          <a:spcPts val="0"/>
                        </a:spcBef>
                        <a:spcAft>
                          <a:spcPts val="0"/>
                        </a:spcAft>
                        <a:buNone/>
                      </a:pPr>
                      <a:r>
                        <a:rPr lang="en-US" sz="3400"/>
                        <a:t>95 </a:t>
                      </a:r>
                      <a:endParaRPr sz="3400"/>
                    </a:p>
                  </a:txBody>
                  <a:tcPr marL="91425" marR="91425" marT="91425" marB="91425"/>
                </a:tc>
                <a:extLst>
                  <a:ext uri="{0D108BD9-81ED-4DB2-BD59-A6C34878D82A}">
                    <a16:rowId xmlns:a16="http://schemas.microsoft.com/office/drawing/2014/main" val="10004"/>
                  </a:ext>
                </a:extLst>
              </a:tr>
            </a:tbl>
          </a:graphicData>
        </a:graphic>
      </p:graphicFrame>
      <p:sp>
        <p:nvSpPr>
          <p:cNvPr id="115" name="Google Shape;115;p20"/>
          <p:cNvSpPr txBox="1"/>
          <p:nvPr/>
        </p:nvSpPr>
        <p:spPr>
          <a:xfrm>
            <a:off x="294200" y="6032175"/>
            <a:ext cx="9101100" cy="1213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000"/>
              <a:t>Which vital sign provides a clue to Kati’s problem?</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p:nvPr/>
        </p:nvSpPr>
        <p:spPr>
          <a:xfrm>
            <a:off x="124000" y="135250"/>
            <a:ext cx="9773100" cy="2558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400"/>
              <a:t>When Kati arrived at the hospital and doctors began to collect information, they discovered that she weighed 128 lbs.  Oddly, when she checked in to the race, she weighed 126 lbs.</a:t>
            </a:r>
            <a:endParaRPr sz="3400"/>
          </a:p>
          <a:p>
            <a:pPr marL="0" lvl="0" indent="0">
              <a:spcBef>
                <a:spcPts val="0"/>
              </a:spcBef>
              <a:spcAft>
                <a:spcPts val="0"/>
              </a:spcAft>
              <a:buNone/>
            </a:pPr>
            <a:br>
              <a:rPr lang="en-US" sz="3400"/>
            </a:br>
            <a:endParaRPr sz="3400"/>
          </a:p>
        </p:txBody>
      </p:sp>
      <p:pic>
        <p:nvPicPr>
          <p:cNvPr id="121" name="Google Shape;121;p21" descr="emergency-room.jpg"/>
          <p:cNvPicPr preferRelativeResize="0"/>
          <p:nvPr/>
        </p:nvPicPr>
        <p:blipFill>
          <a:blip r:embed="rId3">
            <a:alphaModFix/>
          </a:blip>
          <a:stretch>
            <a:fillRect/>
          </a:stretch>
        </p:blipFill>
        <p:spPr>
          <a:xfrm>
            <a:off x="4093675" y="2694100"/>
            <a:ext cx="5715000" cy="3829050"/>
          </a:xfrm>
          <a:prstGeom prst="rect">
            <a:avLst/>
          </a:prstGeom>
          <a:noFill/>
          <a:ln>
            <a:noFill/>
          </a:ln>
        </p:spPr>
      </p:pic>
      <p:sp>
        <p:nvSpPr>
          <p:cNvPr id="122" name="Google Shape;122;p21"/>
          <p:cNvSpPr txBox="1"/>
          <p:nvPr/>
        </p:nvSpPr>
        <p:spPr>
          <a:xfrm>
            <a:off x="236725" y="2694100"/>
            <a:ext cx="3483000" cy="394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3400">
                <a:solidFill>
                  <a:schemeClr val="dk1"/>
                </a:solidFill>
              </a:rPr>
              <a:t>The doctor suggests that Kati might have “hyponatremia.”</a:t>
            </a:r>
            <a:endParaRPr sz="3400">
              <a:solidFill>
                <a:schemeClr val="dk1"/>
              </a:solidFill>
            </a:endParaRPr>
          </a:p>
          <a:p>
            <a:pPr marL="0" lvl="0" indent="0" rtl="0">
              <a:spcBef>
                <a:spcPts val="0"/>
              </a:spcBef>
              <a:spcAft>
                <a:spcPts val="0"/>
              </a:spcAft>
              <a:buClr>
                <a:schemeClr val="dk1"/>
              </a:buClr>
              <a:buSzPts val="1100"/>
              <a:buFont typeface="Arial"/>
              <a:buNone/>
            </a:pPr>
            <a:endParaRPr sz="3400">
              <a:solidFill>
                <a:schemeClr val="dk1"/>
              </a:solidFill>
            </a:endParaRPr>
          </a:p>
          <a:p>
            <a:pPr marL="0" lvl="0" indent="0" rtl="0">
              <a:spcBef>
                <a:spcPts val="0"/>
              </a:spcBef>
              <a:spcAft>
                <a:spcPts val="0"/>
              </a:spcAft>
              <a:buClr>
                <a:schemeClr val="dk1"/>
              </a:buClr>
              <a:buSzPts val="1100"/>
              <a:buFont typeface="Arial"/>
              <a:buNone/>
            </a:pPr>
            <a:r>
              <a:rPr lang="en-US" sz="3400">
                <a:solidFill>
                  <a:schemeClr val="dk1"/>
                </a:solidFill>
              </a:rPr>
              <a:t>What do you think that is?</a:t>
            </a:r>
            <a:endParaRPr sz="3400">
              <a:solidFill>
                <a:schemeClr val="dk1"/>
              </a:solidFill>
            </a:endParaRPr>
          </a:p>
          <a:p>
            <a:pPr marL="0" lvl="0" indent="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p:nvPr/>
        </p:nvSpPr>
        <p:spPr>
          <a:xfrm>
            <a:off x="214175" y="315625"/>
            <a:ext cx="3843900" cy="615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000"/>
              <a:t>In cases of water intoxication, it is extreme hyponatremia that can ultimately cause coma and death.</a:t>
            </a:r>
            <a:br>
              <a:rPr lang="en-US" sz="2000"/>
            </a:br>
            <a:endParaRPr sz="2000"/>
          </a:p>
          <a:p>
            <a:pPr marL="0" lvl="0" indent="0" rtl="0">
              <a:spcBef>
                <a:spcPts val="0"/>
              </a:spcBef>
              <a:spcAft>
                <a:spcPts val="0"/>
              </a:spcAft>
              <a:buNone/>
            </a:pPr>
            <a:r>
              <a:rPr lang="en-US" sz="2000"/>
              <a:t>The doctor orders a drug that increases urination.    Kati is able to clear the extra water from her body and recovers.</a:t>
            </a:r>
            <a:endParaRPr sz="2000"/>
          </a:p>
          <a:p>
            <a:pPr marL="0" lvl="0" indent="0" rtl="0">
              <a:spcBef>
                <a:spcPts val="0"/>
              </a:spcBef>
              <a:spcAft>
                <a:spcPts val="0"/>
              </a:spcAft>
              <a:buNone/>
            </a:pPr>
            <a:endParaRPr sz="3000"/>
          </a:p>
          <a:p>
            <a:pPr marL="0" lvl="0" indent="0" rtl="0">
              <a:spcBef>
                <a:spcPts val="0"/>
              </a:spcBef>
              <a:spcAft>
                <a:spcPts val="0"/>
              </a:spcAft>
              <a:buNone/>
            </a:pPr>
            <a:r>
              <a:rPr lang="en-US" sz="2400"/>
              <a:t>How does Kati’s story relate to HOMEOSTASIS?</a:t>
            </a:r>
            <a:endParaRPr sz="2400"/>
          </a:p>
          <a:p>
            <a:pPr marL="0" lvl="0" indent="0" rtl="0">
              <a:spcBef>
                <a:spcPts val="0"/>
              </a:spcBef>
              <a:spcAft>
                <a:spcPts val="0"/>
              </a:spcAft>
              <a:buNone/>
            </a:pPr>
            <a:endParaRPr sz="2400"/>
          </a:p>
          <a:p>
            <a:pPr marL="0" lvl="0" indent="0" rtl="0">
              <a:spcBef>
                <a:spcPts val="0"/>
              </a:spcBef>
              <a:spcAft>
                <a:spcPts val="0"/>
              </a:spcAft>
              <a:buNone/>
            </a:pPr>
            <a:endParaRPr sz="2400"/>
          </a:p>
          <a:p>
            <a:pPr marL="0" lvl="0" indent="0" rtl="0">
              <a:spcBef>
                <a:spcPts val="0"/>
              </a:spcBef>
              <a:spcAft>
                <a:spcPts val="0"/>
              </a:spcAft>
              <a:buNone/>
            </a:pPr>
            <a:r>
              <a:rPr lang="en-US" sz="2400"/>
              <a:t>Which of the 10 life processes were compromised in Kati’s situation?</a:t>
            </a:r>
            <a:endParaRPr sz="2400"/>
          </a:p>
          <a:p>
            <a:pPr marL="0" lvl="0" indent="0">
              <a:spcBef>
                <a:spcPts val="0"/>
              </a:spcBef>
              <a:spcAft>
                <a:spcPts val="0"/>
              </a:spcAft>
              <a:buNone/>
            </a:pPr>
            <a:endParaRPr sz="1800"/>
          </a:p>
        </p:txBody>
      </p:sp>
      <p:pic>
        <p:nvPicPr>
          <p:cNvPr id="128" name="Google Shape;128;p22" descr="d4cca461c7443acd6d68a3afbc9c9f2d.jpg"/>
          <p:cNvPicPr preferRelativeResize="0"/>
          <p:nvPr/>
        </p:nvPicPr>
        <p:blipFill>
          <a:blip r:embed="rId3">
            <a:alphaModFix/>
          </a:blip>
          <a:stretch>
            <a:fillRect/>
          </a:stretch>
        </p:blipFill>
        <p:spPr>
          <a:xfrm>
            <a:off x="4462925" y="189375"/>
            <a:ext cx="556260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3"/>
          <p:cNvPicPr preferRelativeResize="0"/>
          <p:nvPr/>
        </p:nvPicPr>
        <p:blipFill>
          <a:blip r:embed="rId3">
            <a:alphaModFix/>
          </a:blip>
          <a:stretch>
            <a:fillRect/>
          </a:stretch>
        </p:blipFill>
        <p:spPr>
          <a:xfrm>
            <a:off x="497400" y="0"/>
            <a:ext cx="9165150" cy="973650"/>
          </a:xfrm>
          <a:prstGeom prst="rect">
            <a:avLst/>
          </a:prstGeom>
          <a:noFill/>
          <a:ln>
            <a:noFill/>
          </a:ln>
        </p:spPr>
      </p:pic>
      <p:pic>
        <p:nvPicPr>
          <p:cNvPr id="134" name="Google Shape;134;p23"/>
          <p:cNvPicPr preferRelativeResize="0"/>
          <p:nvPr/>
        </p:nvPicPr>
        <p:blipFill>
          <a:blip r:embed="rId4">
            <a:alphaModFix/>
          </a:blip>
          <a:stretch>
            <a:fillRect/>
          </a:stretch>
        </p:blipFill>
        <p:spPr>
          <a:xfrm>
            <a:off x="406400" y="1219200"/>
            <a:ext cx="9144000" cy="5234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p:nvPr/>
        </p:nvSpPr>
        <p:spPr>
          <a:xfrm>
            <a:off x="523750" y="889000"/>
            <a:ext cx="9518100" cy="5823600"/>
          </a:xfrm>
          <a:prstGeom prst="rect">
            <a:avLst/>
          </a:prstGeom>
          <a:noFill/>
          <a:ln>
            <a:noFill/>
          </a:ln>
        </p:spPr>
        <p:txBody>
          <a:bodyPr spcFirstLastPara="1" wrap="square" lIns="38100" tIns="38100" rIns="38100" bIns="38100" anchor="t" anchorCtr="0">
            <a:noAutofit/>
          </a:bodyPr>
          <a:lstStyle/>
          <a:p>
            <a:pPr marL="381000" marR="0" lvl="0" indent="-248356" algn="l" rtl="0">
              <a:lnSpc>
                <a:spcPct val="108036"/>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Axial Portion - head, neck, trunk</a:t>
            </a:r>
            <a:endParaRPr sz="3111">
              <a:solidFill>
                <a:srgbClr val="000000"/>
              </a:solidFill>
              <a:latin typeface="Arial"/>
              <a:ea typeface="Arial"/>
              <a:cs typeface="Arial"/>
              <a:sym typeface="Arial"/>
            </a:endParaRPr>
          </a:p>
          <a:p>
            <a:pPr marL="381000" marR="0" lvl="0" indent="-248356" algn="l" rtl="0">
              <a:lnSpc>
                <a:spcPct val="108036"/>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Appendicular Portion - arms &amp; legs</a:t>
            </a:r>
            <a:endParaRPr sz="3111">
              <a:solidFill>
                <a:srgbClr val="000000"/>
              </a:solidFill>
              <a:latin typeface="Arial"/>
              <a:ea typeface="Arial"/>
              <a:cs typeface="Arial"/>
              <a:sym typeface="Arial"/>
            </a:endParaRPr>
          </a:p>
          <a:p>
            <a:pPr marL="0" marR="0" lvl="0" indent="0" algn="l" rtl="0">
              <a:lnSpc>
                <a:spcPct val="108036"/>
              </a:lnSpc>
              <a:spcBef>
                <a:spcPts val="0"/>
              </a:spcBef>
              <a:spcAft>
                <a:spcPts val="0"/>
              </a:spcAft>
              <a:buNone/>
            </a:pPr>
            <a:endParaRPr sz="3111">
              <a:solidFill>
                <a:srgbClr val="000000"/>
              </a:solidFill>
              <a:latin typeface="Arial"/>
              <a:ea typeface="Arial"/>
              <a:cs typeface="Arial"/>
              <a:sym typeface="Arial"/>
            </a:endParaRPr>
          </a:p>
          <a:p>
            <a:pPr marL="0" marR="0" lvl="0" indent="0" algn="l" rtl="0">
              <a:lnSpc>
                <a:spcPct val="108036"/>
              </a:lnSpc>
              <a:spcBef>
                <a:spcPts val="0"/>
              </a:spcBef>
              <a:spcAft>
                <a:spcPts val="0"/>
              </a:spcAft>
              <a:buNone/>
            </a:pPr>
            <a:endParaRPr sz="3111">
              <a:solidFill>
                <a:srgbClr val="000000"/>
              </a:solidFill>
              <a:latin typeface="Arial"/>
              <a:ea typeface="Arial"/>
              <a:cs typeface="Arial"/>
              <a:sym typeface="Arial"/>
            </a:endParaRPr>
          </a:p>
          <a:p>
            <a:pPr marL="0" marR="0" lvl="0" indent="0" algn="l" rtl="0">
              <a:lnSpc>
                <a:spcPct val="108036"/>
              </a:lnSpc>
              <a:spcBef>
                <a:spcPts val="0"/>
              </a:spcBef>
              <a:spcAft>
                <a:spcPts val="0"/>
              </a:spcAft>
              <a:buNone/>
            </a:pPr>
            <a:endParaRPr sz="3111">
              <a:solidFill>
                <a:srgbClr val="000000"/>
              </a:solidFill>
              <a:latin typeface="Arial"/>
              <a:ea typeface="Arial"/>
              <a:cs typeface="Arial"/>
              <a:sym typeface="Arial"/>
            </a:endParaRPr>
          </a:p>
          <a:p>
            <a:pPr marL="0" marR="0" lvl="0" indent="0" algn="l" rtl="0">
              <a:lnSpc>
                <a:spcPct val="108036"/>
              </a:lnSpc>
              <a:spcBef>
                <a:spcPts val="0"/>
              </a:spcBef>
              <a:spcAft>
                <a:spcPts val="0"/>
              </a:spcAft>
              <a:buNone/>
            </a:pPr>
            <a:endParaRPr sz="3111">
              <a:solidFill>
                <a:srgbClr val="000000"/>
              </a:solidFill>
              <a:latin typeface="Arial"/>
              <a:ea typeface="Arial"/>
              <a:cs typeface="Arial"/>
              <a:sym typeface="Arial"/>
            </a:endParaRPr>
          </a:p>
          <a:p>
            <a:pPr marL="0" marR="0" lvl="0" indent="0" algn="l" rtl="0">
              <a:lnSpc>
                <a:spcPct val="108036"/>
              </a:lnSpc>
              <a:spcBef>
                <a:spcPts val="0"/>
              </a:spcBef>
              <a:spcAft>
                <a:spcPts val="0"/>
              </a:spcAft>
              <a:buNone/>
            </a:pPr>
            <a:endParaRPr sz="3111">
              <a:solidFill>
                <a:srgbClr val="000000"/>
              </a:solidFill>
              <a:latin typeface="Arial"/>
              <a:ea typeface="Arial"/>
              <a:cs typeface="Arial"/>
              <a:sym typeface="Arial"/>
            </a:endParaRPr>
          </a:p>
          <a:p>
            <a:pPr marL="0" marR="0" lvl="0" indent="0" algn="l" rtl="0">
              <a:lnSpc>
                <a:spcPct val="108036"/>
              </a:lnSpc>
              <a:spcBef>
                <a:spcPts val="0"/>
              </a:spcBef>
              <a:spcAft>
                <a:spcPts val="0"/>
              </a:spcAft>
              <a:buNone/>
            </a:pPr>
            <a:endParaRPr sz="3111">
              <a:solidFill>
                <a:srgbClr val="000000"/>
              </a:solidFill>
              <a:latin typeface="Arial"/>
              <a:ea typeface="Arial"/>
              <a:cs typeface="Arial"/>
              <a:sym typeface="Arial"/>
            </a:endParaRPr>
          </a:p>
          <a:p>
            <a:pPr marL="0" marR="0" lvl="0" indent="0" algn="l" rtl="0">
              <a:lnSpc>
                <a:spcPct val="108036"/>
              </a:lnSpc>
              <a:spcBef>
                <a:spcPts val="0"/>
              </a:spcBef>
              <a:spcAft>
                <a:spcPts val="0"/>
              </a:spcAft>
              <a:buNone/>
            </a:pPr>
            <a:r>
              <a:rPr lang="en-US" sz="2933">
                <a:solidFill>
                  <a:srgbClr val="000000"/>
                </a:solidFill>
                <a:latin typeface="Arial"/>
                <a:ea typeface="Arial"/>
                <a:cs typeface="Arial"/>
                <a:sym typeface="Arial"/>
              </a:rPr>
              <a:t> </a:t>
            </a:r>
            <a:endParaRPr sz="2933">
              <a:solidFill>
                <a:srgbClr val="000000"/>
              </a:solidFill>
              <a:latin typeface="Arial"/>
              <a:ea typeface="Arial"/>
              <a:cs typeface="Arial"/>
              <a:sym typeface="Arial"/>
            </a:endParaRPr>
          </a:p>
          <a:p>
            <a:pPr marL="0" marR="0" lvl="0" indent="0" algn="l" rtl="0">
              <a:lnSpc>
                <a:spcPct val="108036"/>
              </a:lnSpc>
              <a:spcBef>
                <a:spcPts val="0"/>
              </a:spcBef>
              <a:spcAft>
                <a:spcPts val="0"/>
              </a:spcAft>
              <a:buNone/>
            </a:pPr>
            <a:endParaRPr sz="2933"/>
          </a:p>
          <a:p>
            <a:pPr marL="0" marR="0" lvl="0" indent="0" algn="l" rtl="0">
              <a:lnSpc>
                <a:spcPct val="108036"/>
              </a:lnSpc>
              <a:spcBef>
                <a:spcPts val="0"/>
              </a:spcBef>
              <a:spcAft>
                <a:spcPts val="0"/>
              </a:spcAft>
              <a:buNone/>
            </a:pPr>
            <a:r>
              <a:rPr lang="en-US" sz="2933"/>
              <a:t>          </a:t>
            </a:r>
            <a:r>
              <a:rPr lang="en-US" sz="2933">
                <a:solidFill>
                  <a:srgbClr val="000000"/>
                </a:solidFill>
                <a:latin typeface="Arial"/>
                <a:ea typeface="Arial"/>
                <a:cs typeface="Arial"/>
                <a:sym typeface="Arial"/>
              </a:rPr>
              <a:t>(VISCERA = internal organs. "Visceral organs")</a:t>
            </a:r>
            <a:endParaRPr sz="2933">
              <a:solidFill>
                <a:srgbClr val="000000"/>
              </a:solidFill>
              <a:latin typeface="Arial"/>
              <a:ea typeface="Arial"/>
              <a:cs typeface="Arial"/>
              <a:sym typeface="Arial"/>
            </a:endParaRPr>
          </a:p>
          <a:p>
            <a:pPr marL="0" marR="0" lvl="0" indent="0" algn="l" rtl="0">
              <a:lnSpc>
                <a:spcPct val="108036"/>
              </a:lnSpc>
              <a:spcBef>
                <a:spcPts val="0"/>
              </a:spcBef>
              <a:spcAft>
                <a:spcPts val="0"/>
              </a:spcAft>
              <a:buNone/>
            </a:pPr>
            <a:endParaRPr sz="3111">
              <a:solidFill>
                <a:srgbClr val="000000"/>
              </a:solidFill>
              <a:latin typeface="Arial"/>
              <a:ea typeface="Arial"/>
              <a:cs typeface="Arial"/>
              <a:sym typeface="Arial"/>
            </a:endParaRPr>
          </a:p>
        </p:txBody>
      </p:sp>
      <p:pic>
        <p:nvPicPr>
          <p:cNvPr id="140" name="Google Shape;140;p24"/>
          <p:cNvPicPr preferRelativeResize="0"/>
          <p:nvPr/>
        </p:nvPicPr>
        <p:blipFill>
          <a:blip r:embed="rId3">
            <a:alphaModFix/>
          </a:blip>
          <a:stretch>
            <a:fillRect/>
          </a:stretch>
        </p:blipFill>
        <p:spPr>
          <a:xfrm>
            <a:off x="2548650" y="2102500"/>
            <a:ext cx="3895025" cy="3116000"/>
          </a:xfrm>
          <a:prstGeom prst="rect">
            <a:avLst/>
          </a:prstGeom>
          <a:noFill/>
          <a:ln>
            <a:noFill/>
          </a:ln>
        </p:spPr>
      </p:pic>
      <p:sp>
        <p:nvSpPr>
          <p:cNvPr id="141" name="Google Shape;141;p24"/>
          <p:cNvSpPr txBox="1"/>
          <p:nvPr/>
        </p:nvSpPr>
        <p:spPr>
          <a:xfrm>
            <a:off x="174500" y="46525"/>
            <a:ext cx="8283000" cy="779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000"/>
              <a:t>General Organization of the Body</a:t>
            </a:r>
            <a:endParaRPr sz="3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p:nvPr/>
        </p:nvSpPr>
        <p:spPr>
          <a:xfrm>
            <a:off x="521038" y="1153550"/>
            <a:ext cx="9117900" cy="651300"/>
          </a:xfrm>
          <a:prstGeom prst="rect">
            <a:avLst/>
          </a:prstGeom>
          <a:noFill/>
          <a:ln>
            <a:noFill/>
          </a:ln>
        </p:spPr>
        <p:txBody>
          <a:bodyPr spcFirstLastPara="1" wrap="square" lIns="38100" tIns="38100" rIns="38100" bIns="38100" anchor="t" anchorCtr="0">
            <a:noAutofit/>
          </a:bodyPr>
          <a:lstStyle/>
          <a:p>
            <a:pPr marL="0" marR="0" lvl="0" indent="0" algn="l">
              <a:lnSpc>
                <a:spcPct val="120089"/>
              </a:lnSpc>
              <a:spcBef>
                <a:spcPts val="0"/>
              </a:spcBef>
              <a:spcAft>
                <a:spcPts val="0"/>
              </a:spcAft>
              <a:buNone/>
            </a:pPr>
            <a:r>
              <a:rPr lang="en-US" sz="3111">
                <a:solidFill>
                  <a:srgbClr val="000000"/>
                </a:solidFill>
                <a:latin typeface="Arial"/>
                <a:ea typeface="Arial"/>
                <a:cs typeface="Arial"/>
                <a:sym typeface="Arial"/>
              </a:rPr>
              <a:t>Popular in horror movies and games</a:t>
            </a:r>
            <a:endParaRPr sz="3111">
              <a:solidFill>
                <a:srgbClr val="000000"/>
              </a:solidFill>
              <a:latin typeface="Arial"/>
              <a:ea typeface="Arial"/>
              <a:cs typeface="Arial"/>
              <a:sym typeface="Arial"/>
            </a:endParaRPr>
          </a:p>
        </p:txBody>
      </p:sp>
      <p:pic>
        <p:nvPicPr>
          <p:cNvPr id="147" name="Google Shape;147;p25"/>
          <p:cNvPicPr preferRelativeResize="0"/>
          <p:nvPr/>
        </p:nvPicPr>
        <p:blipFill>
          <a:blip r:embed="rId3">
            <a:alphaModFix/>
          </a:blip>
          <a:stretch>
            <a:fillRect/>
          </a:stretch>
        </p:blipFill>
        <p:spPr>
          <a:xfrm>
            <a:off x="175175" y="2107625"/>
            <a:ext cx="3640650" cy="5079974"/>
          </a:xfrm>
          <a:prstGeom prst="rect">
            <a:avLst/>
          </a:prstGeom>
          <a:noFill/>
          <a:ln>
            <a:noFill/>
          </a:ln>
        </p:spPr>
      </p:pic>
      <p:pic>
        <p:nvPicPr>
          <p:cNvPr id="148" name="Google Shape;148;p25"/>
          <p:cNvPicPr preferRelativeResize="0"/>
          <p:nvPr/>
        </p:nvPicPr>
        <p:blipFill>
          <a:blip r:embed="rId4">
            <a:alphaModFix/>
          </a:blip>
          <a:stretch>
            <a:fillRect/>
          </a:stretch>
        </p:blipFill>
        <p:spPr>
          <a:xfrm>
            <a:off x="7431800" y="147100"/>
            <a:ext cx="2448100" cy="2830825"/>
          </a:xfrm>
          <a:prstGeom prst="rect">
            <a:avLst/>
          </a:prstGeom>
          <a:noFill/>
          <a:ln>
            <a:noFill/>
          </a:ln>
        </p:spPr>
      </p:pic>
      <p:sp>
        <p:nvSpPr>
          <p:cNvPr id="149" name="Google Shape;149;p25"/>
          <p:cNvSpPr txBox="1"/>
          <p:nvPr/>
        </p:nvSpPr>
        <p:spPr>
          <a:xfrm>
            <a:off x="300300" y="225225"/>
            <a:ext cx="4717200" cy="800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300" b="1"/>
              <a:t>EVISCERATE</a:t>
            </a:r>
            <a:endParaRPr sz="3300" b="1"/>
          </a:p>
        </p:txBody>
      </p:sp>
      <p:pic>
        <p:nvPicPr>
          <p:cNvPr id="150" name="Google Shape;150;p25"/>
          <p:cNvPicPr preferRelativeResize="0"/>
          <p:nvPr/>
        </p:nvPicPr>
        <p:blipFill>
          <a:blip r:embed="rId5">
            <a:alphaModFix/>
          </a:blip>
          <a:stretch>
            <a:fillRect/>
          </a:stretch>
        </p:blipFill>
        <p:spPr>
          <a:xfrm>
            <a:off x="3940950" y="3054925"/>
            <a:ext cx="6096000" cy="4057650"/>
          </a:xfrm>
          <a:prstGeom prst="rect">
            <a:avLst/>
          </a:prstGeom>
          <a:noFill/>
          <a:ln>
            <a:noFill/>
          </a:ln>
        </p:spPr>
      </p:pic>
      <p:sp>
        <p:nvSpPr>
          <p:cNvPr id="151" name="Google Shape;151;p25"/>
          <p:cNvSpPr txBox="1"/>
          <p:nvPr/>
        </p:nvSpPr>
        <p:spPr>
          <a:xfrm>
            <a:off x="4053750" y="7112575"/>
            <a:ext cx="5983200" cy="507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t>Photo Source: https://www.flickr.com/photos/pietroizzo/7478162336/in/photostream/</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304800" y="304800"/>
            <a:ext cx="9626600" cy="990600"/>
          </a:xfrm>
          <a:prstGeom prst="rect">
            <a:avLst/>
          </a:prstGeom>
        </p:spPr>
        <p:txBody>
          <a:bodyPr spcFirstLastPara="1" wrap="square" lIns="38100" tIns="38100" rIns="38100" bIns="38100" anchor="t" anchorCtr="0">
            <a:noAutofit/>
          </a:bodyPr>
          <a:lstStyle/>
          <a:p>
            <a:pPr marL="0" lvl="0" indent="0" rtl="0">
              <a:lnSpc>
                <a:spcPct val="100000"/>
              </a:lnSpc>
              <a:spcBef>
                <a:spcPts val="0"/>
              </a:spcBef>
              <a:spcAft>
                <a:spcPts val="0"/>
              </a:spcAft>
              <a:buNone/>
            </a:pPr>
            <a:r>
              <a:rPr lang="en-US" sz="4266">
                <a:solidFill>
                  <a:srgbClr val="000000"/>
                </a:solidFill>
                <a:latin typeface="Arial"/>
                <a:ea typeface="Arial"/>
                <a:cs typeface="Arial"/>
                <a:sym typeface="Arial"/>
              </a:rPr>
              <a:t>Body Cavities</a:t>
            </a:r>
            <a:endParaRPr sz="4266">
              <a:solidFill>
                <a:srgbClr val="000000"/>
              </a:solidFill>
              <a:latin typeface="Arial"/>
              <a:ea typeface="Arial"/>
              <a:cs typeface="Arial"/>
              <a:sym typeface="Arial"/>
            </a:endParaRPr>
          </a:p>
        </p:txBody>
      </p:sp>
      <p:sp>
        <p:nvSpPr>
          <p:cNvPr id="157" name="Google Shape;157;p26"/>
          <p:cNvSpPr txBox="1">
            <a:spLocks noGrp="1"/>
          </p:cNvSpPr>
          <p:nvPr>
            <p:ph type="body" idx="1"/>
          </p:nvPr>
        </p:nvSpPr>
        <p:spPr>
          <a:xfrm>
            <a:off x="304700" y="1320800"/>
            <a:ext cx="9626700" cy="4668900"/>
          </a:xfrm>
          <a:prstGeom prst="rect">
            <a:avLst/>
          </a:prstGeom>
        </p:spPr>
        <p:txBody>
          <a:bodyPr spcFirstLastPara="1" wrap="square" lIns="38100" tIns="38100" rIns="38100" bIns="38100" anchor="t" anchorCtr="0">
            <a:noAutofit/>
          </a:bodyPr>
          <a:lstStyle/>
          <a:p>
            <a:pPr marL="0" lvl="0" indent="0" rtl="0">
              <a:lnSpc>
                <a:spcPct val="100000"/>
              </a:lnSpc>
              <a:spcBef>
                <a:spcPts val="700"/>
              </a:spcBef>
              <a:spcAft>
                <a:spcPts val="0"/>
              </a:spcAft>
              <a:buNone/>
            </a:pPr>
            <a:r>
              <a:rPr lang="en-US" sz="2666" dirty="0">
                <a:solidFill>
                  <a:srgbClr val="000000"/>
                </a:solidFill>
                <a:highlight>
                  <a:srgbClr val="FFFF00"/>
                </a:highlight>
                <a:latin typeface="Arial"/>
                <a:ea typeface="Arial"/>
                <a:cs typeface="Arial"/>
                <a:sym typeface="Arial"/>
              </a:rPr>
              <a:t>Dorsal</a:t>
            </a:r>
            <a:r>
              <a:rPr lang="en-US" sz="2666" dirty="0">
                <a:solidFill>
                  <a:srgbClr val="000000"/>
                </a:solidFill>
                <a:latin typeface="Arial"/>
                <a:ea typeface="Arial"/>
                <a:cs typeface="Arial"/>
                <a:sym typeface="Arial"/>
              </a:rPr>
              <a:t>  = back side</a:t>
            </a:r>
            <a:endParaRPr sz="2666" dirty="0">
              <a:solidFill>
                <a:srgbClr val="000000"/>
              </a:solidFill>
              <a:latin typeface="Arial"/>
              <a:ea typeface="Arial"/>
              <a:cs typeface="Arial"/>
              <a:sym typeface="Arial"/>
            </a:endParaRPr>
          </a:p>
          <a:p>
            <a:pPr marL="0" lvl="0" indent="0" rtl="0">
              <a:lnSpc>
                <a:spcPct val="100000"/>
              </a:lnSpc>
              <a:spcBef>
                <a:spcPts val="700"/>
              </a:spcBef>
              <a:spcAft>
                <a:spcPts val="0"/>
              </a:spcAft>
              <a:buNone/>
            </a:pPr>
            <a:endParaRPr sz="2666" dirty="0">
              <a:solidFill>
                <a:srgbClr val="000000"/>
              </a:solidFill>
              <a:latin typeface="Arial"/>
              <a:ea typeface="Arial"/>
              <a:cs typeface="Arial"/>
              <a:sym typeface="Arial"/>
            </a:endParaRPr>
          </a:p>
          <a:p>
            <a:pPr marL="0" lvl="0" indent="0" rtl="0">
              <a:lnSpc>
                <a:spcPct val="100000"/>
              </a:lnSpc>
              <a:spcBef>
                <a:spcPts val="700"/>
              </a:spcBef>
              <a:spcAft>
                <a:spcPts val="0"/>
              </a:spcAft>
              <a:buNone/>
            </a:pPr>
            <a:r>
              <a:rPr lang="en-US" sz="2666" dirty="0">
                <a:solidFill>
                  <a:srgbClr val="000000"/>
                </a:solidFill>
                <a:highlight>
                  <a:srgbClr val="FFFF00"/>
                </a:highlight>
                <a:latin typeface="Arial"/>
                <a:ea typeface="Arial"/>
                <a:cs typeface="Arial"/>
                <a:sym typeface="Arial"/>
              </a:rPr>
              <a:t>Ventral </a:t>
            </a:r>
            <a:r>
              <a:rPr lang="en-US" sz="2666" dirty="0">
                <a:solidFill>
                  <a:srgbClr val="000000"/>
                </a:solidFill>
                <a:latin typeface="Arial"/>
                <a:ea typeface="Arial"/>
                <a:cs typeface="Arial"/>
                <a:sym typeface="Arial"/>
              </a:rPr>
              <a:t>= front side</a:t>
            </a:r>
            <a:endParaRPr sz="2666" dirty="0">
              <a:solidFill>
                <a:srgbClr val="000000"/>
              </a:solidFill>
              <a:latin typeface="Arial"/>
              <a:ea typeface="Arial"/>
              <a:cs typeface="Arial"/>
              <a:sym typeface="Arial"/>
            </a:endParaRPr>
          </a:p>
          <a:p>
            <a:pPr marL="0" lvl="0" indent="0" rtl="0">
              <a:lnSpc>
                <a:spcPct val="100000"/>
              </a:lnSpc>
              <a:spcBef>
                <a:spcPts val="700"/>
              </a:spcBef>
              <a:spcAft>
                <a:spcPts val="0"/>
              </a:spcAft>
              <a:buNone/>
            </a:pPr>
            <a:endParaRPr sz="2666" dirty="0">
              <a:solidFill>
                <a:srgbClr val="000000"/>
              </a:solidFill>
              <a:latin typeface="Arial"/>
              <a:ea typeface="Arial"/>
              <a:cs typeface="Arial"/>
              <a:sym typeface="Arial"/>
            </a:endParaRPr>
          </a:p>
          <a:p>
            <a:pPr marL="0" lvl="0" indent="0" rtl="0">
              <a:lnSpc>
                <a:spcPct val="100000"/>
              </a:lnSpc>
              <a:spcBef>
                <a:spcPts val="700"/>
              </a:spcBef>
              <a:spcAft>
                <a:spcPts val="0"/>
              </a:spcAft>
              <a:buNone/>
            </a:pPr>
            <a:r>
              <a:rPr lang="en-US" sz="2666" dirty="0">
                <a:solidFill>
                  <a:srgbClr val="000000"/>
                </a:solidFill>
                <a:highlight>
                  <a:srgbClr val="FFFF00"/>
                </a:highlight>
                <a:latin typeface="Arial"/>
                <a:ea typeface="Arial"/>
                <a:cs typeface="Arial"/>
                <a:sym typeface="Arial"/>
              </a:rPr>
              <a:t>Thoracic = </a:t>
            </a:r>
            <a:r>
              <a:rPr lang="en-US" sz="2666" dirty="0">
                <a:solidFill>
                  <a:srgbClr val="000000"/>
                </a:solidFill>
                <a:latin typeface="Arial"/>
                <a:ea typeface="Arial"/>
                <a:cs typeface="Arial"/>
                <a:sym typeface="Arial"/>
              </a:rPr>
              <a:t>chest (heart, trachea, lungs..)</a:t>
            </a:r>
            <a:endParaRPr sz="2666" dirty="0">
              <a:solidFill>
                <a:srgbClr val="000000"/>
              </a:solidFill>
              <a:latin typeface="Arial"/>
              <a:ea typeface="Arial"/>
              <a:cs typeface="Arial"/>
              <a:sym typeface="Arial"/>
            </a:endParaRPr>
          </a:p>
          <a:p>
            <a:pPr marL="0" lvl="0" indent="0" rtl="0">
              <a:lnSpc>
                <a:spcPct val="100000"/>
              </a:lnSpc>
              <a:spcBef>
                <a:spcPts val="700"/>
              </a:spcBef>
              <a:spcAft>
                <a:spcPts val="0"/>
              </a:spcAft>
              <a:buNone/>
            </a:pPr>
            <a:endParaRPr sz="2666" dirty="0">
              <a:solidFill>
                <a:srgbClr val="000000"/>
              </a:solidFill>
              <a:latin typeface="Arial"/>
              <a:ea typeface="Arial"/>
              <a:cs typeface="Arial"/>
              <a:sym typeface="Arial"/>
            </a:endParaRPr>
          </a:p>
          <a:p>
            <a:pPr marL="0" lvl="0" indent="0" rtl="0">
              <a:lnSpc>
                <a:spcPct val="100000"/>
              </a:lnSpc>
              <a:spcBef>
                <a:spcPts val="700"/>
              </a:spcBef>
              <a:spcAft>
                <a:spcPts val="0"/>
              </a:spcAft>
              <a:buNone/>
            </a:pPr>
            <a:r>
              <a:rPr lang="en-US" sz="2666" dirty="0">
                <a:solidFill>
                  <a:srgbClr val="000000"/>
                </a:solidFill>
                <a:highlight>
                  <a:srgbClr val="FFFF00"/>
                </a:highlight>
                <a:latin typeface="Arial"/>
                <a:ea typeface="Arial"/>
                <a:cs typeface="Arial"/>
                <a:sym typeface="Arial"/>
              </a:rPr>
              <a:t>Abdomen</a:t>
            </a:r>
            <a:r>
              <a:rPr lang="en-US" sz="2666" dirty="0">
                <a:solidFill>
                  <a:srgbClr val="000000"/>
                </a:solidFill>
                <a:latin typeface="Arial"/>
                <a:ea typeface="Arial"/>
                <a:cs typeface="Arial"/>
                <a:sym typeface="Arial"/>
              </a:rPr>
              <a:t> = stomach area (spleen, intestines)</a:t>
            </a:r>
            <a:endParaRPr sz="2666" dirty="0">
              <a:solidFill>
                <a:srgbClr val="000000"/>
              </a:solidFill>
              <a:latin typeface="Arial"/>
              <a:ea typeface="Arial"/>
              <a:cs typeface="Arial"/>
              <a:sym typeface="Arial"/>
            </a:endParaRPr>
          </a:p>
          <a:p>
            <a:pPr marL="0" lvl="0" indent="0" rtl="0">
              <a:lnSpc>
                <a:spcPct val="100000"/>
              </a:lnSpc>
              <a:spcBef>
                <a:spcPts val="700"/>
              </a:spcBef>
              <a:spcAft>
                <a:spcPts val="0"/>
              </a:spcAft>
              <a:buNone/>
            </a:pPr>
            <a:endParaRPr sz="2666" dirty="0">
              <a:solidFill>
                <a:srgbClr val="000000"/>
              </a:solidFill>
              <a:latin typeface="Arial"/>
              <a:ea typeface="Arial"/>
              <a:cs typeface="Arial"/>
              <a:sym typeface="Arial"/>
            </a:endParaRPr>
          </a:p>
          <a:p>
            <a:pPr marL="0" lvl="0" indent="0" rtl="0">
              <a:lnSpc>
                <a:spcPct val="100000"/>
              </a:lnSpc>
              <a:spcBef>
                <a:spcPts val="700"/>
              </a:spcBef>
              <a:spcAft>
                <a:spcPts val="0"/>
              </a:spcAft>
              <a:buNone/>
            </a:pPr>
            <a:r>
              <a:rPr lang="en-US" sz="2666" dirty="0">
                <a:solidFill>
                  <a:srgbClr val="000000"/>
                </a:solidFill>
                <a:highlight>
                  <a:srgbClr val="FFFF00"/>
                </a:highlight>
                <a:latin typeface="Arial"/>
                <a:ea typeface="Arial"/>
                <a:cs typeface="Arial"/>
                <a:sym typeface="Arial"/>
              </a:rPr>
              <a:t>Pelvic = </a:t>
            </a:r>
            <a:r>
              <a:rPr lang="en-US" sz="2666" dirty="0">
                <a:solidFill>
                  <a:srgbClr val="000000"/>
                </a:solidFill>
                <a:latin typeface="Arial"/>
                <a:ea typeface="Arial"/>
                <a:cs typeface="Arial"/>
                <a:sym typeface="Arial"/>
              </a:rPr>
              <a:t>lower abdomen (bladder, reproductive organs)</a:t>
            </a:r>
            <a:endParaRPr sz="2666" dirty="0">
              <a:solidFill>
                <a:srgbClr val="000000"/>
              </a:solidFill>
              <a:latin typeface="Arial"/>
              <a:ea typeface="Arial"/>
              <a:cs typeface="Arial"/>
              <a:sym typeface="Arial"/>
            </a:endParaRPr>
          </a:p>
          <a:p>
            <a:pPr marL="0" lvl="0" indent="0" rtl="0">
              <a:lnSpc>
                <a:spcPct val="100000"/>
              </a:lnSpc>
              <a:spcBef>
                <a:spcPts val="700"/>
              </a:spcBef>
              <a:spcAft>
                <a:spcPts val="0"/>
              </a:spcAft>
              <a:buNone/>
            </a:pPr>
            <a:endParaRPr sz="2666" dirty="0">
              <a:solidFill>
                <a:srgbClr val="000000"/>
              </a:solidFill>
              <a:latin typeface="Arial"/>
              <a:ea typeface="Arial"/>
              <a:cs typeface="Arial"/>
              <a:sym typeface="Arial"/>
            </a:endParaRPr>
          </a:p>
          <a:p>
            <a:pPr marL="0" lvl="0" indent="0" rtl="0">
              <a:lnSpc>
                <a:spcPct val="100000"/>
              </a:lnSpc>
              <a:spcBef>
                <a:spcPts val="700"/>
              </a:spcBef>
              <a:spcAft>
                <a:spcPts val="0"/>
              </a:spcAft>
              <a:buNone/>
            </a:pPr>
            <a:r>
              <a:rPr lang="en-US" sz="2666" dirty="0">
                <a:solidFill>
                  <a:srgbClr val="000000"/>
                </a:solidFill>
                <a:highlight>
                  <a:srgbClr val="FFFF00"/>
                </a:highlight>
                <a:latin typeface="Arial"/>
                <a:ea typeface="Arial"/>
                <a:cs typeface="Arial"/>
                <a:sym typeface="Arial"/>
              </a:rPr>
              <a:t>DIAPHRAGM: </a:t>
            </a:r>
            <a:r>
              <a:rPr lang="en-US" sz="2666" dirty="0">
                <a:solidFill>
                  <a:srgbClr val="000000"/>
                </a:solidFill>
                <a:latin typeface="Arial"/>
                <a:ea typeface="Arial"/>
                <a:cs typeface="Arial"/>
                <a:sym typeface="Arial"/>
              </a:rPr>
              <a:t> Separates the thoracic and pelvic region</a:t>
            </a:r>
            <a:endParaRPr sz="2666" dirty="0">
              <a:solidFill>
                <a:srgbClr val="000000"/>
              </a:solidFill>
              <a:latin typeface="Arial"/>
              <a:ea typeface="Arial"/>
              <a:cs typeface="Arial"/>
              <a:sym typeface="Arial"/>
            </a:endParaRPr>
          </a:p>
          <a:p>
            <a:pPr marL="0" lvl="0" indent="0" rtl="0">
              <a:lnSpc>
                <a:spcPct val="100000"/>
              </a:lnSpc>
              <a:spcBef>
                <a:spcPts val="700"/>
              </a:spcBef>
              <a:spcAft>
                <a:spcPts val="0"/>
              </a:spcAft>
              <a:buNone/>
            </a:pPr>
            <a:endParaRPr sz="2666"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9"/>
          <p:cNvSpPr txBox="1"/>
          <p:nvPr/>
        </p:nvSpPr>
        <p:spPr>
          <a:xfrm>
            <a:off x="279225" y="130750"/>
            <a:ext cx="9423600" cy="1533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2400"/>
              <a:t>In 2007, Kati Mori took part in the London Marathon – her fourth, and the hottest on record, with temperatures peaking at 75 F. Conscious of the repeated advice to maintain fluid intake, she took frequent drinks at the water stations along the route.</a:t>
            </a:r>
            <a:endParaRPr sz="2400"/>
          </a:p>
          <a:p>
            <a:pPr marL="0" lvl="0" indent="0" rtl="0">
              <a:spcBef>
                <a:spcPts val="0"/>
              </a:spcBef>
              <a:spcAft>
                <a:spcPts val="0"/>
              </a:spcAft>
              <a:buNone/>
            </a:pPr>
            <a:endParaRPr sz="2400">
              <a:solidFill>
                <a:srgbClr val="282828"/>
              </a:solidFill>
              <a:highlight>
                <a:srgbClr val="FFFFFF"/>
              </a:highlight>
            </a:endParaRPr>
          </a:p>
          <a:p>
            <a:pPr marL="0" lvl="0" indent="0" rtl="0">
              <a:spcBef>
                <a:spcPts val="0"/>
              </a:spcBef>
              <a:spcAft>
                <a:spcPts val="0"/>
              </a:spcAft>
              <a:buNone/>
            </a:pPr>
            <a:endParaRPr/>
          </a:p>
        </p:txBody>
      </p:sp>
      <p:sp>
        <p:nvSpPr>
          <p:cNvPr id="36" name="Google Shape;36;p9"/>
          <p:cNvSpPr txBox="1"/>
          <p:nvPr/>
        </p:nvSpPr>
        <p:spPr>
          <a:xfrm>
            <a:off x="279225" y="1891275"/>
            <a:ext cx="4782000" cy="4430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sz="2400">
                <a:solidFill>
                  <a:schemeClr val="dk1"/>
                </a:solidFill>
              </a:rPr>
              <a:t>By the 18th mile, Kati felt bad but was determined to finish, Near the end, she needed help from other runners to stay upright; hours later she was in the hospital, suffering from severe diarrhea, headache, vomiting and increasing confusion, with her legs endlessly mimicking a running motion. “I thought I was still in the marathon,” she says.</a:t>
            </a:r>
            <a:endParaRPr/>
          </a:p>
        </p:txBody>
      </p:sp>
      <p:sp>
        <p:nvSpPr>
          <p:cNvPr id="37" name="Google Shape;37;p9"/>
          <p:cNvSpPr txBox="1"/>
          <p:nvPr/>
        </p:nvSpPr>
        <p:spPr>
          <a:xfrm>
            <a:off x="739675" y="6321375"/>
            <a:ext cx="7791600" cy="915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b="1"/>
              <a:t>Essential Question: What happened to Kati Mori at the London Marathon?</a:t>
            </a:r>
            <a:endParaRPr sz="24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p:nvPr/>
        </p:nvSpPr>
        <p:spPr>
          <a:xfrm>
            <a:off x="559150" y="1321150"/>
            <a:ext cx="9117875" cy="5510725"/>
          </a:xfrm>
          <a:prstGeom prst="rect">
            <a:avLst/>
          </a:prstGeom>
          <a:noFill/>
          <a:ln>
            <a:noFill/>
          </a:ln>
        </p:spPr>
        <p:txBody>
          <a:bodyPr spcFirstLastPara="1" wrap="square" lIns="38100" tIns="38100" rIns="38100" bIns="38100" anchor="t" anchorCtr="0">
            <a:noAutofit/>
          </a:bodyPr>
          <a:lstStyle/>
          <a:p>
            <a:pPr marL="0" marR="0" lvl="0" indent="0" algn="l">
              <a:lnSpc>
                <a:spcPct val="120089"/>
              </a:lnSpc>
              <a:spcBef>
                <a:spcPts val="0"/>
              </a:spcBef>
              <a:spcAft>
                <a:spcPts val="0"/>
              </a:spcAft>
              <a:buNone/>
            </a:pPr>
            <a:endParaRPr sz="3111">
              <a:solidFill>
                <a:srgbClr val="000000"/>
              </a:solidFill>
              <a:latin typeface="Arial"/>
              <a:ea typeface="Arial"/>
              <a:cs typeface="Arial"/>
              <a:sym typeface="Arial"/>
            </a:endParaRPr>
          </a:p>
        </p:txBody>
      </p:sp>
      <p:pic>
        <p:nvPicPr>
          <p:cNvPr id="163" name="Google Shape;163;p27"/>
          <p:cNvPicPr preferRelativeResize="0"/>
          <p:nvPr/>
        </p:nvPicPr>
        <p:blipFill>
          <a:blip r:embed="rId3">
            <a:alphaModFix/>
          </a:blip>
          <a:stretch>
            <a:fillRect/>
          </a:stretch>
        </p:blipFill>
        <p:spPr>
          <a:xfrm>
            <a:off x="508000" y="1655900"/>
            <a:ext cx="4656650" cy="4699000"/>
          </a:xfrm>
          <a:prstGeom prst="rect">
            <a:avLst/>
          </a:prstGeom>
          <a:noFill/>
          <a:ln>
            <a:noFill/>
          </a:ln>
        </p:spPr>
      </p:pic>
      <p:pic>
        <p:nvPicPr>
          <p:cNvPr id="164" name="Google Shape;164;p27"/>
          <p:cNvPicPr preferRelativeResize="0"/>
          <p:nvPr/>
        </p:nvPicPr>
        <p:blipFill>
          <a:blip r:embed="rId4">
            <a:alphaModFix/>
          </a:blip>
          <a:stretch>
            <a:fillRect/>
          </a:stretch>
        </p:blipFill>
        <p:spPr>
          <a:xfrm>
            <a:off x="5308875" y="1711150"/>
            <a:ext cx="4582575" cy="4730725"/>
          </a:xfrm>
          <a:prstGeom prst="rect">
            <a:avLst/>
          </a:prstGeom>
          <a:noFill/>
          <a:ln>
            <a:noFill/>
          </a:ln>
        </p:spPr>
      </p:pic>
      <p:sp>
        <p:nvSpPr>
          <p:cNvPr id="165" name="Google Shape;165;p27"/>
          <p:cNvSpPr txBox="1"/>
          <p:nvPr/>
        </p:nvSpPr>
        <p:spPr>
          <a:xfrm>
            <a:off x="508000" y="304800"/>
            <a:ext cx="8179500" cy="579300"/>
          </a:xfrm>
          <a:prstGeom prst="rect">
            <a:avLst/>
          </a:prstGeom>
          <a:noFill/>
          <a:ln>
            <a:noFill/>
          </a:ln>
        </p:spPr>
        <p:txBody>
          <a:bodyPr spcFirstLastPara="1" wrap="square" lIns="38100" tIns="38100" rIns="38100" bIns="38100" anchor="t" anchorCtr="0">
            <a:noAutofit/>
          </a:bodyPr>
          <a:lstStyle/>
          <a:p>
            <a:pPr marL="0" lvl="0" indent="0" rtl="0">
              <a:lnSpc>
                <a:spcPct val="100000"/>
              </a:lnSpc>
              <a:spcBef>
                <a:spcPts val="0"/>
              </a:spcBef>
              <a:spcAft>
                <a:spcPts val="0"/>
              </a:spcAft>
              <a:buNone/>
            </a:pPr>
            <a:r>
              <a:rPr lang="en-US" sz="2400">
                <a:solidFill>
                  <a:srgbClr val="000000"/>
                </a:solidFill>
                <a:latin typeface="Arial"/>
                <a:ea typeface="Arial"/>
                <a:cs typeface="Arial"/>
                <a:sym typeface="Arial"/>
              </a:rPr>
              <a:t>It's easier to visualize the body cavities on pictures </a:t>
            </a:r>
            <a:endParaRPr sz="2400" u="sng">
              <a:solidFill>
                <a:srgbClr val="0000FF"/>
              </a:solidFill>
              <a:latin typeface="Arial"/>
              <a:ea typeface="Arial"/>
              <a:cs typeface="Arial"/>
              <a:sym typeface="Arial"/>
              <a:hlinkClick r:id="rId5"/>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8"/>
          <p:cNvPicPr preferRelativeResize="0"/>
          <p:nvPr/>
        </p:nvPicPr>
        <p:blipFill>
          <a:blip r:embed="rId3">
            <a:alphaModFix/>
          </a:blip>
          <a:stretch>
            <a:fillRect/>
          </a:stretch>
        </p:blipFill>
        <p:spPr>
          <a:xfrm>
            <a:off x="497400" y="0"/>
            <a:ext cx="9165150" cy="889000"/>
          </a:xfrm>
          <a:prstGeom prst="rect">
            <a:avLst/>
          </a:prstGeom>
          <a:noFill/>
          <a:ln>
            <a:noFill/>
          </a:ln>
        </p:spPr>
      </p:pic>
      <p:pic>
        <p:nvPicPr>
          <p:cNvPr id="171" name="Google Shape;171;p28"/>
          <p:cNvPicPr preferRelativeResize="0"/>
          <p:nvPr/>
        </p:nvPicPr>
        <p:blipFill>
          <a:blip r:embed="rId4">
            <a:alphaModFix/>
          </a:blip>
          <a:stretch>
            <a:fillRect/>
          </a:stretch>
        </p:blipFill>
        <p:spPr>
          <a:xfrm>
            <a:off x="1277500" y="1210350"/>
            <a:ext cx="7318450" cy="59266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9"/>
          <p:cNvPicPr preferRelativeResize="0"/>
          <p:nvPr/>
        </p:nvPicPr>
        <p:blipFill>
          <a:blip r:embed="rId3">
            <a:alphaModFix/>
          </a:blip>
          <a:stretch>
            <a:fillRect/>
          </a:stretch>
        </p:blipFill>
        <p:spPr>
          <a:xfrm>
            <a:off x="232675" y="533975"/>
            <a:ext cx="9694651" cy="6155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30"/>
          <p:cNvPicPr preferRelativeResize="0"/>
          <p:nvPr/>
        </p:nvPicPr>
        <p:blipFill>
          <a:blip r:embed="rId3">
            <a:alphaModFix/>
          </a:blip>
          <a:stretch>
            <a:fillRect/>
          </a:stretch>
        </p:blipFill>
        <p:spPr>
          <a:xfrm>
            <a:off x="4061275" y="152400"/>
            <a:ext cx="5439875" cy="7315200"/>
          </a:xfrm>
          <a:prstGeom prst="rect">
            <a:avLst/>
          </a:prstGeom>
          <a:noFill/>
          <a:ln>
            <a:noFill/>
          </a:ln>
        </p:spPr>
      </p:pic>
      <p:sp>
        <p:nvSpPr>
          <p:cNvPr id="182" name="Google Shape;182;p30"/>
          <p:cNvSpPr txBox="1"/>
          <p:nvPr/>
        </p:nvSpPr>
        <p:spPr>
          <a:xfrm>
            <a:off x="389750" y="3175975"/>
            <a:ext cx="2675700" cy="591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t>Label the body regions using the descriptions provided. </a:t>
            </a:r>
            <a:endParaRPr/>
          </a:p>
        </p:txBody>
      </p:sp>
      <p:sp>
        <p:nvSpPr>
          <p:cNvPr id="183" name="Google Shape;183;p30"/>
          <p:cNvSpPr txBox="1"/>
          <p:nvPr/>
        </p:nvSpPr>
        <p:spPr>
          <a:xfrm>
            <a:off x="465350" y="3955425"/>
            <a:ext cx="2524500" cy="930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t>Student Handout: </a:t>
            </a:r>
            <a:r>
              <a:rPr lang="en-US" u="sng">
                <a:solidFill>
                  <a:schemeClr val="hlink"/>
                </a:solidFill>
                <a:hlinkClick r:id="rId4"/>
              </a:rPr>
              <a:t>https://www.biologycorner.com/anatomy/intro/bodyregions_label.html</a:t>
            </a:r>
            <a:endParaRPr/>
          </a:p>
        </p:txBody>
      </p:sp>
      <p:sp>
        <p:nvSpPr>
          <p:cNvPr id="184" name="Google Shape;184;p30"/>
          <p:cNvSpPr txBox="1"/>
          <p:nvPr/>
        </p:nvSpPr>
        <p:spPr>
          <a:xfrm>
            <a:off x="389750" y="152400"/>
            <a:ext cx="3000000" cy="20463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b="1"/>
              <a:t>Body Regions</a:t>
            </a:r>
            <a:r>
              <a:rPr lang="en-US"/>
              <a:t> - each area of the body has a name, which is used to label structures nearby</a:t>
            </a:r>
            <a:endParaRPr/>
          </a:p>
          <a:p>
            <a:pPr marL="0" lvl="0" indent="0" rtl="0">
              <a:spcBef>
                <a:spcPts val="0"/>
              </a:spcBef>
              <a:spcAft>
                <a:spcPts val="0"/>
              </a:spcAft>
              <a:buNone/>
            </a:pPr>
            <a:endParaRPr/>
          </a:p>
          <a:p>
            <a:pPr marL="0" lvl="0" indent="0" rtl="0">
              <a:spcBef>
                <a:spcPts val="0"/>
              </a:spcBef>
              <a:spcAft>
                <a:spcPts val="0"/>
              </a:spcAft>
              <a:buNone/>
            </a:pPr>
            <a:r>
              <a:rPr lang="en-US"/>
              <a:t>Example:  </a:t>
            </a:r>
            <a:r>
              <a:rPr lang="en-US" b="1"/>
              <a:t>Brachial region</a:t>
            </a:r>
            <a:r>
              <a:rPr lang="en-US"/>
              <a:t> = the upper arm         </a:t>
            </a:r>
            <a:endParaRPr/>
          </a:p>
          <a:p>
            <a:pPr marL="0" lvl="0" indent="0" rtl="0">
              <a:spcBef>
                <a:spcPts val="0"/>
              </a:spcBef>
              <a:spcAft>
                <a:spcPts val="0"/>
              </a:spcAft>
              <a:buNone/>
            </a:pPr>
            <a:endParaRPr/>
          </a:p>
          <a:p>
            <a:pPr marL="0" lvl="0" indent="0" rtl="0">
              <a:spcBef>
                <a:spcPts val="0"/>
              </a:spcBef>
              <a:spcAft>
                <a:spcPts val="0"/>
              </a:spcAft>
              <a:buNone/>
            </a:pPr>
            <a:r>
              <a:rPr lang="en-US"/>
              <a:t>The </a:t>
            </a:r>
            <a:r>
              <a:rPr lang="en-US" b="1"/>
              <a:t>brachial artery</a:t>
            </a:r>
            <a:r>
              <a:rPr lang="en-US"/>
              <a:t> is found in the center of the arm</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p:nvPr/>
        </p:nvSpPr>
        <p:spPr>
          <a:xfrm>
            <a:off x="135800" y="149425"/>
            <a:ext cx="9643800" cy="7131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000" dirty="0"/>
              <a:t>How to Learn the Body Regions</a:t>
            </a:r>
            <a:endParaRPr sz="3000" dirty="0"/>
          </a:p>
          <a:p>
            <a:pPr marL="0" lvl="0" indent="0" rtl="0">
              <a:spcBef>
                <a:spcPts val="0"/>
              </a:spcBef>
              <a:spcAft>
                <a:spcPts val="0"/>
              </a:spcAft>
              <a:buNone/>
            </a:pPr>
            <a:endParaRPr sz="3000" dirty="0"/>
          </a:p>
          <a:p>
            <a:pPr marL="0" lvl="0" indent="0" rtl="0">
              <a:spcBef>
                <a:spcPts val="0"/>
              </a:spcBef>
              <a:spcAft>
                <a:spcPts val="0"/>
              </a:spcAft>
              <a:buNone/>
            </a:pPr>
            <a:r>
              <a:rPr lang="en-US" sz="2600" dirty="0"/>
              <a:t>Try to associate the words with something you already know.</a:t>
            </a:r>
            <a:endParaRPr sz="2600" dirty="0"/>
          </a:p>
          <a:p>
            <a:pPr marL="0" lvl="0" indent="0" rtl="0">
              <a:spcBef>
                <a:spcPts val="0"/>
              </a:spcBef>
              <a:spcAft>
                <a:spcPts val="0"/>
              </a:spcAft>
              <a:buNone/>
            </a:pPr>
            <a:endParaRPr sz="2600" dirty="0">
              <a:highlight>
                <a:srgbClr val="FFFF00"/>
              </a:highlight>
            </a:endParaRPr>
          </a:p>
          <a:p>
            <a:pPr marL="0" lvl="0" indent="0" rtl="0">
              <a:spcBef>
                <a:spcPts val="0"/>
              </a:spcBef>
              <a:spcAft>
                <a:spcPts val="0"/>
              </a:spcAft>
              <a:buNone/>
            </a:pPr>
            <a:r>
              <a:rPr lang="en-US" sz="2600" dirty="0">
                <a:highlight>
                  <a:srgbClr val="FFFF00"/>
                </a:highlight>
              </a:rPr>
              <a:t>Brachial</a:t>
            </a:r>
            <a:endParaRPr sz="2600" dirty="0">
              <a:highlight>
                <a:srgbClr val="FFFF00"/>
              </a:highlight>
            </a:endParaRPr>
          </a:p>
          <a:p>
            <a:pPr marL="0" lvl="0" indent="0" rtl="0">
              <a:spcBef>
                <a:spcPts val="0"/>
              </a:spcBef>
              <a:spcAft>
                <a:spcPts val="0"/>
              </a:spcAft>
              <a:buNone/>
            </a:pPr>
            <a:endParaRPr sz="2600" dirty="0">
              <a:highlight>
                <a:srgbClr val="FFFF00"/>
              </a:highlight>
            </a:endParaRPr>
          </a:p>
          <a:p>
            <a:pPr marL="0" lvl="0" indent="0" rtl="0">
              <a:spcBef>
                <a:spcPts val="0"/>
              </a:spcBef>
              <a:spcAft>
                <a:spcPts val="0"/>
              </a:spcAft>
              <a:buNone/>
            </a:pPr>
            <a:r>
              <a:rPr lang="en-US" sz="2600" dirty="0">
                <a:highlight>
                  <a:srgbClr val="FFFF00"/>
                </a:highlight>
              </a:rPr>
              <a:t>Cervical</a:t>
            </a:r>
            <a:endParaRPr sz="2600" dirty="0">
              <a:highlight>
                <a:srgbClr val="FFFF00"/>
              </a:highlight>
            </a:endParaRPr>
          </a:p>
          <a:p>
            <a:pPr marL="0" lvl="0" indent="0" rtl="0">
              <a:spcBef>
                <a:spcPts val="0"/>
              </a:spcBef>
              <a:spcAft>
                <a:spcPts val="0"/>
              </a:spcAft>
              <a:buNone/>
            </a:pPr>
            <a:endParaRPr sz="2600" dirty="0">
              <a:highlight>
                <a:srgbClr val="FFFF00"/>
              </a:highlight>
            </a:endParaRPr>
          </a:p>
          <a:p>
            <a:pPr marL="0" lvl="0" indent="0" rtl="0">
              <a:spcBef>
                <a:spcPts val="0"/>
              </a:spcBef>
              <a:spcAft>
                <a:spcPts val="0"/>
              </a:spcAft>
              <a:buNone/>
            </a:pPr>
            <a:r>
              <a:rPr lang="en-US" sz="2600" dirty="0">
                <a:highlight>
                  <a:srgbClr val="FFFF00"/>
                </a:highlight>
              </a:rPr>
              <a:t>Femoral</a:t>
            </a:r>
            <a:endParaRPr sz="2600" dirty="0">
              <a:highlight>
                <a:srgbClr val="FFFF00"/>
              </a:highlight>
            </a:endParaRPr>
          </a:p>
          <a:p>
            <a:pPr marL="0" lvl="0" indent="0" rtl="0">
              <a:spcBef>
                <a:spcPts val="0"/>
              </a:spcBef>
              <a:spcAft>
                <a:spcPts val="0"/>
              </a:spcAft>
              <a:buNone/>
            </a:pPr>
            <a:endParaRPr sz="2600" dirty="0">
              <a:highlight>
                <a:srgbClr val="FFFF00"/>
              </a:highlight>
            </a:endParaRPr>
          </a:p>
          <a:p>
            <a:pPr marL="0" lvl="0" indent="0" rtl="0">
              <a:spcBef>
                <a:spcPts val="0"/>
              </a:spcBef>
              <a:spcAft>
                <a:spcPts val="0"/>
              </a:spcAft>
              <a:buNone/>
            </a:pPr>
            <a:r>
              <a:rPr lang="en-US" sz="2600" dirty="0">
                <a:highlight>
                  <a:srgbClr val="FFFF00"/>
                </a:highlight>
              </a:rPr>
              <a:t>Orbital</a:t>
            </a:r>
            <a:endParaRPr sz="2600" dirty="0">
              <a:highlight>
                <a:srgbClr val="FFFF00"/>
              </a:highlight>
            </a:endParaRPr>
          </a:p>
          <a:p>
            <a:pPr marL="0" lvl="0" indent="0" rtl="0">
              <a:spcBef>
                <a:spcPts val="0"/>
              </a:spcBef>
              <a:spcAft>
                <a:spcPts val="0"/>
              </a:spcAft>
              <a:buNone/>
            </a:pPr>
            <a:endParaRPr sz="2600" dirty="0">
              <a:highlight>
                <a:srgbClr val="FFFF00"/>
              </a:highlight>
            </a:endParaRPr>
          </a:p>
          <a:p>
            <a:pPr marL="0" lvl="0" indent="0" rtl="0">
              <a:spcBef>
                <a:spcPts val="0"/>
              </a:spcBef>
              <a:spcAft>
                <a:spcPts val="0"/>
              </a:spcAft>
              <a:buNone/>
            </a:pPr>
            <a:r>
              <a:rPr lang="en-US" sz="2600" dirty="0">
                <a:highlight>
                  <a:srgbClr val="FFFF00"/>
                </a:highlight>
              </a:rPr>
              <a:t>Pedal</a:t>
            </a:r>
            <a:endParaRPr sz="2600" dirty="0">
              <a:highlight>
                <a:srgbClr val="FFFF00"/>
              </a:highlight>
            </a:endParaRPr>
          </a:p>
          <a:p>
            <a:pPr marL="0" lvl="0" indent="0" rtl="0">
              <a:spcBef>
                <a:spcPts val="0"/>
              </a:spcBef>
              <a:spcAft>
                <a:spcPts val="0"/>
              </a:spcAft>
              <a:buNone/>
            </a:pPr>
            <a:endParaRPr sz="2600" dirty="0">
              <a:highlight>
                <a:srgbClr val="FFFF00"/>
              </a:highlight>
            </a:endParaRPr>
          </a:p>
          <a:p>
            <a:pPr marL="0" lvl="0" indent="0" rtl="0">
              <a:spcBef>
                <a:spcPts val="0"/>
              </a:spcBef>
              <a:spcAft>
                <a:spcPts val="0"/>
              </a:spcAft>
              <a:buNone/>
            </a:pPr>
            <a:r>
              <a:rPr lang="en-US" sz="2600" dirty="0">
                <a:highlight>
                  <a:srgbClr val="FFFF00"/>
                </a:highlight>
              </a:rPr>
              <a:t>Pectoral</a:t>
            </a:r>
            <a:endParaRPr sz="2600" dirty="0">
              <a:highlight>
                <a:srgbClr val="FFFF00"/>
              </a:highlight>
            </a:endParaRPr>
          </a:p>
          <a:p>
            <a:pPr marL="0" lvl="0" indent="0" rtl="0">
              <a:spcBef>
                <a:spcPts val="0"/>
              </a:spcBef>
              <a:spcAft>
                <a:spcPts val="0"/>
              </a:spcAft>
              <a:buNone/>
            </a:pPr>
            <a:endParaRPr sz="2600" dirty="0">
              <a:highlight>
                <a:srgbClr val="FFFF00"/>
              </a:highlight>
            </a:endParaRPr>
          </a:p>
          <a:p>
            <a:pPr marL="0" lvl="0" indent="0">
              <a:spcBef>
                <a:spcPts val="0"/>
              </a:spcBef>
              <a:spcAft>
                <a:spcPts val="0"/>
              </a:spcAft>
              <a:buNone/>
            </a:pPr>
            <a:r>
              <a:rPr lang="en-US" sz="2600" dirty="0">
                <a:highlight>
                  <a:srgbClr val="FFFF00"/>
                </a:highlight>
              </a:rPr>
              <a:t>Cephalic</a:t>
            </a:r>
            <a:endParaRPr sz="2600" dirty="0">
              <a:highlight>
                <a:srgbClr val="FFFF00"/>
              </a:highlight>
            </a:endParaRPr>
          </a:p>
        </p:txBody>
      </p:sp>
      <p:pic>
        <p:nvPicPr>
          <p:cNvPr id="190" name="Google Shape;190;p31" descr="w2070-f.jpg"/>
          <p:cNvPicPr preferRelativeResize="0"/>
          <p:nvPr/>
        </p:nvPicPr>
        <p:blipFill>
          <a:blip r:embed="rId3">
            <a:alphaModFix/>
          </a:blip>
          <a:stretch>
            <a:fillRect/>
          </a:stretch>
        </p:blipFill>
        <p:spPr>
          <a:xfrm>
            <a:off x="5939550" y="2646325"/>
            <a:ext cx="3295650" cy="4286250"/>
          </a:xfrm>
          <a:prstGeom prst="rect">
            <a:avLst/>
          </a:prstGeom>
          <a:noFill/>
          <a:ln>
            <a:noFill/>
          </a:ln>
        </p:spPr>
      </p:pic>
      <p:sp>
        <p:nvSpPr>
          <p:cNvPr id="191" name="Google Shape;191;p31"/>
          <p:cNvSpPr txBox="1"/>
          <p:nvPr/>
        </p:nvSpPr>
        <p:spPr>
          <a:xfrm>
            <a:off x="5484825" y="2793350"/>
            <a:ext cx="2193900" cy="548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2" name="Google Shape;192;p31"/>
          <p:cNvSpPr txBox="1"/>
          <p:nvPr/>
        </p:nvSpPr>
        <p:spPr>
          <a:xfrm>
            <a:off x="7424025" y="5614100"/>
            <a:ext cx="2193900" cy="940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t>This is an OTOSCOPE</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2"/>
          <p:cNvSpPr txBox="1"/>
          <p:nvPr/>
        </p:nvSpPr>
        <p:spPr>
          <a:xfrm>
            <a:off x="137050" y="341225"/>
            <a:ext cx="10023000" cy="6377100"/>
          </a:xfrm>
          <a:prstGeom prst="rect">
            <a:avLst/>
          </a:prstGeom>
          <a:noFill/>
          <a:ln>
            <a:noFill/>
          </a:ln>
        </p:spPr>
        <p:txBody>
          <a:bodyPr spcFirstLastPara="1" wrap="square" lIns="38100" tIns="38100" rIns="38100" bIns="38100" anchor="t" anchorCtr="0">
            <a:noAutofit/>
          </a:bodyPr>
          <a:lstStyle/>
          <a:p>
            <a:pPr marL="0" marR="0" lvl="0" indent="0" algn="l" rtl="0">
              <a:lnSpc>
                <a:spcPct val="120138"/>
              </a:lnSpc>
              <a:spcBef>
                <a:spcPts val="0"/>
              </a:spcBef>
              <a:spcAft>
                <a:spcPts val="0"/>
              </a:spcAft>
              <a:buNone/>
            </a:pPr>
            <a:r>
              <a:rPr lang="en-US" sz="4000" dirty="0"/>
              <a:t>MEMBRANES</a:t>
            </a:r>
            <a:endParaRPr sz="4000" dirty="0"/>
          </a:p>
          <a:p>
            <a:pPr marL="0" marR="0" lvl="0" indent="0" algn="l" rtl="0">
              <a:lnSpc>
                <a:spcPct val="120138"/>
              </a:lnSpc>
              <a:spcBef>
                <a:spcPts val="0"/>
              </a:spcBef>
              <a:spcAft>
                <a:spcPts val="0"/>
              </a:spcAft>
              <a:buNone/>
            </a:pPr>
            <a:endParaRPr sz="3600" dirty="0"/>
          </a:p>
          <a:p>
            <a:pPr marL="0" marR="0" lvl="0" indent="0" algn="l">
              <a:lnSpc>
                <a:spcPct val="120138"/>
              </a:lnSpc>
              <a:spcBef>
                <a:spcPts val="0"/>
              </a:spcBef>
              <a:spcAft>
                <a:spcPts val="0"/>
              </a:spcAft>
              <a:buNone/>
            </a:pPr>
            <a:r>
              <a:rPr lang="en-US" sz="3600" dirty="0">
                <a:solidFill>
                  <a:srgbClr val="000000"/>
                </a:solidFill>
                <a:highlight>
                  <a:srgbClr val="FFFF00"/>
                </a:highlight>
                <a:latin typeface="Arial"/>
                <a:ea typeface="Arial"/>
                <a:cs typeface="Arial"/>
                <a:sym typeface="Arial"/>
              </a:rPr>
              <a:t>Serous Membrane - </a:t>
            </a:r>
            <a:r>
              <a:rPr lang="en-US" sz="3600" dirty="0">
                <a:solidFill>
                  <a:srgbClr val="000000"/>
                </a:solidFill>
                <a:latin typeface="Arial"/>
                <a:ea typeface="Arial"/>
                <a:cs typeface="Arial"/>
                <a:sym typeface="Arial"/>
              </a:rPr>
              <a:t>two layer</a:t>
            </a:r>
            <a:r>
              <a:rPr lang="en-US" sz="3600" dirty="0"/>
              <a:t>s</a:t>
            </a:r>
            <a:r>
              <a:rPr lang="en-US" sz="3600" dirty="0">
                <a:solidFill>
                  <a:srgbClr val="000000"/>
                </a:solidFill>
                <a:latin typeface="Arial"/>
                <a:ea typeface="Arial"/>
                <a:cs typeface="Arial"/>
                <a:sym typeface="Arial"/>
              </a:rPr>
              <a:t>, covers organs</a:t>
            </a:r>
            <a:endParaRPr sz="3600" dirty="0">
              <a:solidFill>
                <a:srgbClr val="000000"/>
              </a:solidFill>
              <a:latin typeface="Arial"/>
              <a:ea typeface="Arial"/>
              <a:cs typeface="Arial"/>
              <a:sym typeface="Arial"/>
            </a:endParaRPr>
          </a:p>
          <a:p>
            <a:pPr marL="457200" marR="0" lvl="0" indent="0" algn="l" rtl="0">
              <a:lnSpc>
                <a:spcPct val="120138"/>
              </a:lnSpc>
              <a:spcBef>
                <a:spcPts val="0"/>
              </a:spcBef>
              <a:spcAft>
                <a:spcPts val="0"/>
              </a:spcAft>
              <a:buNone/>
            </a:pPr>
            <a:r>
              <a:rPr lang="en-US" sz="4000" dirty="0"/>
              <a:t>   </a:t>
            </a:r>
            <a:endParaRPr sz="4000" dirty="0"/>
          </a:p>
          <a:p>
            <a:pPr marL="457200" marR="0" lvl="0" indent="0" algn="l">
              <a:lnSpc>
                <a:spcPct val="120138"/>
              </a:lnSpc>
              <a:spcBef>
                <a:spcPts val="0"/>
              </a:spcBef>
              <a:spcAft>
                <a:spcPts val="0"/>
              </a:spcAft>
              <a:buNone/>
            </a:pPr>
            <a:r>
              <a:rPr lang="en-US" sz="4000" dirty="0"/>
              <a:t>    </a:t>
            </a:r>
            <a:r>
              <a:rPr lang="en-US" sz="4000" dirty="0">
                <a:solidFill>
                  <a:srgbClr val="000000"/>
                </a:solidFill>
                <a:latin typeface="Arial"/>
                <a:ea typeface="Arial"/>
                <a:cs typeface="Arial"/>
                <a:sym typeface="Arial"/>
              </a:rPr>
              <a:t>Outer layer = parietal</a:t>
            </a:r>
            <a:endParaRPr sz="4000" dirty="0">
              <a:solidFill>
                <a:srgbClr val="000000"/>
              </a:solidFill>
              <a:latin typeface="Arial"/>
              <a:ea typeface="Arial"/>
              <a:cs typeface="Arial"/>
              <a:sym typeface="Arial"/>
            </a:endParaRPr>
          </a:p>
          <a:p>
            <a:pPr marL="457200" marR="0" lvl="0" indent="0" algn="l">
              <a:lnSpc>
                <a:spcPct val="120138"/>
              </a:lnSpc>
              <a:spcBef>
                <a:spcPts val="0"/>
              </a:spcBef>
              <a:spcAft>
                <a:spcPts val="0"/>
              </a:spcAft>
              <a:buNone/>
            </a:pPr>
            <a:r>
              <a:rPr lang="en-US" sz="4000" dirty="0"/>
              <a:t>    </a:t>
            </a:r>
            <a:r>
              <a:rPr lang="en-US" sz="4000" dirty="0">
                <a:solidFill>
                  <a:srgbClr val="000000"/>
                </a:solidFill>
                <a:latin typeface="Arial"/>
                <a:ea typeface="Arial"/>
                <a:cs typeface="Arial"/>
                <a:sym typeface="Arial"/>
              </a:rPr>
              <a:t>Inner layer = visceral (lines the organs)</a:t>
            </a:r>
            <a:endParaRPr sz="4000" dirty="0">
              <a:solidFill>
                <a:srgbClr val="000000"/>
              </a:solidFill>
              <a:latin typeface="Arial"/>
              <a:ea typeface="Arial"/>
              <a:cs typeface="Arial"/>
              <a:sym typeface="Arial"/>
            </a:endParaRPr>
          </a:p>
          <a:p>
            <a:pPr marL="762000" marR="0" lvl="1" indent="-50800" algn="l">
              <a:lnSpc>
                <a:spcPct val="120138"/>
              </a:lnSpc>
              <a:spcBef>
                <a:spcPts val="0"/>
              </a:spcBef>
              <a:spcAft>
                <a:spcPts val="0"/>
              </a:spcAft>
              <a:buClr>
                <a:srgbClr val="000000"/>
              </a:buClr>
              <a:buSzPts val="4000"/>
              <a:buNone/>
            </a:pPr>
            <a:endParaRPr sz="4000" dirty="0">
              <a:solidFill>
                <a:srgbClr val="000000"/>
              </a:solidFill>
              <a:latin typeface="Arial"/>
              <a:ea typeface="Arial"/>
              <a:cs typeface="Arial"/>
              <a:sym typeface="Arial"/>
            </a:endParaRPr>
          </a:p>
          <a:p>
            <a:pPr marL="0" marR="0" lvl="0" indent="0" algn="l">
              <a:lnSpc>
                <a:spcPct val="120138"/>
              </a:lnSpc>
              <a:spcBef>
                <a:spcPts val="0"/>
              </a:spcBef>
              <a:spcAft>
                <a:spcPts val="0"/>
              </a:spcAft>
              <a:buNone/>
            </a:pPr>
            <a:r>
              <a:rPr lang="en-US" sz="4000" dirty="0">
                <a:solidFill>
                  <a:srgbClr val="000000"/>
                </a:solidFill>
                <a:highlight>
                  <a:srgbClr val="FFFF00"/>
                </a:highlight>
                <a:latin typeface="Arial"/>
                <a:ea typeface="Arial"/>
                <a:cs typeface="Arial"/>
                <a:sym typeface="Arial"/>
              </a:rPr>
              <a:t>Serous fluid </a:t>
            </a:r>
            <a:r>
              <a:rPr lang="en-US" sz="4000" dirty="0">
                <a:solidFill>
                  <a:srgbClr val="000000"/>
                </a:solidFill>
                <a:latin typeface="Arial"/>
                <a:ea typeface="Arial"/>
                <a:cs typeface="Arial"/>
                <a:sym typeface="Arial"/>
              </a:rPr>
              <a:t>– lubricating fluid</a:t>
            </a:r>
            <a:endParaRPr sz="4000"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p:nvPr/>
        </p:nvSpPr>
        <p:spPr>
          <a:xfrm>
            <a:off x="274275" y="441225"/>
            <a:ext cx="9516000" cy="2206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000" dirty="0"/>
              <a:t>A</a:t>
            </a:r>
            <a:r>
              <a:rPr lang="en-US" sz="3000" dirty="0">
                <a:highlight>
                  <a:srgbClr val="FFFF00"/>
                </a:highlight>
              </a:rPr>
              <a:t> </a:t>
            </a:r>
            <a:r>
              <a:rPr lang="en-US" sz="3000" b="1" u="sng" dirty="0">
                <a:highlight>
                  <a:srgbClr val="FFFF00"/>
                </a:highlight>
              </a:rPr>
              <a:t>seroma</a:t>
            </a:r>
            <a:r>
              <a:rPr lang="en-US" sz="3000" dirty="0">
                <a:highlight>
                  <a:srgbClr val="FFFF00"/>
                </a:highlight>
              </a:rPr>
              <a:t> </a:t>
            </a:r>
            <a:r>
              <a:rPr lang="en-US" sz="3000" dirty="0"/>
              <a:t>is a pocket of clear serous fluid that sometimes develops in the body after surgery. This fluid has seeped out of ruptured small blood vessels and fluid produced by the injured and dying cells.</a:t>
            </a:r>
            <a:endParaRPr sz="3000" dirty="0"/>
          </a:p>
        </p:txBody>
      </p:sp>
      <p:pic>
        <p:nvPicPr>
          <p:cNvPr id="203" name="Google Shape;203;p33"/>
          <p:cNvPicPr preferRelativeResize="0"/>
          <p:nvPr/>
        </p:nvPicPr>
        <p:blipFill>
          <a:blip r:embed="rId3">
            <a:alphaModFix/>
          </a:blip>
          <a:stretch>
            <a:fillRect/>
          </a:stretch>
        </p:blipFill>
        <p:spPr>
          <a:xfrm>
            <a:off x="1191213" y="2835600"/>
            <a:ext cx="7252925" cy="4104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p:nvPr/>
        </p:nvSpPr>
        <p:spPr>
          <a:xfrm>
            <a:off x="155725" y="169125"/>
            <a:ext cx="9627600" cy="3426600"/>
          </a:xfrm>
          <a:prstGeom prst="rect">
            <a:avLst/>
          </a:prstGeom>
          <a:noFill/>
          <a:ln>
            <a:noFill/>
          </a:ln>
        </p:spPr>
        <p:txBody>
          <a:bodyPr spcFirstLastPara="1" wrap="square" lIns="38100" tIns="38100" rIns="38100" bIns="38100" anchor="t" anchorCtr="0">
            <a:noAutofit/>
          </a:bodyPr>
          <a:lstStyle/>
          <a:p>
            <a:pPr marL="0" marR="0" lvl="0" indent="0" algn="l" rtl="0">
              <a:lnSpc>
                <a:spcPct val="119000"/>
              </a:lnSpc>
              <a:spcBef>
                <a:spcPts val="0"/>
              </a:spcBef>
              <a:spcAft>
                <a:spcPts val="0"/>
              </a:spcAft>
              <a:buNone/>
            </a:pPr>
            <a:r>
              <a:rPr lang="en-US" sz="4880" u="sng" dirty="0"/>
              <a:t>Other Membranes</a:t>
            </a:r>
            <a:endParaRPr sz="4880" u="sng" dirty="0"/>
          </a:p>
          <a:p>
            <a:pPr marL="0" marR="0" lvl="0" indent="0" algn="l" rtl="0">
              <a:lnSpc>
                <a:spcPct val="119000"/>
              </a:lnSpc>
              <a:spcBef>
                <a:spcPts val="0"/>
              </a:spcBef>
              <a:spcAft>
                <a:spcPts val="0"/>
              </a:spcAft>
              <a:buNone/>
            </a:pPr>
            <a:r>
              <a:rPr lang="en-US" sz="4880" dirty="0">
                <a:solidFill>
                  <a:srgbClr val="000000"/>
                </a:solidFill>
                <a:highlight>
                  <a:srgbClr val="FFFF00"/>
                </a:highlight>
                <a:latin typeface="Arial"/>
                <a:ea typeface="Arial"/>
                <a:cs typeface="Arial"/>
                <a:sym typeface="Arial"/>
              </a:rPr>
              <a:t>Pleura</a:t>
            </a:r>
            <a:r>
              <a:rPr lang="en-US" sz="4880" dirty="0">
                <a:solidFill>
                  <a:srgbClr val="000000"/>
                </a:solidFill>
                <a:latin typeface="Arial"/>
                <a:ea typeface="Arial"/>
                <a:cs typeface="Arial"/>
                <a:sym typeface="Arial"/>
              </a:rPr>
              <a:t> = lungs</a:t>
            </a:r>
            <a:endParaRPr sz="4880" dirty="0">
              <a:solidFill>
                <a:srgbClr val="000000"/>
              </a:solidFill>
              <a:latin typeface="Arial"/>
              <a:ea typeface="Arial"/>
              <a:cs typeface="Arial"/>
              <a:sym typeface="Arial"/>
            </a:endParaRPr>
          </a:p>
          <a:p>
            <a:pPr marL="0" marR="0" lvl="0" indent="0" algn="l" rtl="0">
              <a:lnSpc>
                <a:spcPct val="119000"/>
              </a:lnSpc>
              <a:spcBef>
                <a:spcPts val="0"/>
              </a:spcBef>
              <a:spcAft>
                <a:spcPts val="0"/>
              </a:spcAft>
              <a:buNone/>
            </a:pPr>
            <a:r>
              <a:rPr lang="en-US" sz="4880" dirty="0">
                <a:solidFill>
                  <a:srgbClr val="000000"/>
                </a:solidFill>
                <a:highlight>
                  <a:srgbClr val="FFFF00"/>
                </a:highlight>
                <a:latin typeface="Arial"/>
                <a:ea typeface="Arial"/>
                <a:cs typeface="Arial"/>
                <a:sym typeface="Arial"/>
              </a:rPr>
              <a:t>Pericardium </a:t>
            </a:r>
            <a:r>
              <a:rPr lang="en-US" sz="4880" dirty="0">
                <a:solidFill>
                  <a:srgbClr val="000000"/>
                </a:solidFill>
                <a:latin typeface="Arial"/>
                <a:ea typeface="Arial"/>
                <a:cs typeface="Arial"/>
                <a:sym typeface="Arial"/>
              </a:rPr>
              <a:t>= heart</a:t>
            </a:r>
            <a:endParaRPr sz="4880" dirty="0">
              <a:solidFill>
                <a:srgbClr val="000000"/>
              </a:solidFill>
              <a:latin typeface="Arial"/>
              <a:ea typeface="Arial"/>
              <a:cs typeface="Arial"/>
              <a:sym typeface="Arial"/>
            </a:endParaRPr>
          </a:p>
          <a:p>
            <a:pPr marL="0" marR="0" lvl="0" indent="0" algn="l" rtl="0">
              <a:lnSpc>
                <a:spcPct val="119000"/>
              </a:lnSpc>
              <a:spcBef>
                <a:spcPts val="0"/>
              </a:spcBef>
              <a:spcAft>
                <a:spcPts val="0"/>
              </a:spcAft>
              <a:buNone/>
            </a:pPr>
            <a:r>
              <a:rPr lang="en-US" sz="4880" dirty="0">
                <a:solidFill>
                  <a:srgbClr val="000000"/>
                </a:solidFill>
                <a:highlight>
                  <a:srgbClr val="FFFF00"/>
                </a:highlight>
                <a:latin typeface="Arial"/>
                <a:ea typeface="Arial"/>
                <a:cs typeface="Arial"/>
                <a:sym typeface="Arial"/>
              </a:rPr>
              <a:t>Peritoneum </a:t>
            </a:r>
            <a:r>
              <a:rPr lang="en-US" sz="4880" dirty="0">
                <a:solidFill>
                  <a:srgbClr val="000000"/>
                </a:solidFill>
                <a:latin typeface="Arial"/>
                <a:ea typeface="Arial"/>
                <a:cs typeface="Arial"/>
                <a:sym typeface="Arial"/>
              </a:rPr>
              <a:t>= organs </a:t>
            </a:r>
            <a:r>
              <a:rPr lang="en-US" sz="2635" dirty="0">
                <a:solidFill>
                  <a:srgbClr val="000000"/>
                </a:solidFill>
                <a:latin typeface="Arial"/>
                <a:ea typeface="Arial"/>
                <a:cs typeface="Arial"/>
                <a:sym typeface="Arial"/>
              </a:rPr>
              <a:t>(abdominopelvic region)</a:t>
            </a:r>
            <a:endParaRPr sz="2635" dirty="0">
              <a:solidFill>
                <a:srgbClr val="000000"/>
              </a:solidFill>
              <a:latin typeface="Arial"/>
              <a:ea typeface="Arial"/>
              <a:cs typeface="Arial"/>
              <a:sym typeface="Arial"/>
            </a:endParaRPr>
          </a:p>
        </p:txBody>
      </p:sp>
      <p:pic>
        <p:nvPicPr>
          <p:cNvPr id="209" name="Google Shape;209;p34"/>
          <p:cNvPicPr preferRelativeResize="0"/>
          <p:nvPr/>
        </p:nvPicPr>
        <p:blipFill>
          <a:blip r:embed="rId3">
            <a:alphaModFix/>
          </a:blip>
          <a:stretch>
            <a:fillRect/>
          </a:stretch>
        </p:blipFill>
        <p:spPr>
          <a:xfrm>
            <a:off x="1022775" y="3915850"/>
            <a:ext cx="3386650" cy="3704150"/>
          </a:xfrm>
          <a:prstGeom prst="rect">
            <a:avLst/>
          </a:prstGeom>
          <a:noFill/>
          <a:ln>
            <a:noFill/>
          </a:ln>
        </p:spPr>
      </p:pic>
      <p:pic>
        <p:nvPicPr>
          <p:cNvPr id="210" name="Google Shape;210;p34" descr="card-4862795-front.jpg"/>
          <p:cNvPicPr preferRelativeResize="0"/>
          <p:nvPr/>
        </p:nvPicPr>
        <p:blipFill>
          <a:blip r:embed="rId4">
            <a:alphaModFix/>
          </a:blip>
          <a:stretch>
            <a:fillRect/>
          </a:stretch>
        </p:blipFill>
        <p:spPr>
          <a:xfrm>
            <a:off x="5155113" y="4339175"/>
            <a:ext cx="4486275" cy="2857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body" idx="1"/>
          </p:nvPr>
        </p:nvSpPr>
        <p:spPr>
          <a:xfrm>
            <a:off x="102300" y="505825"/>
            <a:ext cx="5184300" cy="6234900"/>
          </a:xfrm>
          <a:prstGeom prst="rect">
            <a:avLst/>
          </a:prstGeom>
        </p:spPr>
        <p:txBody>
          <a:bodyPr spcFirstLastPara="1" wrap="square" lIns="38100" tIns="38100" rIns="38100" bIns="38100" anchor="t" anchorCtr="0">
            <a:noAutofit/>
          </a:bodyPr>
          <a:lstStyle/>
          <a:p>
            <a:pPr marL="0" lvl="0" indent="0" rtl="0">
              <a:lnSpc>
                <a:spcPct val="100000"/>
              </a:lnSpc>
              <a:spcBef>
                <a:spcPts val="700"/>
              </a:spcBef>
              <a:spcAft>
                <a:spcPts val="0"/>
              </a:spcAft>
              <a:buNone/>
            </a:pPr>
            <a:r>
              <a:rPr lang="en-US" sz="4266" dirty="0">
                <a:solidFill>
                  <a:srgbClr val="000000"/>
                </a:solidFill>
                <a:highlight>
                  <a:srgbClr val="FFFF00"/>
                </a:highlight>
                <a:latin typeface="Arial"/>
                <a:ea typeface="Arial"/>
                <a:cs typeface="Arial"/>
                <a:sym typeface="Arial"/>
              </a:rPr>
              <a:t>Visceral Pleura </a:t>
            </a:r>
            <a:br>
              <a:rPr lang="en-US" sz="4266" dirty="0">
                <a:solidFill>
                  <a:srgbClr val="000000"/>
                </a:solidFill>
                <a:highlight>
                  <a:srgbClr val="FFFF00"/>
                </a:highlight>
              </a:rPr>
            </a:br>
            <a:r>
              <a:rPr lang="en-US" sz="4266" dirty="0">
                <a:solidFill>
                  <a:srgbClr val="000000"/>
                </a:solidFill>
                <a:highlight>
                  <a:srgbClr val="FFFF00"/>
                </a:highlight>
                <a:latin typeface="Arial"/>
                <a:ea typeface="Arial"/>
                <a:cs typeface="Arial"/>
                <a:sym typeface="Arial"/>
              </a:rPr>
              <a:t>Parietal Pleura</a:t>
            </a:r>
            <a:endParaRPr sz="4266" dirty="0">
              <a:solidFill>
                <a:srgbClr val="000000"/>
              </a:solidFill>
              <a:highlight>
                <a:srgbClr val="FFFF00"/>
              </a:highlight>
              <a:latin typeface="Arial"/>
              <a:ea typeface="Arial"/>
              <a:cs typeface="Arial"/>
              <a:sym typeface="Arial"/>
            </a:endParaRPr>
          </a:p>
          <a:p>
            <a:pPr marL="0" lvl="0" indent="0" rtl="0">
              <a:lnSpc>
                <a:spcPct val="100000"/>
              </a:lnSpc>
              <a:spcBef>
                <a:spcPts val="700"/>
              </a:spcBef>
              <a:spcAft>
                <a:spcPts val="0"/>
              </a:spcAft>
              <a:buNone/>
            </a:pPr>
            <a:r>
              <a:rPr lang="en-US" sz="4266" dirty="0">
                <a:solidFill>
                  <a:srgbClr val="000000"/>
                </a:solidFill>
                <a:latin typeface="Arial"/>
                <a:ea typeface="Arial"/>
                <a:cs typeface="Arial"/>
                <a:sym typeface="Arial"/>
              </a:rPr>
              <a:t> </a:t>
            </a:r>
            <a:endParaRPr sz="4266" dirty="0">
              <a:solidFill>
                <a:srgbClr val="000000"/>
              </a:solidFill>
              <a:latin typeface="Arial"/>
              <a:ea typeface="Arial"/>
              <a:cs typeface="Arial"/>
              <a:sym typeface="Arial"/>
            </a:endParaRPr>
          </a:p>
          <a:p>
            <a:pPr marL="0" lvl="0" indent="0" rtl="0">
              <a:lnSpc>
                <a:spcPct val="100000"/>
              </a:lnSpc>
              <a:spcBef>
                <a:spcPts val="700"/>
              </a:spcBef>
              <a:spcAft>
                <a:spcPts val="0"/>
              </a:spcAft>
              <a:buNone/>
            </a:pPr>
            <a:r>
              <a:rPr lang="en-US" sz="4266" dirty="0">
                <a:solidFill>
                  <a:srgbClr val="000000"/>
                </a:solidFill>
                <a:highlight>
                  <a:srgbClr val="FFFF00"/>
                </a:highlight>
                <a:latin typeface="Arial"/>
                <a:ea typeface="Arial"/>
                <a:cs typeface="Arial"/>
                <a:sym typeface="Arial"/>
              </a:rPr>
              <a:t>Visceral Pericardium </a:t>
            </a:r>
            <a:br>
              <a:rPr lang="en-US" sz="4266" dirty="0">
                <a:solidFill>
                  <a:srgbClr val="000000"/>
                </a:solidFill>
                <a:highlight>
                  <a:srgbClr val="FFFF00"/>
                </a:highlight>
              </a:rPr>
            </a:br>
            <a:r>
              <a:rPr lang="en-US" sz="4266" dirty="0">
                <a:solidFill>
                  <a:srgbClr val="000000"/>
                </a:solidFill>
                <a:highlight>
                  <a:srgbClr val="FFFF00"/>
                </a:highlight>
                <a:latin typeface="Arial"/>
                <a:ea typeface="Arial"/>
                <a:cs typeface="Arial"/>
                <a:sym typeface="Arial"/>
              </a:rPr>
              <a:t>Parietal Pericardium</a:t>
            </a:r>
            <a:endParaRPr sz="4266" dirty="0">
              <a:solidFill>
                <a:srgbClr val="000000"/>
              </a:solidFill>
              <a:highlight>
                <a:srgbClr val="FFFF00"/>
              </a:highlight>
              <a:latin typeface="Arial"/>
              <a:ea typeface="Arial"/>
              <a:cs typeface="Arial"/>
              <a:sym typeface="Arial"/>
            </a:endParaRPr>
          </a:p>
          <a:p>
            <a:pPr marL="0" lvl="0" indent="0" rtl="0">
              <a:lnSpc>
                <a:spcPct val="100000"/>
              </a:lnSpc>
              <a:spcBef>
                <a:spcPts val="700"/>
              </a:spcBef>
              <a:spcAft>
                <a:spcPts val="0"/>
              </a:spcAft>
              <a:buNone/>
            </a:pPr>
            <a:r>
              <a:rPr lang="en-US" sz="4266" dirty="0">
                <a:solidFill>
                  <a:srgbClr val="000000"/>
                </a:solidFill>
                <a:latin typeface="Arial"/>
                <a:ea typeface="Arial"/>
                <a:cs typeface="Arial"/>
                <a:sym typeface="Arial"/>
              </a:rPr>
              <a:t> </a:t>
            </a:r>
            <a:endParaRPr sz="4266" dirty="0">
              <a:solidFill>
                <a:srgbClr val="000000"/>
              </a:solidFill>
              <a:highlight>
                <a:srgbClr val="FFFF00"/>
              </a:highlight>
              <a:latin typeface="Arial"/>
              <a:ea typeface="Arial"/>
              <a:cs typeface="Arial"/>
              <a:sym typeface="Arial"/>
            </a:endParaRPr>
          </a:p>
          <a:p>
            <a:pPr marL="0" lvl="0" indent="0" rtl="0">
              <a:lnSpc>
                <a:spcPct val="100000"/>
              </a:lnSpc>
              <a:spcBef>
                <a:spcPts val="700"/>
              </a:spcBef>
              <a:spcAft>
                <a:spcPts val="0"/>
              </a:spcAft>
              <a:buNone/>
            </a:pPr>
            <a:r>
              <a:rPr lang="en-US" sz="4266" dirty="0">
                <a:solidFill>
                  <a:srgbClr val="000000"/>
                </a:solidFill>
                <a:highlight>
                  <a:srgbClr val="FFFF00"/>
                </a:highlight>
                <a:latin typeface="Arial"/>
                <a:ea typeface="Arial"/>
                <a:cs typeface="Arial"/>
                <a:sym typeface="Arial"/>
              </a:rPr>
              <a:t>Visceral Peritoneum</a:t>
            </a:r>
            <a:br>
              <a:rPr lang="en-US" sz="4266" dirty="0">
                <a:solidFill>
                  <a:srgbClr val="000000"/>
                </a:solidFill>
                <a:highlight>
                  <a:srgbClr val="FFFF00"/>
                </a:highlight>
              </a:rPr>
            </a:br>
            <a:r>
              <a:rPr lang="en-US" sz="4266" dirty="0">
                <a:solidFill>
                  <a:srgbClr val="000000"/>
                </a:solidFill>
                <a:highlight>
                  <a:srgbClr val="FFFF00"/>
                </a:highlight>
                <a:latin typeface="Arial"/>
                <a:ea typeface="Arial"/>
                <a:cs typeface="Arial"/>
                <a:sym typeface="Arial"/>
              </a:rPr>
              <a:t>Parietal Peritoneum</a:t>
            </a:r>
            <a:endParaRPr sz="4266" dirty="0">
              <a:solidFill>
                <a:srgbClr val="000000"/>
              </a:solidFill>
              <a:highlight>
                <a:srgbClr val="FFFF00"/>
              </a:highlight>
              <a:latin typeface="Arial"/>
              <a:ea typeface="Arial"/>
              <a:cs typeface="Arial"/>
              <a:sym typeface="Arial"/>
            </a:endParaRPr>
          </a:p>
        </p:txBody>
      </p:sp>
      <p:sp>
        <p:nvSpPr>
          <p:cNvPr id="216" name="Google Shape;216;p35"/>
          <p:cNvSpPr txBox="1"/>
          <p:nvPr/>
        </p:nvSpPr>
        <p:spPr>
          <a:xfrm>
            <a:off x="6673125" y="191625"/>
            <a:ext cx="3370500" cy="2400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900" i="1"/>
              <a:t>Visceral and Parietal always mean the same thing.</a:t>
            </a:r>
            <a:endParaRPr sz="1900" i="1"/>
          </a:p>
          <a:p>
            <a:pPr marL="0" lvl="0" indent="0" rtl="0">
              <a:spcBef>
                <a:spcPts val="0"/>
              </a:spcBef>
              <a:spcAft>
                <a:spcPts val="0"/>
              </a:spcAft>
              <a:buNone/>
            </a:pPr>
            <a:endParaRPr sz="1900" i="1"/>
          </a:p>
          <a:p>
            <a:pPr marL="0" lvl="0" indent="0">
              <a:spcBef>
                <a:spcPts val="0"/>
              </a:spcBef>
              <a:spcAft>
                <a:spcPts val="0"/>
              </a:spcAft>
              <a:buNone/>
            </a:pPr>
            <a:r>
              <a:rPr lang="en-US" sz="1900" i="1"/>
              <a:t>Visceral points toward the guts</a:t>
            </a:r>
            <a:br>
              <a:rPr lang="en-US" sz="1900" i="1"/>
            </a:br>
            <a:r>
              <a:rPr lang="en-US" sz="1900" i="1"/>
              <a:t>Parietal points toward the outside</a:t>
            </a:r>
            <a:endParaRPr sz="1900" i="1"/>
          </a:p>
        </p:txBody>
      </p:sp>
      <p:sp>
        <p:nvSpPr>
          <p:cNvPr id="217" name="Google Shape;217;p35"/>
          <p:cNvSpPr txBox="1"/>
          <p:nvPr/>
        </p:nvSpPr>
        <p:spPr>
          <a:xfrm>
            <a:off x="4587775" y="687600"/>
            <a:ext cx="1555500" cy="518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US" sz="2400"/>
              <a:t>LUNGS</a:t>
            </a:r>
            <a:endParaRPr sz="2400"/>
          </a:p>
        </p:txBody>
      </p:sp>
      <p:sp>
        <p:nvSpPr>
          <p:cNvPr id="218" name="Google Shape;218;p35"/>
          <p:cNvSpPr txBox="1"/>
          <p:nvPr/>
        </p:nvSpPr>
        <p:spPr>
          <a:xfrm>
            <a:off x="5788500" y="3060600"/>
            <a:ext cx="1555500" cy="518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HEART</a:t>
            </a:r>
            <a:endParaRPr sz="2400"/>
          </a:p>
        </p:txBody>
      </p:sp>
      <p:sp>
        <p:nvSpPr>
          <p:cNvPr id="219" name="Google Shape;219;p35"/>
          <p:cNvSpPr txBox="1"/>
          <p:nvPr/>
        </p:nvSpPr>
        <p:spPr>
          <a:xfrm>
            <a:off x="5918375" y="5287050"/>
            <a:ext cx="2085000" cy="518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INTESTINES</a:t>
            </a:r>
            <a:endParaRPr sz="2400"/>
          </a:p>
        </p:txBody>
      </p:sp>
      <p:cxnSp>
        <p:nvCxnSpPr>
          <p:cNvPr id="220" name="Google Shape;220;p35"/>
          <p:cNvCxnSpPr>
            <a:endCxn id="217" idx="1"/>
          </p:cNvCxnSpPr>
          <p:nvPr/>
        </p:nvCxnSpPr>
        <p:spPr>
          <a:xfrm rot="10800000" flipH="1">
            <a:off x="3866275" y="946800"/>
            <a:ext cx="721500" cy="529800"/>
          </a:xfrm>
          <a:prstGeom prst="straightConnector1">
            <a:avLst/>
          </a:prstGeom>
          <a:noFill/>
          <a:ln w="19050" cap="flat" cmpd="sng">
            <a:solidFill>
              <a:schemeClr val="dk2"/>
            </a:solidFill>
            <a:prstDash val="solid"/>
            <a:round/>
            <a:headEnd type="none" w="med" len="med"/>
            <a:tailEnd type="triangle" w="med" len="med"/>
          </a:ln>
        </p:spPr>
      </p:cxnSp>
      <p:cxnSp>
        <p:nvCxnSpPr>
          <p:cNvPr id="221" name="Google Shape;221;p35"/>
          <p:cNvCxnSpPr>
            <a:stCxn id="215" idx="3"/>
            <a:endCxn id="218" idx="1"/>
          </p:cNvCxnSpPr>
          <p:nvPr/>
        </p:nvCxnSpPr>
        <p:spPr>
          <a:xfrm rot="10800000" flipH="1">
            <a:off x="5286600" y="3319675"/>
            <a:ext cx="501900" cy="303600"/>
          </a:xfrm>
          <a:prstGeom prst="straightConnector1">
            <a:avLst/>
          </a:prstGeom>
          <a:noFill/>
          <a:ln w="19050" cap="flat" cmpd="sng">
            <a:solidFill>
              <a:schemeClr val="dk2"/>
            </a:solidFill>
            <a:prstDash val="solid"/>
            <a:round/>
            <a:headEnd type="none" w="med" len="med"/>
            <a:tailEnd type="triangle" w="med" len="med"/>
          </a:ln>
        </p:spPr>
      </p:cxnSp>
      <p:cxnSp>
        <p:nvCxnSpPr>
          <p:cNvPr id="222" name="Google Shape;222;p35"/>
          <p:cNvCxnSpPr>
            <a:endCxn id="219" idx="1"/>
          </p:cNvCxnSpPr>
          <p:nvPr/>
        </p:nvCxnSpPr>
        <p:spPr>
          <a:xfrm rot="10800000" flipH="1">
            <a:off x="5230175" y="5546250"/>
            <a:ext cx="688200" cy="44700"/>
          </a:xfrm>
          <a:prstGeom prst="straightConnector1">
            <a:avLst/>
          </a:prstGeom>
          <a:noFill/>
          <a:ln w="19050" cap="flat" cmpd="sng">
            <a:solidFill>
              <a:schemeClr val="dk2"/>
            </a:solidFill>
            <a:prstDash val="solid"/>
            <a:round/>
            <a:headEnd type="none" w="med" len="med"/>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6"/>
          <p:cNvSpPr txBox="1"/>
          <p:nvPr/>
        </p:nvSpPr>
        <p:spPr>
          <a:xfrm rot="10800000" flipH="1">
            <a:off x="4171925" y="1280225"/>
            <a:ext cx="4909800" cy="891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8" name="Google Shape;228;p36"/>
          <p:cNvSpPr txBox="1"/>
          <p:nvPr/>
        </p:nvSpPr>
        <p:spPr>
          <a:xfrm>
            <a:off x="215750" y="272575"/>
            <a:ext cx="5356800" cy="69054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sz="3200" u="sng" dirty="0"/>
              <a:t>Organ Systems</a:t>
            </a:r>
            <a:endParaRPr sz="3200" u="sng" dirty="0"/>
          </a:p>
          <a:p>
            <a:pPr marL="0" lvl="0" indent="0" rtl="0">
              <a:lnSpc>
                <a:spcPct val="115000"/>
              </a:lnSpc>
              <a:spcBef>
                <a:spcPts val="0"/>
              </a:spcBef>
              <a:spcAft>
                <a:spcPts val="0"/>
              </a:spcAft>
              <a:buClr>
                <a:schemeClr val="dk1"/>
              </a:buClr>
              <a:buSzPts val="1100"/>
              <a:buFont typeface="Arial"/>
              <a:buNone/>
            </a:pPr>
            <a:r>
              <a:rPr lang="en-US" sz="3200" dirty="0">
                <a:highlight>
                  <a:srgbClr val="FFFF00"/>
                </a:highlight>
              </a:rPr>
              <a:t>1. Integumentary</a:t>
            </a:r>
            <a:endParaRPr sz="3200" dirty="0">
              <a:highlight>
                <a:srgbClr val="FFFF00"/>
              </a:highlight>
            </a:endParaRPr>
          </a:p>
          <a:p>
            <a:pPr marL="0" lvl="0" indent="0" rtl="0">
              <a:lnSpc>
                <a:spcPct val="115000"/>
              </a:lnSpc>
              <a:spcBef>
                <a:spcPts val="0"/>
              </a:spcBef>
              <a:spcAft>
                <a:spcPts val="0"/>
              </a:spcAft>
              <a:buClr>
                <a:schemeClr val="dk1"/>
              </a:buClr>
              <a:buSzPts val="1100"/>
              <a:buFont typeface="Arial"/>
              <a:buNone/>
            </a:pPr>
            <a:r>
              <a:rPr lang="en-US" sz="3200" dirty="0">
                <a:highlight>
                  <a:srgbClr val="FFFF00"/>
                </a:highlight>
              </a:rPr>
              <a:t>2. Skeletal</a:t>
            </a:r>
            <a:endParaRPr sz="3200" dirty="0">
              <a:highlight>
                <a:srgbClr val="FFFF00"/>
              </a:highlight>
            </a:endParaRPr>
          </a:p>
          <a:p>
            <a:pPr marL="0" lvl="0" indent="0" rtl="0">
              <a:lnSpc>
                <a:spcPct val="115000"/>
              </a:lnSpc>
              <a:spcBef>
                <a:spcPts val="0"/>
              </a:spcBef>
              <a:spcAft>
                <a:spcPts val="0"/>
              </a:spcAft>
              <a:buClr>
                <a:schemeClr val="dk1"/>
              </a:buClr>
              <a:buSzPts val="1100"/>
              <a:buFont typeface="Arial"/>
              <a:buNone/>
            </a:pPr>
            <a:r>
              <a:rPr lang="en-US" sz="3200" dirty="0">
                <a:highlight>
                  <a:srgbClr val="FFFF00"/>
                </a:highlight>
              </a:rPr>
              <a:t>3. Muscular</a:t>
            </a:r>
            <a:endParaRPr sz="3200" dirty="0">
              <a:highlight>
                <a:srgbClr val="FFFF00"/>
              </a:highlight>
            </a:endParaRPr>
          </a:p>
          <a:p>
            <a:pPr marL="0" lvl="0" indent="0" rtl="0">
              <a:lnSpc>
                <a:spcPct val="115000"/>
              </a:lnSpc>
              <a:spcBef>
                <a:spcPts val="0"/>
              </a:spcBef>
              <a:spcAft>
                <a:spcPts val="0"/>
              </a:spcAft>
              <a:buClr>
                <a:schemeClr val="dk1"/>
              </a:buClr>
              <a:buSzPts val="1100"/>
              <a:buFont typeface="Arial"/>
              <a:buNone/>
            </a:pPr>
            <a:r>
              <a:rPr lang="en-US" sz="3200" dirty="0">
                <a:highlight>
                  <a:srgbClr val="FFFF00"/>
                </a:highlight>
              </a:rPr>
              <a:t>4. Nervous</a:t>
            </a:r>
            <a:endParaRPr sz="3200" dirty="0">
              <a:highlight>
                <a:srgbClr val="FFFF00"/>
              </a:highlight>
            </a:endParaRPr>
          </a:p>
          <a:p>
            <a:pPr marL="0" lvl="0" indent="0" rtl="0">
              <a:lnSpc>
                <a:spcPct val="115000"/>
              </a:lnSpc>
              <a:spcBef>
                <a:spcPts val="0"/>
              </a:spcBef>
              <a:spcAft>
                <a:spcPts val="0"/>
              </a:spcAft>
              <a:buClr>
                <a:schemeClr val="dk1"/>
              </a:buClr>
              <a:buSzPts val="1100"/>
              <a:buFont typeface="Arial"/>
              <a:buNone/>
            </a:pPr>
            <a:r>
              <a:rPr lang="en-US" sz="3200" dirty="0">
                <a:highlight>
                  <a:srgbClr val="FFFF00"/>
                </a:highlight>
              </a:rPr>
              <a:t>5. Endocrine</a:t>
            </a:r>
            <a:endParaRPr sz="3200" dirty="0">
              <a:highlight>
                <a:srgbClr val="FFFF00"/>
              </a:highlight>
            </a:endParaRPr>
          </a:p>
          <a:p>
            <a:pPr marL="0" lvl="0" indent="0" rtl="0">
              <a:lnSpc>
                <a:spcPct val="115000"/>
              </a:lnSpc>
              <a:spcBef>
                <a:spcPts val="0"/>
              </a:spcBef>
              <a:spcAft>
                <a:spcPts val="0"/>
              </a:spcAft>
              <a:buClr>
                <a:schemeClr val="dk1"/>
              </a:buClr>
              <a:buSzPts val="1100"/>
              <a:buFont typeface="Arial"/>
              <a:buNone/>
            </a:pPr>
            <a:r>
              <a:rPr lang="en-US" sz="3200" dirty="0">
                <a:highlight>
                  <a:srgbClr val="FFFF00"/>
                </a:highlight>
              </a:rPr>
              <a:t>6. Digestive </a:t>
            </a:r>
            <a:endParaRPr sz="3200" dirty="0">
              <a:highlight>
                <a:srgbClr val="FFFF00"/>
              </a:highlight>
            </a:endParaRPr>
          </a:p>
          <a:p>
            <a:pPr marL="0" lvl="0" indent="0" rtl="0">
              <a:lnSpc>
                <a:spcPct val="115000"/>
              </a:lnSpc>
              <a:spcBef>
                <a:spcPts val="0"/>
              </a:spcBef>
              <a:spcAft>
                <a:spcPts val="0"/>
              </a:spcAft>
              <a:buClr>
                <a:schemeClr val="dk1"/>
              </a:buClr>
              <a:buSzPts val="1100"/>
              <a:buFont typeface="Arial"/>
              <a:buNone/>
            </a:pPr>
            <a:r>
              <a:rPr lang="en-US" sz="3200" dirty="0">
                <a:highlight>
                  <a:srgbClr val="FFFF00"/>
                </a:highlight>
              </a:rPr>
              <a:t>7. Circulatory </a:t>
            </a:r>
            <a:endParaRPr sz="3200" dirty="0">
              <a:highlight>
                <a:srgbClr val="FFFF00"/>
              </a:highlight>
            </a:endParaRPr>
          </a:p>
          <a:p>
            <a:pPr marL="0" lvl="0" indent="0" rtl="0">
              <a:lnSpc>
                <a:spcPct val="115000"/>
              </a:lnSpc>
              <a:spcBef>
                <a:spcPts val="0"/>
              </a:spcBef>
              <a:spcAft>
                <a:spcPts val="0"/>
              </a:spcAft>
              <a:buClr>
                <a:schemeClr val="dk1"/>
              </a:buClr>
              <a:buSzPts val="1100"/>
              <a:buFont typeface="Arial"/>
              <a:buNone/>
            </a:pPr>
            <a:r>
              <a:rPr lang="en-US" sz="3200" dirty="0">
                <a:highlight>
                  <a:srgbClr val="FFFF00"/>
                </a:highlight>
              </a:rPr>
              <a:t>8. Lymphatic</a:t>
            </a:r>
            <a:endParaRPr sz="3200" dirty="0">
              <a:highlight>
                <a:srgbClr val="FFFF00"/>
              </a:highlight>
            </a:endParaRPr>
          </a:p>
          <a:p>
            <a:pPr marL="0" lvl="0" indent="0" rtl="0">
              <a:lnSpc>
                <a:spcPct val="115000"/>
              </a:lnSpc>
              <a:spcBef>
                <a:spcPts val="0"/>
              </a:spcBef>
              <a:spcAft>
                <a:spcPts val="0"/>
              </a:spcAft>
              <a:buClr>
                <a:schemeClr val="dk1"/>
              </a:buClr>
              <a:buSzPts val="1100"/>
              <a:buFont typeface="Arial"/>
              <a:buNone/>
            </a:pPr>
            <a:r>
              <a:rPr lang="en-US" sz="3200" dirty="0">
                <a:highlight>
                  <a:srgbClr val="FFFF00"/>
                </a:highlight>
              </a:rPr>
              <a:t>9. Urinary </a:t>
            </a:r>
            <a:endParaRPr sz="3200" dirty="0">
              <a:highlight>
                <a:srgbClr val="FFFF00"/>
              </a:highlight>
            </a:endParaRPr>
          </a:p>
          <a:p>
            <a:pPr marL="0" lvl="0" indent="0" rtl="0">
              <a:lnSpc>
                <a:spcPct val="115000"/>
              </a:lnSpc>
              <a:spcBef>
                <a:spcPts val="0"/>
              </a:spcBef>
              <a:spcAft>
                <a:spcPts val="0"/>
              </a:spcAft>
              <a:buClr>
                <a:schemeClr val="dk1"/>
              </a:buClr>
              <a:buSzPts val="1100"/>
              <a:buFont typeface="Arial"/>
              <a:buNone/>
            </a:pPr>
            <a:r>
              <a:rPr lang="en-US" sz="3200" dirty="0">
                <a:highlight>
                  <a:srgbClr val="FFFF00"/>
                </a:highlight>
              </a:rPr>
              <a:t>10. Reproductive</a:t>
            </a:r>
            <a:br>
              <a:rPr lang="en-US" sz="3200" dirty="0">
                <a:highlight>
                  <a:srgbClr val="FFFF00"/>
                </a:highlight>
              </a:rPr>
            </a:br>
            <a:r>
              <a:rPr lang="en-US" sz="3200" dirty="0">
                <a:highlight>
                  <a:srgbClr val="FFFF00"/>
                </a:highlight>
              </a:rPr>
              <a:t>11. Respiratory</a:t>
            </a:r>
            <a:endParaRPr sz="3200" dirty="0">
              <a:highlight>
                <a:srgbClr val="FFFF00"/>
              </a:highlight>
            </a:endParaRPr>
          </a:p>
          <a:p>
            <a:pPr marL="0" lvl="0" indent="0" rtl="0">
              <a:spcBef>
                <a:spcPts val="0"/>
              </a:spcBef>
              <a:spcAft>
                <a:spcPts val="0"/>
              </a:spcAft>
              <a:buClr>
                <a:schemeClr val="dk1"/>
              </a:buClr>
              <a:buSzPts val="1100"/>
              <a:buFont typeface="Arial"/>
              <a:buNone/>
            </a:pPr>
            <a:endParaRPr dirty="0"/>
          </a:p>
          <a:p>
            <a:pPr marL="0" lvl="0" indent="0">
              <a:spcBef>
                <a:spcPts val="0"/>
              </a:spcBef>
              <a:spcAft>
                <a:spcPts val="0"/>
              </a:spcAft>
              <a:buNone/>
            </a:pPr>
            <a:endParaRPr dirty="0"/>
          </a:p>
        </p:txBody>
      </p:sp>
      <p:sp>
        <p:nvSpPr>
          <p:cNvPr id="229" name="Google Shape;229;p36"/>
          <p:cNvSpPr txBox="1"/>
          <p:nvPr/>
        </p:nvSpPr>
        <p:spPr>
          <a:xfrm>
            <a:off x="5816775" y="272575"/>
            <a:ext cx="4248000" cy="2635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endParaRPr sz="700" i="1"/>
          </a:p>
          <a:p>
            <a:pPr marL="0" lvl="0" indent="0">
              <a:spcBef>
                <a:spcPts val="0"/>
              </a:spcBef>
              <a:spcAft>
                <a:spcPts val="0"/>
              </a:spcAft>
              <a:buNone/>
            </a:pPr>
            <a:r>
              <a:rPr lang="en-US" sz="3000" i="1"/>
              <a:t>-How does each help maintain homeostasis?</a:t>
            </a:r>
            <a:endParaRPr sz="3000" i="1"/>
          </a:p>
          <a:p>
            <a:pPr marL="0" lvl="0" indent="0">
              <a:spcBef>
                <a:spcPts val="0"/>
              </a:spcBef>
              <a:spcAft>
                <a:spcPts val="0"/>
              </a:spcAft>
              <a:buNone/>
            </a:pPr>
            <a:r>
              <a:rPr lang="en-US" sz="3000" i="1"/>
              <a:t>-Which systems were involved in Katie’s problem? </a:t>
            </a:r>
            <a:endParaRPr sz="3000" i="1"/>
          </a:p>
        </p:txBody>
      </p:sp>
      <p:sp>
        <p:nvSpPr>
          <p:cNvPr id="230" name="Google Shape;230;p36"/>
          <p:cNvSpPr txBox="1"/>
          <p:nvPr/>
        </p:nvSpPr>
        <p:spPr>
          <a:xfrm>
            <a:off x="6074350" y="3932175"/>
            <a:ext cx="3313800" cy="1151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200"/>
              <a:t>Assignment:  </a:t>
            </a:r>
            <a:r>
              <a:rPr lang="en-US" sz="2200" u="sng">
                <a:solidFill>
                  <a:schemeClr val="hlink"/>
                </a:solidFill>
                <a:hlinkClick r:id="rId3"/>
              </a:rPr>
              <a:t>Organ Systems Concept Map</a:t>
            </a:r>
            <a:endParaRPr sz="2200"/>
          </a:p>
        </p:txBody>
      </p:sp>
      <p:pic>
        <p:nvPicPr>
          <p:cNvPr id="231" name="Google Shape;231;p36"/>
          <p:cNvPicPr preferRelativeResize="0"/>
          <p:nvPr/>
        </p:nvPicPr>
        <p:blipFill>
          <a:blip r:embed="rId4">
            <a:alphaModFix/>
          </a:blip>
          <a:stretch>
            <a:fillRect/>
          </a:stretch>
        </p:blipFill>
        <p:spPr>
          <a:xfrm>
            <a:off x="5998138" y="4921000"/>
            <a:ext cx="3576175" cy="22092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0"/>
          <p:cNvSpPr txBox="1"/>
          <p:nvPr/>
        </p:nvSpPr>
        <p:spPr>
          <a:xfrm>
            <a:off x="299900" y="217225"/>
            <a:ext cx="9117900" cy="3547800"/>
          </a:xfrm>
          <a:prstGeom prst="rect">
            <a:avLst/>
          </a:prstGeom>
          <a:noFill/>
          <a:ln>
            <a:noFill/>
          </a:ln>
        </p:spPr>
        <p:txBody>
          <a:bodyPr spcFirstLastPara="1" wrap="square" lIns="38100" tIns="38100" rIns="38100" bIns="38100" anchor="t" anchorCtr="0">
            <a:noAutofit/>
          </a:bodyPr>
          <a:lstStyle/>
          <a:p>
            <a:pPr marL="0" marR="0" lvl="0" indent="0" algn="l" rtl="0">
              <a:lnSpc>
                <a:spcPct val="120089"/>
              </a:lnSpc>
              <a:spcBef>
                <a:spcPts val="0"/>
              </a:spcBef>
              <a:spcAft>
                <a:spcPts val="0"/>
              </a:spcAft>
              <a:buNone/>
            </a:pPr>
            <a:endParaRPr sz="1200"/>
          </a:p>
          <a:p>
            <a:pPr marL="0" marR="0" lvl="0" indent="0" algn="l">
              <a:lnSpc>
                <a:spcPct val="120089"/>
              </a:lnSpc>
              <a:spcBef>
                <a:spcPts val="0"/>
              </a:spcBef>
              <a:spcAft>
                <a:spcPts val="0"/>
              </a:spcAft>
              <a:buNone/>
            </a:pPr>
            <a:r>
              <a:rPr lang="en-US" sz="3111">
                <a:solidFill>
                  <a:srgbClr val="000000"/>
                </a:solidFill>
                <a:highlight>
                  <a:srgbClr val="FFFF00"/>
                </a:highlight>
                <a:latin typeface="Arial"/>
                <a:ea typeface="Arial"/>
                <a:cs typeface="Arial"/>
                <a:sym typeface="Arial"/>
              </a:rPr>
              <a:t>Anatomy</a:t>
            </a:r>
            <a:r>
              <a:rPr lang="en-US" sz="3111">
                <a:solidFill>
                  <a:srgbClr val="000000"/>
                </a:solidFill>
                <a:latin typeface="Arial"/>
                <a:ea typeface="Arial"/>
                <a:cs typeface="Arial"/>
                <a:sym typeface="Arial"/>
              </a:rPr>
              <a:t> – the structure of body parts (also called Morphology)</a:t>
            </a:r>
            <a:endParaRPr sz="3111">
              <a:solidFill>
                <a:srgbClr val="000000"/>
              </a:solidFill>
              <a:latin typeface="Arial"/>
              <a:ea typeface="Arial"/>
              <a:cs typeface="Arial"/>
              <a:sym typeface="Arial"/>
            </a:endParaRPr>
          </a:p>
          <a:p>
            <a:pPr marL="0" marR="0" lvl="0" indent="0" algn="l" rtl="0">
              <a:lnSpc>
                <a:spcPct val="120089"/>
              </a:lnSpc>
              <a:spcBef>
                <a:spcPts val="0"/>
              </a:spcBef>
              <a:spcAft>
                <a:spcPts val="0"/>
              </a:spcAft>
              <a:buNone/>
            </a:pPr>
            <a:endParaRPr sz="1200"/>
          </a:p>
          <a:p>
            <a:pPr marL="0" marR="0" lvl="0" indent="0" algn="l" rtl="0">
              <a:lnSpc>
                <a:spcPct val="120089"/>
              </a:lnSpc>
              <a:spcBef>
                <a:spcPts val="0"/>
              </a:spcBef>
              <a:spcAft>
                <a:spcPts val="0"/>
              </a:spcAft>
              <a:buNone/>
            </a:pPr>
            <a:r>
              <a:rPr lang="en-US" sz="3111">
                <a:solidFill>
                  <a:srgbClr val="000000"/>
                </a:solidFill>
                <a:highlight>
                  <a:srgbClr val="FFFF00"/>
                </a:highlight>
                <a:latin typeface="Arial"/>
                <a:ea typeface="Arial"/>
                <a:cs typeface="Arial"/>
                <a:sym typeface="Arial"/>
              </a:rPr>
              <a:t>Physiology</a:t>
            </a:r>
            <a:r>
              <a:rPr lang="en-US" sz="3111">
                <a:solidFill>
                  <a:srgbClr val="000000"/>
                </a:solidFill>
                <a:latin typeface="Arial"/>
                <a:ea typeface="Arial"/>
                <a:cs typeface="Arial"/>
                <a:sym typeface="Arial"/>
              </a:rPr>
              <a:t> – the function of the body parts, what they do and how they do it</a:t>
            </a:r>
            <a:endParaRPr sz="3111">
              <a:solidFill>
                <a:srgbClr val="000000"/>
              </a:solidFill>
              <a:latin typeface="Arial"/>
              <a:ea typeface="Arial"/>
              <a:cs typeface="Arial"/>
              <a:sym typeface="Arial"/>
            </a:endParaRPr>
          </a:p>
          <a:p>
            <a:pPr marL="0" marR="0" lvl="0" indent="0" algn="l" rtl="0">
              <a:lnSpc>
                <a:spcPct val="120089"/>
              </a:lnSpc>
              <a:spcBef>
                <a:spcPts val="0"/>
              </a:spcBef>
              <a:spcAft>
                <a:spcPts val="0"/>
              </a:spcAft>
              <a:buNone/>
            </a:pPr>
            <a:endParaRPr sz="1100"/>
          </a:p>
          <a:p>
            <a:pPr marL="0" marR="0" lvl="0" indent="0" algn="l">
              <a:lnSpc>
                <a:spcPct val="120089"/>
              </a:lnSpc>
              <a:spcBef>
                <a:spcPts val="0"/>
              </a:spcBef>
              <a:spcAft>
                <a:spcPts val="0"/>
              </a:spcAft>
              <a:buNone/>
            </a:pPr>
            <a:r>
              <a:rPr lang="en-US" sz="3111"/>
              <a:t>The </a:t>
            </a:r>
            <a:r>
              <a:rPr lang="en-US" sz="3111" u="sng"/>
              <a:t>structure</a:t>
            </a:r>
            <a:r>
              <a:rPr lang="en-US" sz="3111"/>
              <a:t> determines the </a:t>
            </a:r>
            <a:r>
              <a:rPr lang="en-US" sz="3111" u="sng"/>
              <a:t>function</a:t>
            </a:r>
            <a:r>
              <a:rPr lang="en-US" sz="3111"/>
              <a:t>.</a:t>
            </a:r>
            <a:endParaRPr sz="3111"/>
          </a:p>
        </p:txBody>
      </p:sp>
      <p:pic>
        <p:nvPicPr>
          <p:cNvPr id="43" name="Google Shape;43;p10"/>
          <p:cNvPicPr preferRelativeResize="0"/>
          <p:nvPr/>
        </p:nvPicPr>
        <p:blipFill>
          <a:blip r:embed="rId3">
            <a:alphaModFix/>
          </a:blip>
          <a:stretch>
            <a:fillRect/>
          </a:stretch>
        </p:blipFill>
        <p:spPr>
          <a:xfrm>
            <a:off x="1450750" y="4248400"/>
            <a:ext cx="3640650" cy="3079750"/>
          </a:xfrm>
          <a:prstGeom prst="rect">
            <a:avLst/>
          </a:prstGeom>
          <a:noFill/>
          <a:ln>
            <a:noFill/>
          </a:ln>
        </p:spPr>
      </p:pic>
      <p:pic>
        <p:nvPicPr>
          <p:cNvPr id="44" name="Google Shape;44;p10" descr="Anatomy book.jpg"/>
          <p:cNvPicPr preferRelativeResize="0"/>
          <p:nvPr/>
        </p:nvPicPr>
        <p:blipFill>
          <a:blip r:embed="rId4">
            <a:alphaModFix/>
          </a:blip>
          <a:stretch>
            <a:fillRect/>
          </a:stretch>
        </p:blipFill>
        <p:spPr>
          <a:xfrm>
            <a:off x="7515250" y="3583296"/>
            <a:ext cx="2086475" cy="2514950"/>
          </a:xfrm>
          <a:prstGeom prst="rect">
            <a:avLst/>
          </a:prstGeom>
          <a:noFill/>
          <a:ln>
            <a:noFill/>
          </a:ln>
        </p:spPr>
      </p:pic>
      <p:pic>
        <p:nvPicPr>
          <p:cNvPr id="45" name="Google Shape;45;p10" descr="9780323016308_p0_v1_s260x420.jpg"/>
          <p:cNvPicPr preferRelativeResize="0"/>
          <p:nvPr/>
        </p:nvPicPr>
        <p:blipFill>
          <a:blip r:embed="rId5">
            <a:alphaModFix/>
          </a:blip>
          <a:stretch>
            <a:fillRect/>
          </a:stretch>
        </p:blipFill>
        <p:spPr>
          <a:xfrm>
            <a:off x="5304775" y="3870300"/>
            <a:ext cx="2086475" cy="2728468"/>
          </a:xfrm>
          <a:prstGeom prst="rect">
            <a:avLst/>
          </a:prstGeom>
          <a:noFill/>
          <a:ln>
            <a:noFill/>
          </a:ln>
        </p:spPr>
      </p:pic>
      <p:pic>
        <p:nvPicPr>
          <p:cNvPr id="46" name="Google Shape;46;p10" descr="VanPutte-8e-Seelys-Ess-of-AP1-265x335.jpg"/>
          <p:cNvPicPr preferRelativeResize="0"/>
          <p:nvPr/>
        </p:nvPicPr>
        <p:blipFill>
          <a:blip r:embed="rId6">
            <a:alphaModFix/>
          </a:blip>
          <a:stretch>
            <a:fillRect/>
          </a:stretch>
        </p:blipFill>
        <p:spPr>
          <a:xfrm>
            <a:off x="6500750" y="5005350"/>
            <a:ext cx="2032300" cy="25691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7"/>
          <p:cNvPicPr preferRelativeResize="0"/>
          <p:nvPr/>
        </p:nvPicPr>
        <p:blipFill>
          <a:blip r:embed="rId3">
            <a:alphaModFix/>
          </a:blip>
          <a:stretch>
            <a:fillRect/>
          </a:stretch>
        </p:blipFill>
        <p:spPr>
          <a:xfrm>
            <a:off x="6096000" y="507975"/>
            <a:ext cx="3979325" cy="5630325"/>
          </a:xfrm>
          <a:prstGeom prst="rect">
            <a:avLst/>
          </a:prstGeom>
          <a:noFill/>
          <a:ln>
            <a:noFill/>
          </a:ln>
        </p:spPr>
      </p:pic>
      <p:sp>
        <p:nvSpPr>
          <p:cNvPr id="237" name="Google Shape;237;p37"/>
          <p:cNvSpPr txBox="1"/>
          <p:nvPr/>
        </p:nvSpPr>
        <p:spPr>
          <a:xfrm>
            <a:off x="259650" y="393400"/>
            <a:ext cx="5740800" cy="6561600"/>
          </a:xfrm>
          <a:prstGeom prst="rect">
            <a:avLst/>
          </a:prstGeom>
          <a:noFill/>
          <a:ln>
            <a:noFill/>
          </a:ln>
        </p:spPr>
        <p:txBody>
          <a:bodyPr spcFirstLastPara="1" wrap="square" lIns="38100" tIns="38100" rIns="38100" bIns="38100" anchor="t" anchorCtr="0">
            <a:noAutofit/>
          </a:bodyPr>
          <a:lstStyle/>
          <a:p>
            <a:pPr marL="0" lvl="0" indent="0" rtl="0">
              <a:lnSpc>
                <a:spcPct val="100000"/>
              </a:lnSpc>
              <a:spcBef>
                <a:spcPts val="0"/>
              </a:spcBef>
              <a:spcAft>
                <a:spcPts val="0"/>
              </a:spcAft>
              <a:buNone/>
            </a:pPr>
            <a:r>
              <a:rPr lang="en-US" sz="2666" dirty="0">
                <a:solidFill>
                  <a:srgbClr val="000000"/>
                </a:solidFill>
                <a:latin typeface="Arial"/>
                <a:ea typeface="Arial"/>
                <a:cs typeface="Arial"/>
                <a:sym typeface="Arial"/>
              </a:rPr>
              <a:t>Anatomical Terminology</a:t>
            </a:r>
            <a:br>
              <a:rPr lang="en-US" sz="2666" dirty="0">
                <a:solidFill>
                  <a:srgbClr val="000000"/>
                </a:solidFill>
                <a:latin typeface="Arial"/>
                <a:ea typeface="Arial"/>
                <a:cs typeface="Arial"/>
                <a:sym typeface="Arial"/>
              </a:rPr>
            </a:br>
            <a:br>
              <a:rPr lang="en-US" sz="2666" dirty="0">
                <a:solidFill>
                  <a:srgbClr val="000000"/>
                </a:solidFill>
                <a:latin typeface="Arial"/>
                <a:ea typeface="Arial"/>
                <a:cs typeface="Arial"/>
                <a:sym typeface="Arial"/>
              </a:rPr>
            </a:br>
            <a:r>
              <a:rPr lang="en-US" sz="2133" dirty="0">
                <a:solidFill>
                  <a:srgbClr val="000000"/>
                </a:solidFill>
                <a:latin typeface="Arial"/>
                <a:ea typeface="Arial"/>
                <a:cs typeface="Arial"/>
                <a:sym typeface="Arial"/>
              </a:rPr>
              <a:t>Anatomical Position = standing erect, face forward, arms at side, palms facing forward</a:t>
            </a:r>
            <a:br>
              <a:rPr lang="en-US" sz="2666" dirty="0">
                <a:solidFill>
                  <a:srgbClr val="000000"/>
                </a:solidFill>
                <a:latin typeface="Arial"/>
                <a:ea typeface="Arial"/>
                <a:cs typeface="Arial"/>
                <a:sym typeface="Arial"/>
              </a:rPr>
            </a:br>
            <a:br>
              <a:rPr lang="en-US" sz="2666" dirty="0">
                <a:solidFill>
                  <a:srgbClr val="000000"/>
                </a:solidFill>
                <a:latin typeface="Arial"/>
                <a:ea typeface="Arial"/>
                <a:cs typeface="Arial"/>
                <a:sym typeface="Arial"/>
              </a:rPr>
            </a:br>
            <a:endParaRPr sz="1800" dirty="0">
              <a:solidFill>
                <a:schemeClr val="dk1"/>
              </a:solidFill>
            </a:endParaRPr>
          </a:p>
          <a:p>
            <a:pPr marL="0" lvl="0" indent="0" rtl="0">
              <a:lnSpc>
                <a:spcPct val="100000"/>
              </a:lnSpc>
              <a:spcBef>
                <a:spcPts val="0"/>
              </a:spcBef>
              <a:spcAft>
                <a:spcPts val="0"/>
              </a:spcAft>
              <a:buNone/>
            </a:pPr>
            <a:r>
              <a:rPr lang="en-US" sz="1800" dirty="0">
                <a:solidFill>
                  <a:schemeClr val="dk1"/>
                </a:solidFill>
                <a:highlight>
                  <a:srgbClr val="FFFF00"/>
                </a:highlight>
              </a:rPr>
              <a:t>Superior / Inferior</a:t>
            </a:r>
            <a:endParaRPr sz="1800" dirty="0">
              <a:solidFill>
                <a:schemeClr val="dk1"/>
              </a:solidFill>
              <a:highlight>
                <a:srgbClr val="FFFF00"/>
              </a:highlight>
            </a:endParaRPr>
          </a:p>
          <a:p>
            <a:pPr marL="0" lvl="0" indent="0" rtl="0">
              <a:lnSpc>
                <a:spcPct val="100000"/>
              </a:lnSpc>
              <a:spcBef>
                <a:spcPts val="0"/>
              </a:spcBef>
              <a:spcAft>
                <a:spcPts val="0"/>
              </a:spcAft>
              <a:buNone/>
            </a:pPr>
            <a:endParaRPr sz="1800" dirty="0">
              <a:solidFill>
                <a:schemeClr val="dk1"/>
              </a:solidFill>
              <a:highlight>
                <a:srgbClr val="FFFF00"/>
              </a:highlight>
            </a:endParaRPr>
          </a:p>
          <a:p>
            <a:pPr marL="0" lvl="0" indent="0" rtl="0">
              <a:lnSpc>
                <a:spcPct val="100000"/>
              </a:lnSpc>
              <a:spcBef>
                <a:spcPts val="0"/>
              </a:spcBef>
              <a:spcAft>
                <a:spcPts val="0"/>
              </a:spcAft>
              <a:buNone/>
            </a:pPr>
            <a:r>
              <a:rPr lang="en-US" sz="1800" dirty="0">
                <a:solidFill>
                  <a:schemeClr val="dk1"/>
                </a:solidFill>
                <a:highlight>
                  <a:srgbClr val="FFFF00"/>
                </a:highlight>
              </a:rPr>
              <a:t>Medial / Lateral						           </a:t>
            </a:r>
            <a:endParaRPr sz="1800" dirty="0">
              <a:solidFill>
                <a:schemeClr val="dk1"/>
              </a:solidFill>
              <a:highlight>
                <a:srgbClr val="FFFF00"/>
              </a:highlight>
            </a:endParaRPr>
          </a:p>
          <a:p>
            <a:pPr marL="0" lvl="0" indent="0" rtl="0">
              <a:lnSpc>
                <a:spcPct val="100000"/>
              </a:lnSpc>
              <a:spcBef>
                <a:spcPts val="0"/>
              </a:spcBef>
              <a:spcAft>
                <a:spcPts val="0"/>
              </a:spcAft>
              <a:buNone/>
            </a:pPr>
            <a:endParaRPr sz="1800" dirty="0">
              <a:solidFill>
                <a:schemeClr val="dk1"/>
              </a:solidFill>
              <a:highlight>
                <a:srgbClr val="FFFF00"/>
              </a:highlight>
            </a:endParaRPr>
          </a:p>
          <a:p>
            <a:pPr marL="0" lvl="0" indent="0" rtl="0">
              <a:lnSpc>
                <a:spcPct val="100000"/>
              </a:lnSpc>
              <a:spcBef>
                <a:spcPts val="0"/>
              </a:spcBef>
              <a:spcAft>
                <a:spcPts val="0"/>
              </a:spcAft>
              <a:buNone/>
            </a:pPr>
            <a:r>
              <a:rPr lang="en-US" sz="1800" dirty="0">
                <a:solidFill>
                  <a:schemeClr val="dk1"/>
                </a:solidFill>
                <a:highlight>
                  <a:srgbClr val="FFFF00"/>
                </a:highlight>
              </a:rPr>
              <a:t>Proximal / Distal</a:t>
            </a:r>
            <a:endParaRPr sz="1800" dirty="0">
              <a:solidFill>
                <a:schemeClr val="dk1"/>
              </a:solidFill>
              <a:highlight>
                <a:srgbClr val="FFFF00"/>
              </a:highlight>
            </a:endParaRPr>
          </a:p>
          <a:p>
            <a:pPr marL="0" lvl="0" indent="0" rtl="0">
              <a:lnSpc>
                <a:spcPct val="100000"/>
              </a:lnSpc>
              <a:spcBef>
                <a:spcPts val="0"/>
              </a:spcBef>
              <a:spcAft>
                <a:spcPts val="0"/>
              </a:spcAft>
              <a:buNone/>
            </a:pPr>
            <a:endParaRPr sz="1800" dirty="0">
              <a:solidFill>
                <a:schemeClr val="dk1"/>
              </a:solidFill>
              <a:highlight>
                <a:srgbClr val="FFFF00"/>
              </a:highlight>
            </a:endParaRPr>
          </a:p>
          <a:p>
            <a:pPr marL="0" lvl="0" indent="0" rtl="0">
              <a:lnSpc>
                <a:spcPct val="100000"/>
              </a:lnSpc>
              <a:spcBef>
                <a:spcPts val="0"/>
              </a:spcBef>
              <a:spcAft>
                <a:spcPts val="0"/>
              </a:spcAft>
              <a:buNone/>
            </a:pPr>
            <a:r>
              <a:rPr lang="en-US" sz="1800" dirty="0">
                <a:solidFill>
                  <a:schemeClr val="dk1"/>
                </a:solidFill>
                <a:highlight>
                  <a:srgbClr val="FFFF00"/>
                </a:highlight>
              </a:rPr>
              <a:t>Dorsal / Ventral</a:t>
            </a:r>
            <a:endParaRPr sz="1800" dirty="0">
              <a:solidFill>
                <a:schemeClr val="dk1"/>
              </a:solidFill>
              <a:highlight>
                <a:srgbClr val="FFFF00"/>
              </a:highlight>
            </a:endParaRPr>
          </a:p>
          <a:p>
            <a:pPr marL="0" lvl="0" indent="0" rtl="0">
              <a:lnSpc>
                <a:spcPct val="100000"/>
              </a:lnSpc>
              <a:spcBef>
                <a:spcPts val="0"/>
              </a:spcBef>
              <a:spcAft>
                <a:spcPts val="0"/>
              </a:spcAft>
              <a:buNone/>
            </a:pPr>
            <a:endParaRPr sz="1800" dirty="0">
              <a:solidFill>
                <a:schemeClr val="dk1"/>
              </a:solidFill>
              <a:highlight>
                <a:srgbClr val="FFFF00"/>
              </a:highlight>
            </a:endParaRPr>
          </a:p>
          <a:p>
            <a:pPr marL="0" lvl="0" indent="0" rtl="0">
              <a:lnSpc>
                <a:spcPct val="100000"/>
              </a:lnSpc>
              <a:spcBef>
                <a:spcPts val="0"/>
              </a:spcBef>
              <a:spcAft>
                <a:spcPts val="0"/>
              </a:spcAft>
              <a:buNone/>
            </a:pPr>
            <a:r>
              <a:rPr lang="en-US" sz="1800" dirty="0">
                <a:solidFill>
                  <a:schemeClr val="dk1"/>
                </a:solidFill>
                <a:highlight>
                  <a:srgbClr val="FFFF00"/>
                </a:highlight>
              </a:rPr>
              <a:t>Anterior/ Posterior   						</a:t>
            </a:r>
            <a:endParaRPr sz="1800" dirty="0">
              <a:solidFill>
                <a:schemeClr val="dk1"/>
              </a:solidFill>
              <a:highlight>
                <a:srgbClr val="FFFF00"/>
              </a:highlight>
            </a:endParaRPr>
          </a:p>
          <a:p>
            <a:pPr marL="0" lvl="0" indent="0" rtl="0">
              <a:lnSpc>
                <a:spcPct val="100000"/>
              </a:lnSpc>
              <a:spcBef>
                <a:spcPts val="0"/>
              </a:spcBef>
              <a:spcAft>
                <a:spcPts val="0"/>
              </a:spcAft>
              <a:buNone/>
            </a:pPr>
            <a:endParaRPr sz="1800" dirty="0">
              <a:solidFill>
                <a:schemeClr val="dk1"/>
              </a:solidFill>
              <a:highlight>
                <a:srgbClr val="FFFF00"/>
              </a:highlight>
            </a:endParaRPr>
          </a:p>
          <a:p>
            <a:pPr marL="0" lvl="0" indent="0" rtl="0">
              <a:lnSpc>
                <a:spcPct val="100000"/>
              </a:lnSpc>
              <a:spcBef>
                <a:spcPts val="0"/>
              </a:spcBef>
              <a:spcAft>
                <a:spcPts val="0"/>
              </a:spcAft>
              <a:buNone/>
            </a:pPr>
            <a:r>
              <a:rPr lang="en-US" sz="1800" dirty="0">
                <a:solidFill>
                  <a:schemeClr val="dk1"/>
                </a:solidFill>
                <a:highlight>
                  <a:srgbClr val="FFFF00"/>
                </a:highlight>
              </a:rPr>
              <a:t>Sagittal | Transverse | Frontal (coronal)</a:t>
            </a:r>
            <a:endParaRPr sz="1800" dirty="0">
              <a:solidFill>
                <a:schemeClr val="dk1"/>
              </a:solidFill>
              <a:highlight>
                <a:srgbClr val="FFFF00"/>
              </a:highlight>
            </a:endParaRPr>
          </a:p>
          <a:p>
            <a:pPr marL="0" lvl="0" indent="0" rtl="0">
              <a:lnSpc>
                <a:spcPct val="100000"/>
              </a:lnSpc>
              <a:spcBef>
                <a:spcPts val="0"/>
              </a:spcBef>
              <a:spcAft>
                <a:spcPts val="0"/>
              </a:spcAft>
              <a:buNone/>
            </a:pPr>
            <a:endParaRPr sz="1800" dirty="0">
              <a:solidFill>
                <a:schemeClr val="dk1"/>
              </a:solidFill>
              <a:highlight>
                <a:srgbClr val="FFFF00"/>
              </a:highlight>
            </a:endParaRPr>
          </a:p>
          <a:p>
            <a:pPr marL="0" lvl="0" indent="0" rtl="0">
              <a:lnSpc>
                <a:spcPct val="100000"/>
              </a:lnSpc>
              <a:spcBef>
                <a:spcPts val="0"/>
              </a:spcBef>
              <a:spcAft>
                <a:spcPts val="0"/>
              </a:spcAft>
              <a:buNone/>
            </a:pPr>
            <a:r>
              <a:rPr lang="en-US" sz="1800" dirty="0">
                <a:solidFill>
                  <a:schemeClr val="dk1"/>
                </a:solidFill>
                <a:highlight>
                  <a:srgbClr val="FFFF00"/>
                </a:highlight>
              </a:rPr>
              <a:t>Superficial / Deep</a:t>
            </a:r>
            <a:endParaRPr sz="1800" dirty="0">
              <a:solidFill>
                <a:schemeClr val="dk1"/>
              </a:solidFill>
              <a:highlight>
                <a:srgbClr val="FFFF00"/>
              </a:highlight>
            </a:endParaRPr>
          </a:p>
          <a:p>
            <a:pPr marL="0" lvl="0" indent="0" rtl="0">
              <a:lnSpc>
                <a:spcPct val="115000"/>
              </a:lnSpc>
              <a:spcBef>
                <a:spcPts val="0"/>
              </a:spcBef>
              <a:spcAft>
                <a:spcPts val="1400"/>
              </a:spcAft>
              <a:buClr>
                <a:schemeClr val="dk1"/>
              </a:buClr>
              <a:buSzPts val="1100"/>
              <a:buFont typeface="Arial"/>
              <a:buNone/>
            </a:pPr>
            <a:r>
              <a:rPr lang="en-US" sz="1800" dirty="0">
                <a:solidFill>
                  <a:schemeClr val="dk1"/>
                </a:solidFill>
              </a:rPr>
              <a:t>			</a:t>
            </a:r>
            <a:endParaRPr sz="1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38"/>
          <p:cNvPicPr preferRelativeResize="0"/>
          <p:nvPr/>
        </p:nvPicPr>
        <p:blipFill>
          <a:blip r:embed="rId3">
            <a:alphaModFix/>
          </a:blip>
          <a:stretch>
            <a:fillRect/>
          </a:stretch>
        </p:blipFill>
        <p:spPr>
          <a:xfrm>
            <a:off x="497400" y="84650"/>
            <a:ext cx="9165150" cy="1068900"/>
          </a:xfrm>
          <a:prstGeom prst="rect">
            <a:avLst/>
          </a:prstGeom>
          <a:noFill/>
          <a:ln>
            <a:noFill/>
          </a:ln>
        </p:spPr>
      </p:pic>
      <p:pic>
        <p:nvPicPr>
          <p:cNvPr id="243" name="Google Shape;243;p38"/>
          <p:cNvPicPr preferRelativeResize="0"/>
          <p:nvPr/>
        </p:nvPicPr>
        <p:blipFill>
          <a:blip r:embed="rId4">
            <a:alphaModFix/>
          </a:blip>
          <a:stretch>
            <a:fillRect/>
          </a:stretch>
        </p:blipFill>
        <p:spPr>
          <a:xfrm>
            <a:off x="338650" y="1354650"/>
            <a:ext cx="3640650" cy="5482150"/>
          </a:xfrm>
          <a:prstGeom prst="rect">
            <a:avLst/>
          </a:prstGeom>
          <a:noFill/>
          <a:ln>
            <a:noFill/>
          </a:ln>
        </p:spPr>
      </p:pic>
      <p:pic>
        <p:nvPicPr>
          <p:cNvPr id="244" name="Google Shape;244;p38"/>
          <p:cNvPicPr preferRelativeResize="0"/>
          <p:nvPr/>
        </p:nvPicPr>
        <p:blipFill>
          <a:blip r:embed="rId5">
            <a:alphaModFix/>
          </a:blip>
          <a:stretch>
            <a:fillRect/>
          </a:stretch>
        </p:blipFill>
        <p:spPr>
          <a:xfrm>
            <a:off x="4741325" y="2031975"/>
            <a:ext cx="4974150" cy="37359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39"/>
          <p:cNvPicPr preferRelativeResize="0"/>
          <p:nvPr/>
        </p:nvPicPr>
        <p:blipFill>
          <a:blip r:embed="rId3">
            <a:alphaModFix/>
          </a:blip>
          <a:stretch>
            <a:fillRect/>
          </a:stretch>
        </p:blipFill>
        <p:spPr>
          <a:xfrm>
            <a:off x="681075" y="569849"/>
            <a:ext cx="8797850" cy="4946350"/>
          </a:xfrm>
          <a:prstGeom prst="rect">
            <a:avLst/>
          </a:prstGeom>
          <a:noFill/>
          <a:ln>
            <a:noFill/>
          </a:ln>
        </p:spPr>
      </p:pic>
      <p:sp>
        <p:nvSpPr>
          <p:cNvPr id="250" name="Google Shape;250;p39"/>
          <p:cNvSpPr txBox="1"/>
          <p:nvPr/>
        </p:nvSpPr>
        <p:spPr>
          <a:xfrm>
            <a:off x="839050" y="5790400"/>
            <a:ext cx="8481900" cy="1508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300"/>
              <a:t>From the movie “Thirteen Ghosts”</a:t>
            </a:r>
            <a:br>
              <a:rPr lang="en-US" sz="3300"/>
            </a:br>
            <a:r>
              <a:rPr lang="en-US" sz="3300"/>
              <a:t>                      -  What kind of cut is this?</a:t>
            </a:r>
            <a:endParaRPr sz="3300"/>
          </a:p>
        </p:txBody>
      </p:sp>
      <p:sp>
        <p:nvSpPr>
          <p:cNvPr id="251" name="Google Shape;251;p39"/>
          <p:cNvSpPr txBox="1"/>
          <p:nvPr/>
        </p:nvSpPr>
        <p:spPr>
          <a:xfrm>
            <a:off x="6366325" y="619000"/>
            <a:ext cx="2585700" cy="999000"/>
          </a:xfrm>
          <a:prstGeom prst="rect">
            <a:avLst/>
          </a:prstGeom>
          <a:solidFill>
            <a:srgbClr val="FFFFFF"/>
          </a:solid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i="1"/>
              <a:t>A really sharp pane of glass fell on this unfortunate character.</a:t>
            </a:r>
            <a:endParaRPr sz="1800" i="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40"/>
          <p:cNvPicPr preferRelativeResize="0"/>
          <p:nvPr/>
        </p:nvPicPr>
        <p:blipFill>
          <a:blip r:embed="rId3">
            <a:alphaModFix/>
          </a:blip>
          <a:stretch>
            <a:fillRect/>
          </a:stretch>
        </p:blipFill>
        <p:spPr>
          <a:xfrm>
            <a:off x="251649" y="1687625"/>
            <a:ext cx="9908350" cy="5555466"/>
          </a:xfrm>
          <a:prstGeom prst="rect">
            <a:avLst/>
          </a:prstGeom>
          <a:noFill/>
          <a:ln>
            <a:noFill/>
          </a:ln>
        </p:spPr>
      </p:pic>
      <p:sp>
        <p:nvSpPr>
          <p:cNvPr id="257" name="Google Shape;257;p40"/>
          <p:cNvSpPr txBox="1"/>
          <p:nvPr/>
        </p:nvSpPr>
        <p:spPr>
          <a:xfrm>
            <a:off x="373525" y="362325"/>
            <a:ext cx="8684700" cy="952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t>Unfortunate passengers on “Ghost Ship.”</a:t>
            </a:r>
            <a:endParaRPr sz="2400"/>
          </a:p>
        </p:txBody>
      </p:sp>
      <p:pic>
        <p:nvPicPr>
          <p:cNvPr id="258" name="Google Shape;258;p40"/>
          <p:cNvPicPr preferRelativeResize="0"/>
          <p:nvPr/>
        </p:nvPicPr>
        <p:blipFill rotWithShape="1">
          <a:blip r:embed="rId4">
            <a:alphaModFix/>
          </a:blip>
          <a:srcRect l="13166" r="18611"/>
          <a:stretch/>
        </p:blipFill>
        <p:spPr>
          <a:xfrm>
            <a:off x="6816925" y="4954875"/>
            <a:ext cx="3119100" cy="25717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41" descr="Episode one of season one from &quot;Under the Dome&quot;.... The infamous cow scene - enjoy :D Not for the faint hearted" title="Under the Dome - The cow scene">
            <a:hlinkClick r:id="rId3"/>
          </p:cNvPr>
          <p:cNvPicPr preferRelativeResize="0"/>
          <p:nvPr/>
        </p:nvPicPr>
        <p:blipFill>
          <a:blip r:embed="rId4">
            <a:alphaModFix/>
          </a:blip>
          <a:stretch>
            <a:fillRect/>
          </a:stretch>
        </p:blipFill>
        <p:spPr>
          <a:xfrm>
            <a:off x="1565400" y="465425"/>
            <a:ext cx="7387551" cy="5540676"/>
          </a:xfrm>
          <a:prstGeom prst="rect">
            <a:avLst/>
          </a:prstGeom>
          <a:noFill/>
          <a:ln>
            <a:noFill/>
          </a:ln>
        </p:spPr>
      </p:pic>
      <p:sp>
        <p:nvSpPr>
          <p:cNvPr id="264" name="Google Shape;264;p41"/>
          <p:cNvSpPr txBox="1"/>
          <p:nvPr/>
        </p:nvSpPr>
        <p:spPr>
          <a:xfrm>
            <a:off x="1565400" y="6261600"/>
            <a:ext cx="7710600" cy="776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000"/>
              <a:t>What kind of cut is this?</a:t>
            </a:r>
            <a:endParaRPr sz="3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42"/>
          <p:cNvPicPr preferRelativeResize="0"/>
          <p:nvPr/>
        </p:nvPicPr>
        <p:blipFill>
          <a:blip r:embed="rId3">
            <a:alphaModFix/>
          </a:blip>
          <a:stretch>
            <a:fillRect/>
          </a:stretch>
        </p:blipFill>
        <p:spPr>
          <a:xfrm>
            <a:off x="497400" y="0"/>
            <a:ext cx="9165150" cy="1058325"/>
          </a:xfrm>
          <a:prstGeom prst="rect">
            <a:avLst/>
          </a:prstGeom>
          <a:noFill/>
          <a:ln>
            <a:noFill/>
          </a:ln>
        </p:spPr>
      </p:pic>
      <p:sp>
        <p:nvSpPr>
          <p:cNvPr id="270" name="Google Shape;270;p42"/>
          <p:cNvSpPr txBox="1"/>
          <p:nvPr/>
        </p:nvSpPr>
        <p:spPr>
          <a:xfrm>
            <a:off x="559150" y="1321150"/>
            <a:ext cx="9117900" cy="3512700"/>
          </a:xfrm>
          <a:prstGeom prst="rect">
            <a:avLst/>
          </a:prstGeom>
          <a:noFill/>
          <a:ln>
            <a:noFill/>
          </a:ln>
        </p:spPr>
        <p:txBody>
          <a:bodyPr spcFirstLastPara="1" wrap="square" lIns="38100" tIns="38100" rIns="38100" bIns="38100" anchor="t" anchorCtr="0">
            <a:noAutofit/>
          </a:bodyPr>
          <a:lstStyle/>
          <a:p>
            <a:pPr marL="381000" marR="0" lvl="0" indent="-248356" algn="l" rtl="0">
              <a:lnSpc>
                <a:spcPct val="120089"/>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There are tons of careers, some of them only require a short term of training. What are your goals?</a:t>
            </a:r>
            <a:endParaRPr sz="3111">
              <a:solidFill>
                <a:srgbClr val="000000"/>
              </a:solidFill>
              <a:latin typeface="Arial"/>
              <a:ea typeface="Arial"/>
              <a:cs typeface="Arial"/>
              <a:sym typeface="Arial"/>
            </a:endParaRPr>
          </a:p>
          <a:p>
            <a:pPr marL="0" marR="0" lvl="0" indent="0" algn="l" rtl="0">
              <a:lnSpc>
                <a:spcPct val="120089"/>
              </a:lnSpc>
              <a:spcBef>
                <a:spcPts val="0"/>
              </a:spcBef>
              <a:spcAft>
                <a:spcPts val="0"/>
              </a:spcAft>
              <a:buNone/>
            </a:pPr>
            <a:endParaRPr sz="1100">
              <a:solidFill>
                <a:srgbClr val="000000"/>
              </a:solidFill>
              <a:latin typeface="Arial"/>
              <a:ea typeface="Arial"/>
              <a:cs typeface="Arial"/>
              <a:sym typeface="Arial"/>
            </a:endParaRPr>
          </a:p>
          <a:p>
            <a:pPr marL="381000" marR="0" lvl="0" indent="-248356" algn="l" rtl="0">
              <a:lnSpc>
                <a:spcPct val="120089"/>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See </a:t>
            </a:r>
            <a:r>
              <a:rPr lang="en-US" sz="3111" u="sng">
                <a:solidFill>
                  <a:srgbClr val="9B7300"/>
                </a:solidFill>
                <a:latin typeface="Arial"/>
                <a:ea typeface="Arial"/>
                <a:cs typeface="Arial"/>
                <a:sym typeface="Arial"/>
                <a:hlinkClick r:id="rId4"/>
              </a:rPr>
              <a:t>Explore Health Careers</a:t>
            </a:r>
            <a:endParaRPr sz="3111" u="sng">
              <a:solidFill>
                <a:srgbClr val="9B7300"/>
              </a:solidFill>
              <a:latin typeface="Arial"/>
              <a:ea typeface="Arial"/>
              <a:cs typeface="Arial"/>
              <a:sym typeface="Arial"/>
              <a:hlinkClick r:id="rId4"/>
            </a:endParaRPr>
          </a:p>
          <a:p>
            <a:pPr marL="0" marR="0" lvl="0" indent="0" algn="l" rtl="0">
              <a:lnSpc>
                <a:spcPct val="120089"/>
              </a:lnSpc>
              <a:spcBef>
                <a:spcPts val="0"/>
              </a:spcBef>
              <a:spcAft>
                <a:spcPts val="0"/>
              </a:spcAft>
              <a:buNone/>
            </a:pPr>
            <a:endParaRPr sz="1200" u="sng">
              <a:solidFill>
                <a:srgbClr val="000000"/>
              </a:solidFill>
              <a:latin typeface="Arial"/>
              <a:ea typeface="Arial"/>
              <a:cs typeface="Arial"/>
              <a:sym typeface="Arial"/>
              <a:hlinkClick r:id="rId4"/>
            </a:endParaRPr>
          </a:p>
          <a:p>
            <a:pPr marL="381000" marR="0" lvl="0" indent="-248356" algn="l" rtl="0">
              <a:lnSpc>
                <a:spcPct val="120089"/>
              </a:lnSpc>
              <a:spcBef>
                <a:spcPts val="0"/>
              </a:spcBef>
              <a:spcAft>
                <a:spcPts val="0"/>
              </a:spcAft>
              <a:buClr>
                <a:srgbClr val="000000"/>
              </a:buClr>
              <a:buSzPts val="3111"/>
              <a:buChar char="●"/>
            </a:pPr>
            <a:r>
              <a:rPr lang="en-US" sz="3111">
                <a:solidFill>
                  <a:srgbClr val="000000"/>
                </a:solidFill>
                <a:latin typeface="Arial"/>
                <a:ea typeface="Arial"/>
                <a:cs typeface="Arial"/>
                <a:sym typeface="Arial"/>
              </a:rPr>
              <a:t>Homework: Medical and Applied Science</a:t>
            </a:r>
            <a:endParaRPr sz="3111">
              <a:solidFill>
                <a:srgbClr val="000000"/>
              </a:solidFill>
              <a:latin typeface="Arial"/>
              <a:ea typeface="Arial"/>
              <a:cs typeface="Arial"/>
              <a:sym typeface="Arial"/>
            </a:endParaRPr>
          </a:p>
        </p:txBody>
      </p:sp>
      <p:pic>
        <p:nvPicPr>
          <p:cNvPr id="271" name="Google Shape;271;p42"/>
          <p:cNvPicPr preferRelativeResize="0"/>
          <p:nvPr/>
        </p:nvPicPr>
        <p:blipFill>
          <a:blip r:embed="rId5">
            <a:alphaModFix/>
          </a:blip>
          <a:stretch>
            <a:fillRect/>
          </a:stretch>
        </p:blipFill>
        <p:spPr>
          <a:xfrm>
            <a:off x="663350" y="5072225"/>
            <a:ext cx="2243650" cy="2243650"/>
          </a:xfrm>
          <a:prstGeom prst="rect">
            <a:avLst/>
          </a:prstGeom>
          <a:noFill/>
          <a:ln>
            <a:noFill/>
          </a:ln>
        </p:spPr>
      </p:pic>
      <p:pic>
        <p:nvPicPr>
          <p:cNvPr id="272" name="Google Shape;272;p42"/>
          <p:cNvPicPr preferRelativeResize="0"/>
          <p:nvPr/>
        </p:nvPicPr>
        <p:blipFill>
          <a:blip r:embed="rId6">
            <a:alphaModFix/>
          </a:blip>
          <a:stretch>
            <a:fillRect/>
          </a:stretch>
        </p:blipFill>
        <p:spPr>
          <a:xfrm>
            <a:off x="3956925" y="5048975"/>
            <a:ext cx="2243650" cy="2243650"/>
          </a:xfrm>
          <a:prstGeom prst="rect">
            <a:avLst/>
          </a:prstGeom>
          <a:noFill/>
          <a:ln>
            <a:noFill/>
          </a:ln>
        </p:spPr>
      </p:pic>
      <p:pic>
        <p:nvPicPr>
          <p:cNvPr id="273" name="Google Shape;273;p42"/>
          <p:cNvPicPr preferRelativeResize="0"/>
          <p:nvPr/>
        </p:nvPicPr>
        <p:blipFill>
          <a:blip r:embed="rId7">
            <a:alphaModFix/>
          </a:blip>
          <a:stretch>
            <a:fillRect/>
          </a:stretch>
        </p:blipFill>
        <p:spPr>
          <a:xfrm>
            <a:off x="7285400" y="5072225"/>
            <a:ext cx="2243650" cy="2243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1"/>
          <p:cNvSpPr txBox="1"/>
          <p:nvPr/>
        </p:nvSpPr>
        <p:spPr>
          <a:xfrm>
            <a:off x="299875" y="307425"/>
            <a:ext cx="9450600" cy="6737700"/>
          </a:xfrm>
          <a:prstGeom prst="rect">
            <a:avLst/>
          </a:prstGeom>
          <a:noFill/>
          <a:ln>
            <a:noFill/>
          </a:ln>
        </p:spPr>
        <p:txBody>
          <a:bodyPr spcFirstLastPara="1" wrap="square" lIns="38100" tIns="38100" rIns="38100" bIns="38100" anchor="t" anchorCtr="0">
            <a:noAutofit/>
          </a:bodyPr>
          <a:lstStyle/>
          <a:p>
            <a:pPr marL="0" marR="0" lvl="0" indent="0" algn="l" rtl="0">
              <a:lnSpc>
                <a:spcPct val="108035"/>
              </a:lnSpc>
              <a:spcBef>
                <a:spcPts val="0"/>
              </a:spcBef>
              <a:spcAft>
                <a:spcPts val="0"/>
              </a:spcAft>
              <a:buNone/>
            </a:pPr>
            <a:r>
              <a:rPr lang="en-US" sz="3111" dirty="0"/>
              <a:t>Characteristics of Living Things</a:t>
            </a:r>
            <a:endParaRPr sz="3111" dirty="0"/>
          </a:p>
          <a:p>
            <a:pPr marL="0" marR="0" lvl="0" indent="0" algn="l" rtl="0">
              <a:lnSpc>
                <a:spcPct val="108035"/>
              </a:lnSpc>
              <a:spcBef>
                <a:spcPts val="0"/>
              </a:spcBef>
              <a:spcAft>
                <a:spcPts val="0"/>
              </a:spcAft>
              <a:buNone/>
            </a:pPr>
            <a:endParaRPr sz="3111" dirty="0"/>
          </a:p>
          <a:p>
            <a:pPr marL="0" marR="0" lvl="0" indent="0" algn="l">
              <a:lnSpc>
                <a:spcPct val="108035"/>
              </a:lnSpc>
              <a:spcBef>
                <a:spcPts val="0"/>
              </a:spcBef>
              <a:spcAft>
                <a:spcPts val="0"/>
              </a:spcAft>
              <a:buNone/>
            </a:pPr>
            <a:r>
              <a:rPr lang="en-US" sz="3111" dirty="0">
                <a:highlight>
                  <a:srgbClr val="FFFF00"/>
                </a:highlight>
              </a:rPr>
              <a:t>1. </a:t>
            </a:r>
            <a:r>
              <a:rPr lang="en-US" sz="3111" b="1" dirty="0">
                <a:solidFill>
                  <a:srgbClr val="000000"/>
                </a:solidFill>
                <a:highlight>
                  <a:srgbClr val="FFFF00"/>
                </a:highlight>
                <a:latin typeface="Arial"/>
                <a:ea typeface="Arial"/>
                <a:cs typeface="Arial"/>
                <a:sym typeface="Arial"/>
              </a:rPr>
              <a:t>Movement</a:t>
            </a:r>
            <a:r>
              <a:rPr lang="en-US" sz="3111" dirty="0">
                <a:solidFill>
                  <a:srgbClr val="000000"/>
                </a:solidFill>
                <a:highlight>
                  <a:srgbClr val="FFFF00"/>
                </a:highlight>
                <a:latin typeface="Arial"/>
                <a:ea typeface="Arial"/>
                <a:cs typeface="Arial"/>
                <a:sym typeface="Arial"/>
              </a:rPr>
              <a:t> </a:t>
            </a:r>
            <a:r>
              <a:rPr lang="en-US" sz="3111" dirty="0">
                <a:solidFill>
                  <a:srgbClr val="000000"/>
                </a:solidFill>
                <a:latin typeface="Arial"/>
                <a:ea typeface="Arial"/>
                <a:cs typeface="Arial"/>
                <a:sym typeface="Arial"/>
              </a:rPr>
              <a:t>- self initiated change in position, motion of internal parts</a:t>
            </a:r>
            <a:endParaRPr sz="3111" dirty="0">
              <a:solidFill>
                <a:srgbClr val="000000"/>
              </a:solidFill>
              <a:latin typeface="Arial"/>
              <a:ea typeface="Arial"/>
              <a:cs typeface="Arial"/>
              <a:sym typeface="Arial"/>
            </a:endParaRPr>
          </a:p>
          <a:p>
            <a:pPr marL="0" marR="0" lvl="0" indent="0" algn="l">
              <a:lnSpc>
                <a:spcPct val="108035"/>
              </a:lnSpc>
              <a:spcBef>
                <a:spcPts val="0"/>
              </a:spcBef>
              <a:spcAft>
                <a:spcPts val="0"/>
              </a:spcAft>
              <a:buNone/>
            </a:pPr>
            <a:r>
              <a:rPr lang="en-US" sz="3111" dirty="0">
                <a:highlight>
                  <a:srgbClr val="FFFF00"/>
                </a:highlight>
              </a:rPr>
              <a:t>2. </a:t>
            </a:r>
            <a:r>
              <a:rPr lang="en-US" sz="3111" b="1" dirty="0">
                <a:solidFill>
                  <a:srgbClr val="000000"/>
                </a:solidFill>
                <a:highlight>
                  <a:srgbClr val="FFFF00"/>
                </a:highlight>
                <a:latin typeface="Arial"/>
                <a:ea typeface="Arial"/>
                <a:cs typeface="Arial"/>
                <a:sym typeface="Arial"/>
              </a:rPr>
              <a:t>Responsiveness</a:t>
            </a:r>
            <a:r>
              <a:rPr lang="en-US" sz="3111" dirty="0">
                <a:solidFill>
                  <a:srgbClr val="000000"/>
                </a:solidFill>
                <a:latin typeface="Arial"/>
                <a:ea typeface="Arial"/>
                <a:cs typeface="Arial"/>
                <a:sym typeface="Arial"/>
              </a:rPr>
              <a:t> - Ability to sense changes and react to them</a:t>
            </a:r>
            <a:endParaRPr sz="3111" dirty="0">
              <a:solidFill>
                <a:srgbClr val="000000"/>
              </a:solidFill>
              <a:latin typeface="Arial"/>
              <a:ea typeface="Arial"/>
              <a:cs typeface="Arial"/>
              <a:sym typeface="Arial"/>
            </a:endParaRPr>
          </a:p>
          <a:p>
            <a:pPr marL="0" marR="0" lvl="0" indent="0" algn="l">
              <a:lnSpc>
                <a:spcPct val="108035"/>
              </a:lnSpc>
              <a:spcBef>
                <a:spcPts val="0"/>
              </a:spcBef>
              <a:spcAft>
                <a:spcPts val="0"/>
              </a:spcAft>
              <a:buNone/>
            </a:pPr>
            <a:r>
              <a:rPr lang="en-US" sz="3111" dirty="0">
                <a:highlight>
                  <a:srgbClr val="FFFF00"/>
                </a:highlight>
              </a:rPr>
              <a:t>3. </a:t>
            </a:r>
            <a:r>
              <a:rPr lang="en-US" sz="3111" b="1" dirty="0">
                <a:solidFill>
                  <a:srgbClr val="000000"/>
                </a:solidFill>
                <a:highlight>
                  <a:srgbClr val="FFFF00"/>
                </a:highlight>
                <a:latin typeface="Arial"/>
                <a:ea typeface="Arial"/>
                <a:cs typeface="Arial"/>
                <a:sym typeface="Arial"/>
              </a:rPr>
              <a:t>Growth</a:t>
            </a:r>
            <a:r>
              <a:rPr lang="en-US" sz="3111" dirty="0">
                <a:solidFill>
                  <a:srgbClr val="000000"/>
                </a:solidFill>
                <a:highlight>
                  <a:srgbClr val="FFFF00"/>
                </a:highlight>
                <a:latin typeface="Arial"/>
                <a:ea typeface="Arial"/>
                <a:cs typeface="Arial"/>
                <a:sym typeface="Arial"/>
              </a:rPr>
              <a:t> </a:t>
            </a:r>
            <a:r>
              <a:rPr lang="en-US" sz="3111" dirty="0">
                <a:solidFill>
                  <a:srgbClr val="000000"/>
                </a:solidFill>
                <a:latin typeface="Arial"/>
                <a:ea typeface="Arial"/>
                <a:cs typeface="Arial"/>
                <a:sym typeface="Arial"/>
              </a:rPr>
              <a:t>- increase in body size</a:t>
            </a:r>
            <a:endParaRPr sz="3111" dirty="0">
              <a:solidFill>
                <a:srgbClr val="000000"/>
              </a:solidFill>
              <a:latin typeface="Arial"/>
              <a:ea typeface="Arial"/>
              <a:cs typeface="Arial"/>
              <a:sym typeface="Arial"/>
            </a:endParaRPr>
          </a:p>
          <a:p>
            <a:pPr marL="0" marR="0" lvl="0" indent="0" algn="l">
              <a:lnSpc>
                <a:spcPct val="108035"/>
              </a:lnSpc>
              <a:spcBef>
                <a:spcPts val="0"/>
              </a:spcBef>
              <a:spcAft>
                <a:spcPts val="0"/>
              </a:spcAft>
              <a:buNone/>
            </a:pPr>
            <a:r>
              <a:rPr lang="en-US" sz="3111" dirty="0">
                <a:highlight>
                  <a:srgbClr val="FFFF00"/>
                </a:highlight>
              </a:rPr>
              <a:t>4. </a:t>
            </a:r>
            <a:r>
              <a:rPr lang="en-US" sz="3111" b="1" dirty="0">
                <a:solidFill>
                  <a:srgbClr val="000000"/>
                </a:solidFill>
                <a:highlight>
                  <a:srgbClr val="FFFF00"/>
                </a:highlight>
                <a:latin typeface="Arial"/>
                <a:ea typeface="Arial"/>
                <a:cs typeface="Arial"/>
                <a:sym typeface="Arial"/>
              </a:rPr>
              <a:t>Reproduction</a:t>
            </a:r>
            <a:r>
              <a:rPr lang="en-US" sz="3111" dirty="0">
                <a:solidFill>
                  <a:srgbClr val="000000"/>
                </a:solidFill>
                <a:highlight>
                  <a:srgbClr val="FFFF00"/>
                </a:highlight>
                <a:latin typeface="Arial"/>
                <a:ea typeface="Arial"/>
                <a:cs typeface="Arial"/>
                <a:sym typeface="Arial"/>
              </a:rPr>
              <a:t> </a:t>
            </a:r>
            <a:r>
              <a:rPr lang="en-US" sz="3111" dirty="0">
                <a:solidFill>
                  <a:srgbClr val="000000"/>
                </a:solidFill>
                <a:latin typeface="Arial"/>
                <a:ea typeface="Arial"/>
                <a:cs typeface="Arial"/>
                <a:sym typeface="Arial"/>
              </a:rPr>
              <a:t>- Parents produce offspring / </a:t>
            </a:r>
            <a:r>
              <a:rPr lang="en-US" sz="3111" dirty="0"/>
              <a:t>passing DNA to new individuals</a:t>
            </a:r>
            <a:endParaRPr sz="3111" dirty="0">
              <a:solidFill>
                <a:srgbClr val="000000"/>
              </a:solidFill>
              <a:latin typeface="Arial"/>
              <a:ea typeface="Arial"/>
              <a:cs typeface="Arial"/>
              <a:sym typeface="Arial"/>
            </a:endParaRPr>
          </a:p>
          <a:p>
            <a:pPr marL="0" marR="0" lvl="0" indent="0" algn="l">
              <a:lnSpc>
                <a:spcPct val="108035"/>
              </a:lnSpc>
              <a:spcBef>
                <a:spcPts val="0"/>
              </a:spcBef>
              <a:spcAft>
                <a:spcPts val="0"/>
              </a:spcAft>
              <a:buNone/>
            </a:pPr>
            <a:r>
              <a:rPr lang="en-US" sz="3111" dirty="0"/>
              <a:t>5.</a:t>
            </a:r>
            <a:r>
              <a:rPr lang="en-US" sz="3111" dirty="0">
                <a:highlight>
                  <a:srgbClr val="FFFF00"/>
                </a:highlight>
              </a:rPr>
              <a:t> </a:t>
            </a:r>
            <a:r>
              <a:rPr lang="en-US" sz="3111" b="1" dirty="0">
                <a:solidFill>
                  <a:srgbClr val="000000"/>
                </a:solidFill>
                <a:highlight>
                  <a:srgbClr val="FFFF00"/>
                </a:highlight>
                <a:latin typeface="Arial"/>
                <a:ea typeface="Arial"/>
                <a:cs typeface="Arial"/>
                <a:sym typeface="Arial"/>
              </a:rPr>
              <a:t>Respiration</a:t>
            </a:r>
            <a:r>
              <a:rPr lang="en-US" sz="3111" dirty="0">
                <a:solidFill>
                  <a:srgbClr val="000000"/>
                </a:solidFill>
                <a:highlight>
                  <a:srgbClr val="FFFF00"/>
                </a:highlight>
                <a:latin typeface="Arial"/>
                <a:ea typeface="Arial"/>
                <a:cs typeface="Arial"/>
                <a:sym typeface="Arial"/>
              </a:rPr>
              <a:t> </a:t>
            </a:r>
            <a:r>
              <a:rPr lang="en-US" sz="3111" dirty="0">
                <a:solidFill>
                  <a:srgbClr val="000000"/>
                </a:solidFill>
                <a:latin typeface="Arial"/>
                <a:ea typeface="Arial"/>
                <a:cs typeface="Arial"/>
                <a:sym typeface="Arial"/>
              </a:rPr>
              <a:t>- Obtaining oxygen (O</a:t>
            </a:r>
            <a:r>
              <a:rPr lang="en-US" sz="3111" baseline="-25000" dirty="0">
                <a:solidFill>
                  <a:srgbClr val="000000"/>
                </a:solidFill>
                <a:latin typeface="Arial"/>
                <a:ea typeface="Arial"/>
                <a:cs typeface="Arial"/>
                <a:sym typeface="Arial"/>
              </a:rPr>
              <a:t>2</a:t>
            </a:r>
            <a:r>
              <a:rPr lang="en-US" sz="3111" dirty="0">
                <a:solidFill>
                  <a:srgbClr val="000000"/>
                </a:solidFill>
                <a:latin typeface="Arial"/>
                <a:ea typeface="Arial"/>
                <a:cs typeface="Arial"/>
                <a:sym typeface="Arial"/>
              </a:rPr>
              <a:t>), using it to release energy from food substances, and getting rid of wastes</a:t>
            </a:r>
            <a:endParaRPr sz="3111" dirty="0">
              <a:solidFill>
                <a:srgbClr val="000000"/>
              </a:solidFill>
              <a:latin typeface="Arial"/>
              <a:ea typeface="Arial"/>
              <a:cs typeface="Arial"/>
              <a:sym typeface="Arial"/>
            </a:endParaRPr>
          </a:p>
          <a:p>
            <a:pPr marL="0" marR="0" lvl="0" indent="0" algn="l">
              <a:lnSpc>
                <a:spcPct val="108035"/>
              </a:lnSpc>
              <a:spcBef>
                <a:spcPts val="0"/>
              </a:spcBef>
              <a:spcAft>
                <a:spcPts val="0"/>
              </a:spcAft>
              <a:buNone/>
            </a:pPr>
            <a:endParaRPr sz="3111"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2"/>
          <p:cNvSpPr txBox="1"/>
          <p:nvPr/>
        </p:nvSpPr>
        <p:spPr>
          <a:xfrm>
            <a:off x="266075" y="125050"/>
            <a:ext cx="9619500" cy="5680200"/>
          </a:xfrm>
          <a:prstGeom prst="rect">
            <a:avLst/>
          </a:prstGeom>
          <a:noFill/>
          <a:ln>
            <a:noFill/>
          </a:ln>
        </p:spPr>
        <p:txBody>
          <a:bodyPr spcFirstLastPara="1" wrap="square" lIns="38100" tIns="38100" rIns="38100" bIns="38100" anchor="t" anchorCtr="0">
            <a:noAutofit/>
          </a:bodyPr>
          <a:lstStyle/>
          <a:p>
            <a:pPr marL="0" marR="0" lvl="0" indent="0" algn="l" rtl="0">
              <a:lnSpc>
                <a:spcPct val="120089"/>
              </a:lnSpc>
              <a:spcBef>
                <a:spcPts val="0"/>
              </a:spcBef>
              <a:spcAft>
                <a:spcPts val="0"/>
              </a:spcAft>
              <a:buNone/>
            </a:pPr>
            <a:r>
              <a:rPr lang="en-US" sz="3111" dirty="0">
                <a:highlight>
                  <a:srgbClr val="FFFF00"/>
                </a:highlight>
              </a:rPr>
              <a:t>6. </a:t>
            </a:r>
            <a:r>
              <a:rPr lang="en-US" sz="3111" b="1" dirty="0">
                <a:solidFill>
                  <a:srgbClr val="000000"/>
                </a:solidFill>
                <a:highlight>
                  <a:srgbClr val="FFFF00"/>
                </a:highlight>
                <a:latin typeface="Arial"/>
                <a:ea typeface="Arial"/>
                <a:cs typeface="Arial"/>
                <a:sym typeface="Arial"/>
              </a:rPr>
              <a:t>Digestion</a:t>
            </a:r>
            <a:r>
              <a:rPr lang="en-US" sz="3111" dirty="0">
                <a:solidFill>
                  <a:srgbClr val="000000"/>
                </a:solidFill>
                <a:highlight>
                  <a:srgbClr val="FFFF00"/>
                </a:highlight>
                <a:latin typeface="Arial"/>
                <a:ea typeface="Arial"/>
                <a:cs typeface="Arial"/>
                <a:sym typeface="Arial"/>
              </a:rPr>
              <a:t> </a:t>
            </a:r>
            <a:r>
              <a:rPr lang="en-US" sz="3111" dirty="0">
                <a:solidFill>
                  <a:srgbClr val="000000"/>
                </a:solidFill>
                <a:latin typeface="Arial"/>
                <a:ea typeface="Arial"/>
                <a:cs typeface="Arial"/>
                <a:sym typeface="Arial"/>
              </a:rPr>
              <a:t>- Chemically changing (breaking down) food substances, and getting rid of wastes</a:t>
            </a:r>
            <a:endParaRPr sz="3111" dirty="0">
              <a:solidFill>
                <a:srgbClr val="000000"/>
              </a:solidFill>
              <a:latin typeface="Arial"/>
              <a:ea typeface="Arial"/>
              <a:cs typeface="Arial"/>
              <a:sym typeface="Arial"/>
            </a:endParaRPr>
          </a:p>
          <a:p>
            <a:pPr marL="0" marR="0" lvl="0" indent="0" algn="l" rtl="0">
              <a:lnSpc>
                <a:spcPct val="120089"/>
              </a:lnSpc>
              <a:spcBef>
                <a:spcPts val="0"/>
              </a:spcBef>
              <a:spcAft>
                <a:spcPts val="0"/>
              </a:spcAft>
              <a:buNone/>
            </a:pPr>
            <a:r>
              <a:rPr lang="en-US" sz="3111" dirty="0">
                <a:highlight>
                  <a:srgbClr val="FFFF00"/>
                </a:highlight>
              </a:rPr>
              <a:t>7. </a:t>
            </a:r>
            <a:r>
              <a:rPr lang="en-US" sz="3111" b="1" dirty="0">
                <a:solidFill>
                  <a:srgbClr val="000000"/>
                </a:solidFill>
                <a:highlight>
                  <a:srgbClr val="FFFF00"/>
                </a:highlight>
                <a:latin typeface="Arial"/>
                <a:ea typeface="Arial"/>
                <a:cs typeface="Arial"/>
                <a:sym typeface="Arial"/>
              </a:rPr>
              <a:t>Absorption</a:t>
            </a:r>
            <a:r>
              <a:rPr lang="en-US" sz="3111" dirty="0">
                <a:solidFill>
                  <a:srgbClr val="000000"/>
                </a:solidFill>
                <a:highlight>
                  <a:srgbClr val="FFFF00"/>
                </a:highlight>
                <a:latin typeface="Arial"/>
                <a:ea typeface="Arial"/>
                <a:cs typeface="Arial"/>
                <a:sym typeface="Arial"/>
              </a:rPr>
              <a:t> </a:t>
            </a:r>
            <a:r>
              <a:rPr lang="en-US" sz="3111" dirty="0">
                <a:solidFill>
                  <a:srgbClr val="000000"/>
                </a:solidFill>
                <a:latin typeface="Arial"/>
                <a:ea typeface="Arial"/>
                <a:cs typeface="Arial"/>
                <a:sym typeface="Arial"/>
              </a:rPr>
              <a:t>- Passage of Digested products (food substances) through membranes and into body fluids</a:t>
            </a:r>
            <a:endParaRPr sz="3111" dirty="0">
              <a:solidFill>
                <a:srgbClr val="000000"/>
              </a:solidFill>
              <a:latin typeface="Arial"/>
              <a:ea typeface="Arial"/>
              <a:cs typeface="Arial"/>
              <a:sym typeface="Arial"/>
            </a:endParaRPr>
          </a:p>
          <a:p>
            <a:pPr marL="0" marR="0" lvl="0" indent="0" algn="l" rtl="0">
              <a:lnSpc>
                <a:spcPct val="120089"/>
              </a:lnSpc>
              <a:spcBef>
                <a:spcPts val="0"/>
              </a:spcBef>
              <a:spcAft>
                <a:spcPts val="0"/>
              </a:spcAft>
              <a:buNone/>
            </a:pPr>
            <a:r>
              <a:rPr lang="en-US" sz="3111" dirty="0">
                <a:highlight>
                  <a:srgbClr val="FFFF00"/>
                </a:highlight>
              </a:rPr>
              <a:t>8.  </a:t>
            </a:r>
            <a:r>
              <a:rPr lang="en-US" sz="3111" b="1" dirty="0">
                <a:solidFill>
                  <a:srgbClr val="000000"/>
                </a:solidFill>
                <a:highlight>
                  <a:srgbClr val="FFFF00"/>
                </a:highlight>
                <a:latin typeface="Arial"/>
                <a:ea typeface="Arial"/>
                <a:cs typeface="Arial"/>
                <a:sym typeface="Arial"/>
              </a:rPr>
              <a:t>Circulation</a:t>
            </a:r>
            <a:r>
              <a:rPr lang="en-US" sz="3111" dirty="0">
                <a:solidFill>
                  <a:srgbClr val="000000"/>
                </a:solidFill>
                <a:highlight>
                  <a:srgbClr val="FFFF00"/>
                </a:highlight>
                <a:latin typeface="Arial"/>
                <a:ea typeface="Arial"/>
                <a:cs typeface="Arial"/>
                <a:sym typeface="Arial"/>
              </a:rPr>
              <a:t> </a:t>
            </a:r>
            <a:r>
              <a:rPr lang="en-US" sz="3111" dirty="0">
                <a:solidFill>
                  <a:srgbClr val="000000"/>
                </a:solidFill>
                <a:latin typeface="Arial"/>
                <a:ea typeface="Arial"/>
                <a:cs typeface="Arial"/>
                <a:sym typeface="Arial"/>
              </a:rPr>
              <a:t>- Movement of substances throughout the body</a:t>
            </a:r>
            <a:endParaRPr sz="3111" dirty="0">
              <a:solidFill>
                <a:srgbClr val="000000"/>
              </a:solidFill>
              <a:latin typeface="Arial"/>
              <a:ea typeface="Arial"/>
              <a:cs typeface="Arial"/>
              <a:sym typeface="Arial"/>
            </a:endParaRPr>
          </a:p>
          <a:p>
            <a:pPr marL="0" marR="0" lvl="0" indent="0" algn="l" rtl="0">
              <a:lnSpc>
                <a:spcPct val="120089"/>
              </a:lnSpc>
              <a:spcBef>
                <a:spcPts val="0"/>
              </a:spcBef>
              <a:spcAft>
                <a:spcPts val="0"/>
              </a:spcAft>
              <a:buNone/>
            </a:pPr>
            <a:r>
              <a:rPr lang="en-US" sz="3111" dirty="0">
                <a:highlight>
                  <a:srgbClr val="FFFF00"/>
                </a:highlight>
              </a:rPr>
              <a:t>9.  </a:t>
            </a:r>
            <a:r>
              <a:rPr lang="en-US" sz="3111" b="1" dirty="0">
                <a:solidFill>
                  <a:srgbClr val="000000"/>
                </a:solidFill>
                <a:highlight>
                  <a:srgbClr val="FFFF00"/>
                </a:highlight>
                <a:latin typeface="Arial"/>
                <a:ea typeface="Arial"/>
                <a:cs typeface="Arial"/>
                <a:sym typeface="Arial"/>
              </a:rPr>
              <a:t>Assimilation</a:t>
            </a:r>
            <a:r>
              <a:rPr lang="en-US" sz="3111" dirty="0">
                <a:solidFill>
                  <a:srgbClr val="000000"/>
                </a:solidFill>
                <a:highlight>
                  <a:srgbClr val="FFFF00"/>
                </a:highlight>
                <a:latin typeface="Arial"/>
                <a:ea typeface="Arial"/>
                <a:cs typeface="Arial"/>
                <a:sym typeface="Arial"/>
              </a:rPr>
              <a:t> </a:t>
            </a:r>
            <a:r>
              <a:rPr lang="en-US" sz="3111" dirty="0">
                <a:solidFill>
                  <a:srgbClr val="000000"/>
                </a:solidFill>
                <a:latin typeface="Arial"/>
                <a:ea typeface="Arial"/>
                <a:cs typeface="Arial"/>
                <a:sym typeface="Arial"/>
              </a:rPr>
              <a:t>- Changing absorbed substances into chemically different substances</a:t>
            </a:r>
            <a:endParaRPr sz="3111" dirty="0">
              <a:solidFill>
                <a:srgbClr val="000000"/>
              </a:solidFill>
              <a:latin typeface="Arial"/>
              <a:ea typeface="Arial"/>
              <a:cs typeface="Arial"/>
              <a:sym typeface="Arial"/>
            </a:endParaRPr>
          </a:p>
          <a:p>
            <a:pPr marL="0" marR="0" lvl="0" indent="0" algn="l" rtl="0">
              <a:lnSpc>
                <a:spcPct val="120089"/>
              </a:lnSpc>
              <a:spcBef>
                <a:spcPts val="0"/>
              </a:spcBef>
              <a:spcAft>
                <a:spcPts val="0"/>
              </a:spcAft>
              <a:buNone/>
            </a:pPr>
            <a:r>
              <a:rPr lang="en-US" sz="3111" dirty="0">
                <a:highlight>
                  <a:srgbClr val="FFFF00"/>
                </a:highlight>
              </a:rPr>
              <a:t>10.  </a:t>
            </a:r>
            <a:r>
              <a:rPr lang="en-US" sz="3111" b="1" dirty="0">
                <a:solidFill>
                  <a:srgbClr val="000000"/>
                </a:solidFill>
                <a:highlight>
                  <a:srgbClr val="FFFF00"/>
                </a:highlight>
                <a:latin typeface="Arial"/>
                <a:ea typeface="Arial"/>
                <a:cs typeface="Arial"/>
                <a:sym typeface="Arial"/>
              </a:rPr>
              <a:t>Excretion</a:t>
            </a:r>
            <a:r>
              <a:rPr lang="en-US" sz="3111" dirty="0">
                <a:solidFill>
                  <a:srgbClr val="000000"/>
                </a:solidFill>
                <a:highlight>
                  <a:srgbClr val="FFFF00"/>
                </a:highlight>
                <a:latin typeface="Arial"/>
                <a:ea typeface="Arial"/>
                <a:cs typeface="Arial"/>
                <a:sym typeface="Arial"/>
              </a:rPr>
              <a:t> </a:t>
            </a:r>
            <a:r>
              <a:rPr lang="en-US" sz="3111" dirty="0">
                <a:solidFill>
                  <a:srgbClr val="000000"/>
                </a:solidFill>
                <a:latin typeface="Arial"/>
                <a:ea typeface="Arial"/>
                <a:cs typeface="Arial"/>
                <a:sym typeface="Arial"/>
              </a:rPr>
              <a:t>- Removal of wastes</a:t>
            </a:r>
            <a:endParaRPr sz="3111" dirty="0">
              <a:solidFill>
                <a:srgbClr val="000000"/>
              </a:solidFill>
              <a:latin typeface="Arial"/>
              <a:ea typeface="Arial"/>
              <a:cs typeface="Arial"/>
              <a:sym typeface="Arial"/>
            </a:endParaRPr>
          </a:p>
          <a:p>
            <a:pPr marL="0" marR="0" lvl="0" indent="0" algn="l" rtl="0">
              <a:lnSpc>
                <a:spcPct val="120089"/>
              </a:lnSpc>
              <a:spcBef>
                <a:spcPts val="0"/>
              </a:spcBef>
              <a:spcAft>
                <a:spcPts val="0"/>
              </a:spcAft>
              <a:buNone/>
            </a:pPr>
            <a:endParaRPr sz="3111" dirty="0">
              <a:solidFill>
                <a:srgbClr val="000000"/>
              </a:solidFill>
              <a:latin typeface="Arial"/>
              <a:ea typeface="Arial"/>
              <a:cs typeface="Arial"/>
              <a:sym typeface="Arial"/>
            </a:endParaRPr>
          </a:p>
          <a:p>
            <a:pPr marL="0" marR="0" lvl="0" indent="0" algn="l" rtl="0">
              <a:lnSpc>
                <a:spcPct val="120089"/>
              </a:lnSpc>
              <a:spcBef>
                <a:spcPts val="0"/>
              </a:spcBef>
              <a:spcAft>
                <a:spcPts val="0"/>
              </a:spcAft>
              <a:buNone/>
            </a:pPr>
            <a:endParaRPr sz="3111" dirty="0">
              <a:solidFill>
                <a:srgbClr val="000000"/>
              </a:solidFill>
              <a:latin typeface="Arial"/>
              <a:ea typeface="Arial"/>
              <a:cs typeface="Arial"/>
              <a:sym typeface="Arial"/>
            </a:endParaRPr>
          </a:p>
          <a:p>
            <a:pPr marL="0" marR="0" lvl="0" indent="0" algn="l" rtl="0">
              <a:lnSpc>
                <a:spcPct val="120089"/>
              </a:lnSpc>
              <a:spcBef>
                <a:spcPts val="0"/>
              </a:spcBef>
              <a:spcAft>
                <a:spcPts val="0"/>
              </a:spcAft>
              <a:buNone/>
            </a:pPr>
            <a:endParaRPr sz="3111" dirty="0">
              <a:solidFill>
                <a:srgbClr val="000000"/>
              </a:solidFill>
              <a:latin typeface="Arial"/>
              <a:ea typeface="Arial"/>
              <a:cs typeface="Arial"/>
              <a:sym typeface="Arial"/>
            </a:endParaRPr>
          </a:p>
        </p:txBody>
      </p:sp>
      <p:pic>
        <p:nvPicPr>
          <p:cNvPr id="57" name="Google Shape;57;p12"/>
          <p:cNvPicPr preferRelativeResize="0"/>
          <p:nvPr/>
        </p:nvPicPr>
        <p:blipFill>
          <a:blip r:embed="rId3">
            <a:alphaModFix/>
          </a:blip>
          <a:stretch>
            <a:fillRect/>
          </a:stretch>
        </p:blipFill>
        <p:spPr>
          <a:xfrm>
            <a:off x="913650" y="5577525"/>
            <a:ext cx="7792500" cy="1695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p:nvPr/>
        </p:nvSpPr>
        <p:spPr>
          <a:xfrm>
            <a:off x="408425" y="268400"/>
            <a:ext cx="9242100" cy="1190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600"/>
              <a:t>Why do beans make you fart?</a:t>
            </a:r>
            <a:endParaRPr sz="3600"/>
          </a:p>
        </p:txBody>
      </p:sp>
      <p:sp>
        <p:nvSpPr>
          <p:cNvPr id="63" name="Google Shape;63;p13"/>
          <p:cNvSpPr txBox="1"/>
          <p:nvPr/>
        </p:nvSpPr>
        <p:spPr>
          <a:xfrm>
            <a:off x="467075" y="6492325"/>
            <a:ext cx="9323700" cy="746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t>Which life processes we discussed are shown in this short video?</a:t>
            </a:r>
            <a:endParaRPr sz="2400"/>
          </a:p>
        </p:txBody>
      </p:sp>
      <p:pic>
        <p:nvPicPr>
          <p:cNvPr id="64" name="Google Shape;64;p13" title="How a Bean Becomes a Fart HD">
            <a:hlinkClick r:id="rId3"/>
          </p:cNvPr>
          <p:cNvPicPr preferRelativeResize="0"/>
          <p:nvPr/>
        </p:nvPicPr>
        <p:blipFill>
          <a:blip r:embed="rId4">
            <a:alphaModFix/>
          </a:blip>
          <a:stretch>
            <a:fillRect/>
          </a:stretch>
        </p:blipFill>
        <p:spPr>
          <a:xfrm>
            <a:off x="1561350" y="1144325"/>
            <a:ext cx="6562900" cy="4922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4"/>
          <p:cNvPicPr preferRelativeResize="0"/>
          <p:nvPr/>
        </p:nvPicPr>
        <p:blipFill rotWithShape="1">
          <a:blip r:embed="rId3">
            <a:alphaModFix/>
          </a:blip>
          <a:srcRect l="42074" r="20292"/>
          <a:stretch/>
        </p:blipFill>
        <p:spPr>
          <a:xfrm>
            <a:off x="7448900" y="265150"/>
            <a:ext cx="2007349" cy="4000500"/>
          </a:xfrm>
          <a:prstGeom prst="rect">
            <a:avLst/>
          </a:prstGeom>
          <a:noFill/>
          <a:ln>
            <a:noFill/>
          </a:ln>
        </p:spPr>
      </p:pic>
      <p:sp>
        <p:nvSpPr>
          <p:cNvPr id="70" name="Google Shape;70;p14"/>
          <p:cNvSpPr txBox="1"/>
          <p:nvPr/>
        </p:nvSpPr>
        <p:spPr>
          <a:xfrm>
            <a:off x="518600" y="312850"/>
            <a:ext cx="6469500" cy="2891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800"/>
              <a:t>Review the list of life processes and consider Kati Mori’s symptoms.   </a:t>
            </a:r>
            <a:endParaRPr sz="2800"/>
          </a:p>
          <a:p>
            <a:pPr marL="0" lvl="0" indent="0" rtl="0">
              <a:spcBef>
                <a:spcPts val="0"/>
              </a:spcBef>
              <a:spcAft>
                <a:spcPts val="0"/>
              </a:spcAft>
              <a:buNone/>
            </a:pPr>
            <a:endParaRPr sz="2800"/>
          </a:p>
          <a:p>
            <a:pPr marL="0" lvl="0" indent="0">
              <a:spcBef>
                <a:spcPts val="0"/>
              </a:spcBef>
              <a:spcAft>
                <a:spcPts val="0"/>
              </a:spcAft>
              <a:buNone/>
            </a:pPr>
            <a:r>
              <a:rPr lang="en-US" sz="2800"/>
              <a:t>Choose three of the processes that you think might be related.</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p:nvPr/>
        </p:nvSpPr>
        <p:spPr>
          <a:xfrm>
            <a:off x="175925" y="420100"/>
            <a:ext cx="6347100" cy="5449500"/>
          </a:xfrm>
          <a:prstGeom prst="rect">
            <a:avLst/>
          </a:prstGeom>
          <a:noFill/>
          <a:ln>
            <a:noFill/>
          </a:ln>
        </p:spPr>
        <p:txBody>
          <a:bodyPr spcFirstLastPara="1" wrap="square" lIns="38100" tIns="38100" rIns="38100" bIns="38100" anchor="t" anchorCtr="0">
            <a:noAutofit/>
          </a:bodyPr>
          <a:lstStyle/>
          <a:p>
            <a:pPr marL="0" marR="0" lvl="0" indent="0" algn="l" rtl="0">
              <a:lnSpc>
                <a:spcPct val="119921"/>
              </a:lnSpc>
              <a:spcBef>
                <a:spcPts val="0"/>
              </a:spcBef>
              <a:spcAft>
                <a:spcPts val="0"/>
              </a:spcAft>
              <a:buNone/>
            </a:pPr>
            <a:r>
              <a:rPr lang="en-US" sz="3200">
                <a:solidFill>
                  <a:srgbClr val="000000"/>
                </a:solidFill>
                <a:highlight>
                  <a:srgbClr val="FFFF00"/>
                </a:highlight>
                <a:latin typeface="Arial"/>
                <a:ea typeface="Arial"/>
                <a:cs typeface="Arial"/>
                <a:sym typeface="Arial"/>
              </a:rPr>
              <a:t>Metabolism</a:t>
            </a:r>
            <a:r>
              <a:rPr lang="en-US" sz="3200">
                <a:solidFill>
                  <a:srgbClr val="000000"/>
                </a:solidFill>
                <a:latin typeface="Arial"/>
                <a:ea typeface="Arial"/>
                <a:cs typeface="Arial"/>
                <a:sym typeface="Arial"/>
              </a:rPr>
              <a:t> = all the chemical changes</a:t>
            </a:r>
            <a:r>
              <a:rPr lang="en-US" sz="3200"/>
              <a:t> that occur in the body to maintain life.</a:t>
            </a:r>
            <a:endParaRPr sz="3200"/>
          </a:p>
          <a:p>
            <a:pPr marL="0" marR="0" lvl="0" indent="0" algn="l" rtl="0">
              <a:lnSpc>
                <a:spcPct val="119921"/>
              </a:lnSpc>
              <a:spcBef>
                <a:spcPts val="0"/>
              </a:spcBef>
              <a:spcAft>
                <a:spcPts val="0"/>
              </a:spcAft>
              <a:buNone/>
            </a:pPr>
            <a:endParaRPr sz="3200"/>
          </a:p>
          <a:p>
            <a:pPr marL="0" marR="0" lvl="0" indent="0" algn="l" rtl="0">
              <a:lnSpc>
                <a:spcPct val="119921"/>
              </a:lnSpc>
              <a:spcBef>
                <a:spcPts val="0"/>
              </a:spcBef>
              <a:spcAft>
                <a:spcPts val="0"/>
              </a:spcAft>
              <a:buNone/>
            </a:pPr>
            <a:r>
              <a:rPr lang="en-US" sz="3200"/>
              <a:t>Ultimately all of these processes  require ENERGY</a:t>
            </a:r>
            <a:endParaRPr sz="3200"/>
          </a:p>
          <a:p>
            <a:pPr marL="0" marR="0" lvl="0" indent="0" algn="l" rtl="0">
              <a:lnSpc>
                <a:spcPct val="119921"/>
              </a:lnSpc>
              <a:spcBef>
                <a:spcPts val="0"/>
              </a:spcBef>
              <a:spcAft>
                <a:spcPts val="0"/>
              </a:spcAft>
              <a:buNone/>
            </a:pPr>
            <a:endParaRPr sz="3200"/>
          </a:p>
          <a:p>
            <a:pPr marL="0" marR="0" lvl="0" indent="0" algn="l" rtl="0">
              <a:lnSpc>
                <a:spcPct val="119921"/>
              </a:lnSpc>
              <a:spcBef>
                <a:spcPts val="0"/>
              </a:spcBef>
              <a:spcAft>
                <a:spcPts val="0"/>
              </a:spcAft>
              <a:buNone/>
            </a:pPr>
            <a:r>
              <a:rPr lang="en-US" sz="3200"/>
              <a:t>How do we obtain energy?</a:t>
            </a:r>
            <a:endParaRPr sz="3200"/>
          </a:p>
          <a:p>
            <a:pPr marL="0" marR="0" lvl="0" indent="0" algn="l" rtl="0">
              <a:lnSpc>
                <a:spcPct val="119921"/>
              </a:lnSpc>
              <a:spcBef>
                <a:spcPts val="0"/>
              </a:spcBef>
              <a:spcAft>
                <a:spcPts val="0"/>
              </a:spcAft>
              <a:buNone/>
            </a:pPr>
            <a:endParaRPr sz="3200"/>
          </a:p>
          <a:p>
            <a:pPr marL="0" marR="0" lvl="0" indent="0" algn="l" rtl="0">
              <a:lnSpc>
                <a:spcPct val="119921"/>
              </a:lnSpc>
              <a:spcBef>
                <a:spcPts val="0"/>
              </a:spcBef>
              <a:spcAft>
                <a:spcPts val="0"/>
              </a:spcAft>
              <a:buNone/>
            </a:pPr>
            <a:endParaRPr sz="3200"/>
          </a:p>
          <a:p>
            <a:pPr marL="0" marR="0" lvl="0" indent="0" algn="l">
              <a:lnSpc>
                <a:spcPct val="119921"/>
              </a:lnSpc>
              <a:spcBef>
                <a:spcPts val="0"/>
              </a:spcBef>
              <a:spcAft>
                <a:spcPts val="0"/>
              </a:spcAft>
              <a:buNone/>
            </a:pPr>
            <a:endParaRPr sz="3200">
              <a:solidFill>
                <a:srgbClr val="000000"/>
              </a:solidFill>
              <a:latin typeface="Arial"/>
              <a:ea typeface="Arial"/>
              <a:cs typeface="Arial"/>
              <a:sym typeface="Arial"/>
            </a:endParaRPr>
          </a:p>
        </p:txBody>
      </p:sp>
      <p:pic>
        <p:nvPicPr>
          <p:cNvPr id="76" name="Google Shape;76;p15"/>
          <p:cNvPicPr preferRelativeResize="0"/>
          <p:nvPr/>
        </p:nvPicPr>
        <p:blipFill>
          <a:blip r:embed="rId3">
            <a:alphaModFix/>
          </a:blip>
          <a:stretch>
            <a:fillRect/>
          </a:stretch>
        </p:blipFill>
        <p:spPr>
          <a:xfrm>
            <a:off x="6915600" y="513450"/>
            <a:ext cx="2540000" cy="3524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p:nvPr/>
        </p:nvSpPr>
        <p:spPr>
          <a:xfrm>
            <a:off x="175925" y="420100"/>
            <a:ext cx="4556100" cy="3503100"/>
          </a:xfrm>
          <a:prstGeom prst="rect">
            <a:avLst/>
          </a:prstGeom>
          <a:noFill/>
          <a:ln>
            <a:noFill/>
          </a:ln>
        </p:spPr>
        <p:txBody>
          <a:bodyPr spcFirstLastPara="1" wrap="square" lIns="38100" tIns="38100" rIns="38100" bIns="38100" anchor="t" anchorCtr="0">
            <a:noAutofit/>
          </a:bodyPr>
          <a:lstStyle/>
          <a:p>
            <a:pPr marL="0" marR="0" lvl="0" indent="0" algn="l" rtl="0">
              <a:lnSpc>
                <a:spcPct val="119921"/>
              </a:lnSpc>
              <a:spcBef>
                <a:spcPts val="0"/>
              </a:spcBef>
              <a:spcAft>
                <a:spcPts val="0"/>
              </a:spcAft>
              <a:buNone/>
            </a:pPr>
            <a:r>
              <a:rPr lang="en-US" sz="3200" dirty="0">
                <a:solidFill>
                  <a:srgbClr val="000000"/>
                </a:solidFill>
                <a:latin typeface="Arial"/>
                <a:ea typeface="Arial"/>
                <a:cs typeface="Arial"/>
                <a:sym typeface="Arial"/>
              </a:rPr>
              <a:t>Bodily needs = food, oxygen, water, heat</a:t>
            </a:r>
            <a:r>
              <a:rPr lang="en-US" sz="3200" dirty="0"/>
              <a:t>, pressure</a:t>
            </a:r>
            <a:r>
              <a:rPr lang="en-US" sz="3200" dirty="0">
                <a:solidFill>
                  <a:srgbClr val="000000"/>
                </a:solidFill>
                <a:latin typeface="Arial"/>
                <a:ea typeface="Arial"/>
                <a:cs typeface="Arial"/>
                <a:sym typeface="Arial"/>
              </a:rPr>
              <a:t>   </a:t>
            </a:r>
            <a:endParaRPr sz="3200" dirty="0">
              <a:solidFill>
                <a:srgbClr val="000000"/>
              </a:solidFill>
              <a:latin typeface="Arial"/>
              <a:ea typeface="Arial"/>
              <a:cs typeface="Arial"/>
              <a:sym typeface="Arial"/>
            </a:endParaRPr>
          </a:p>
          <a:p>
            <a:pPr marL="0" marR="0" lvl="0" indent="0" algn="l" rtl="0">
              <a:lnSpc>
                <a:spcPct val="119921"/>
              </a:lnSpc>
              <a:spcBef>
                <a:spcPts val="0"/>
              </a:spcBef>
              <a:spcAft>
                <a:spcPts val="0"/>
              </a:spcAft>
              <a:buNone/>
            </a:pPr>
            <a:endParaRPr sz="3200" dirty="0"/>
          </a:p>
          <a:p>
            <a:pPr marL="0" lvl="0" indent="0" rtl="0">
              <a:spcBef>
                <a:spcPts val="0"/>
              </a:spcBef>
              <a:spcAft>
                <a:spcPts val="0"/>
              </a:spcAft>
              <a:buNone/>
            </a:pPr>
            <a:endParaRPr sz="3000" dirty="0">
              <a:solidFill>
                <a:srgbClr val="000000"/>
              </a:solidFill>
              <a:latin typeface="Arial"/>
              <a:ea typeface="Arial"/>
              <a:cs typeface="Arial"/>
              <a:sym typeface="Arial"/>
            </a:endParaRPr>
          </a:p>
          <a:p>
            <a:pPr marL="0" marR="0" lvl="0" indent="0" algn="l" rtl="0">
              <a:lnSpc>
                <a:spcPct val="119921"/>
              </a:lnSpc>
              <a:spcBef>
                <a:spcPts val="0"/>
              </a:spcBef>
              <a:spcAft>
                <a:spcPts val="0"/>
              </a:spcAft>
              <a:buNone/>
            </a:pPr>
            <a:endParaRPr sz="3200" dirty="0">
              <a:solidFill>
                <a:srgbClr val="000000"/>
              </a:solidFill>
              <a:latin typeface="Arial"/>
              <a:ea typeface="Arial"/>
              <a:cs typeface="Arial"/>
              <a:sym typeface="Arial"/>
            </a:endParaRPr>
          </a:p>
          <a:p>
            <a:pPr marL="0" marR="0" lvl="0" indent="0" algn="l" rtl="0">
              <a:lnSpc>
                <a:spcPct val="119921"/>
              </a:lnSpc>
              <a:spcBef>
                <a:spcPts val="0"/>
              </a:spcBef>
              <a:spcAft>
                <a:spcPts val="0"/>
              </a:spcAft>
              <a:buNone/>
            </a:pPr>
            <a:endParaRPr sz="3200" dirty="0">
              <a:solidFill>
                <a:srgbClr val="000000"/>
              </a:solidFill>
              <a:latin typeface="Arial"/>
              <a:ea typeface="Arial"/>
              <a:cs typeface="Arial"/>
              <a:sym typeface="Arial"/>
            </a:endParaRPr>
          </a:p>
        </p:txBody>
      </p:sp>
      <p:pic>
        <p:nvPicPr>
          <p:cNvPr id="82" name="Google Shape;82;p16" descr="Nature-Dust-Bowl.gif"/>
          <p:cNvPicPr preferRelativeResize="0"/>
          <p:nvPr/>
        </p:nvPicPr>
        <p:blipFill>
          <a:blip r:embed="rId3">
            <a:alphaModFix/>
          </a:blip>
          <a:stretch>
            <a:fillRect/>
          </a:stretch>
        </p:blipFill>
        <p:spPr>
          <a:xfrm>
            <a:off x="4949675" y="320975"/>
            <a:ext cx="4762500" cy="5981700"/>
          </a:xfrm>
          <a:prstGeom prst="rect">
            <a:avLst/>
          </a:prstGeom>
          <a:noFill/>
          <a:ln>
            <a:noFill/>
          </a:ln>
        </p:spPr>
      </p:pic>
      <p:pic>
        <p:nvPicPr>
          <p:cNvPr id="83" name="Google Shape;83;p16" descr="famine.jpg"/>
          <p:cNvPicPr preferRelativeResize="0"/>
          <p:nvPr/>
        </p:nvPicPr>
        <p:blipFill>
          <a:blip r:embed="rId4">
            <a:alphaModFix/>
          </a:blip>
          <a:stretch>
            <a:fillRect/>
          </a:stretch>
        </p:blipFill>
        <p:spPr>
          <a:xfrm>
            <a:off x="792975" y="4239921"/>
            <a:ext cx="3708924" cy="25118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1145</Words>
  <Application>Microsoft Office PowerPoint</Application>
  <PresentationFormat>Custom</PresentationFormat>
  <Paragraphs>202</Paragraphs>
  <Slides>35</Slides>
  <Notes>35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35</vt:i4>
      </vt:variant>
    </vt:vector>
  </HeadingPairs>
  <TitlesOfParts>
    <vt:vector size="37"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Body Cavities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pchsstudent</dc:creator>
  <cp:lastModifiedBy>Lyndsey Norton</cp:lastModifiedBy>
  <cp:revision>5</cp:revision>
  <dcterms:modified xsi:type="dcterms:W3CDTF">2018-08-30T15:15:56Z</dcterms:modified>
</cp:coreProperties>
</file>