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60EE8-2DE3-4870-BC39-DFDEC5342F3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35BE-31BB-4EA9-B556-52DDA5BF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7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i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i1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i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i19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i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i2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i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i2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i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i2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i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i1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i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i15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af36293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aaf36293_1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i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i16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i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i1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i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i18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i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i18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i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i1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48BB-4028-4951-8C78-272DE3D6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7FAE9-5C9C-4B04-9F21-131E0285B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79E52-443E-48C4-90CD-2A590A8D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5BB0-90CC-4FCA-BF2F-DCB9E540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A1C14-66A4-45EF-ADE1-C1423B17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9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C389-F3A0-4877-A87D-070DA7FE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B9EC3-E824-45D5-A4CF-8B4A0B896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76167-FC98-45A3-91B9-71EFC498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ECFD8-AC13-4B97-998B-83B0E4D7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49F62-6092-481D-A5DA-0C7DF53B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8AD88-BCC0-4E18-80F2-E9F427232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A2CD6-5C56-452C-B0DE-A5DA1549D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8920B-2081-401D-963B-B257E368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DC6A3-F87B-4E08-916D-67F1CD8C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0FD2A-FF91-4EC6-AF46-4349F9A0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65760" y="6035040"/>
            <a:ext cx="11460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11480" lvl="0" indent="-38862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80"/>
            </a:lvl1pPr>
            <a:lvl2pPr marL="822960" lvl="1" indent="-38862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880"/>
            </a:lvl2pPr>
            <a:lvl3pPr marL="1234440" lvl="2" indent="-38862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880"/>
            </a:lvl3pPr>
            <a:lvl4pPr marL="1645920" lvl="3" indent="-38862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80"/>
            </a:lvl4pPr>
            <a:lvl5pPr marL="2057400" lvl="4" indent="-38862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880"/>
            </a:lvl5pPr>
            <a:lvl6pPr marL="2468880" lvl="5" indent="-38862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880"/>
            </a:lvl6pPr>
            <a:lvl7pPr marL="2880360" lvl="6" indent="-38862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80"/>
            </a:lvl7pPr>
            <a:lvl8pPr marL="3291840" lvl="7" indent="-38862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880"/>
            </a:lvl8pPr>
            <a:lvl9pPr marL="3703320" lvl="8" indent="-38862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88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109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3839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3839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3839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3839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3839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3839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3839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3839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3839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65760" y="1645920"/>
            <a:ext cx="11460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11480" lvl="0" indent="-35814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399"/>
            </a:lvl1pPr>
            <a:lvl2pPr marL="822960" lvl="1" indent="-35814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399"/>
            </a:lvl2pPr>
            <a:lvl3pPr marL="1234440" lvl="2" indent="-35814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399"/>
            </a:lvl3pPr>
            <a:lvl4pPr marL="1645920" lvl="3" indent="-35814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399"/>
            </a:lvl4pPr>
            <a:lvl5pPr marL="2057400" lvl="4" indent="-35814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399"/>
            </a:lvl5pPr>
            <a:lvl6pPr marL="2468880" lvl="5" indent="-35814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399"/>
            </a:lvl6pPr>
            <a:lvl7pPr marL="2880360" lvl="6" indent="-35814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399"/>
            </a:lvl7pPr>
            <a:lvl8pPr marL="3291840" lvl="7" indent="-35814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399"/>
            </a:lvl8pPr>
            <a:lvl9pPr marL="3703320" lvl="8" indent="-35814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3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30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CBE0-188E-468C-9F8B-BB2D4890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D5F5-53CE-4E87-B916-4071663FD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BA9B5-37AE-4D66-911F-05D59E3E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F7D2D-8E35-4595-9FF1-2BB2BFB2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D7F61-0518-4CE9-8179-142E80BB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7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20D5-3E19-4C45-AC42-A7A9E124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ED4E8-0A62-44E6-BEE2-7147FD58F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0D161-F913-4090-B394-566E95EA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2C146-0F8E-4EF1-9110-E3DCEBAB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67892-1CAA-4799-BAB0-1E98E249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6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7871-0B3C-44F8-A1E4-7C45716C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0686F-5377-4A9E-9E9C-3ABE06555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D61DD-94EA-474B-BD0B-F89139094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91C66-CA13-4551-9A50-4B78B31A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D05A1-8F2A-4AE1-8789-F6679548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26CC0-E879-4B27-BA50-34105715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3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554B-E55D-498D-92FB-68D535F1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7918E-FFB7-4477-9F69-60847069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1456D-3BFF-4560-BC8A-099E51D2A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DD8EE-5BB9-4482-AFCF-E3DB4753E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AA902-B502-41B0-A9DE-DC40018E0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00810-D2C7-481A-B584-A7B49B2B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ACD9C-7011-4551-97E0-0D80E557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758CE-59AF-428A-9FE9-28BBF00B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2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D931-69D0-419F-8F9D-12FA0070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95F78-2E07-425B-95F0-CA9B4528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4CF81-08CF-4222-A46D-707EF4BB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A3C0-5281-41D3-9279-C1362B4D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4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B743A-62B7-4A0C-ABD0-378487AA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4A469-97CB-4FED-BCB6-2D259B4B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32060-7CD3-48FF-BDF5-81F0700E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2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0BFD-9B3D-41A9-B734-75D57B37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CCF-D708-424E-BD60-020CC910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887C1-E580-4052-9184-913727EF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B7700-366F-431B-94C1-FEFE1CC6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228E5-FCCC-4018-B5AF-DD08BA3B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765C6-424C-4948-B44B-E8886EF6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9B4A-0A95-4A4F-A465-68A9E4F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3F39D-8821-4EB4-8824-FC3F0EFE3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2F48A-98A6-44E9-9D79-4608F4899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99B0E-83E5-4DD5-BB9F-841F407F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73D86-DD8E-4D5F-A345-213281B3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25607-2FFE-407E-A808-A18523C3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8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27A30-8542-4C2F-A03D-A3B8C1AB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76F0B-A3E9-48DE-B849-9A1B08E7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CBD0-8424-41B0-A9EA-C63037DF9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F735-C111-4B77-8BBE-DFF621138E4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F5106-8818-4F23-A715-9A5F11C5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F0FC6-211C-4A15-A179-4D5F8E0AE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5C25-B680-45B3-9CB1-279779EF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1706003" y="159615"/>
            <a:ext cx="8114040" cy="6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  <a:spcBef>
                <a:spcPts val="0"/>
              </a:spcBef>
            </a:pPr>
            <a:r>
              <a:rPr lang="en-US" sz="4399"/>
              <a:t>2. </a:t>
            </a: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Connective Tissue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1817175" y="1093433"/>
            <a:ext cx="8557650" cy="480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19921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-Most abundant tissue in your body, </a:t>
            </a:r>
            <a:r>
              <a:rPr lang="en-US" sz="23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 throughout</a:t>
            </a:r>
            <a:br>
              <a:rPr lang="en-US" sz="21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-Binds structures together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-Provides support, protection, framework, fills space, stores fat, produces blood cells, fights infection</a:t>
            </a:r>
            <a:endParaRPr sz="2800"/>
          </a:p>
          <a:p>
            <a:pPr>
              <a:lnSpc>
                <a:spcPct val="119921"/>
              </a:lnSpc>
            </a:pPr>
            <a:endParaRPr sz="2800"/>
          </a:p>
          <a:p>
            <a:pPr>
              <a:lnSpc>
                <a:spcPct val="119921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-Composed of more scattered </a:t>
            </a:r>
            <a:r>
              <a:rPr lang="en-US"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within </a:t>
            </a:r>
            <a:r>
              <a:rPr lang="en-US"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-Made up of a ground substance and fibers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-Most ha</a:t>
            </a:r>
            <a:r>
              <a:rPr lang="en-US" sz="2800"/>
              <a:t>ve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good </a:t>
            </a:r>
            <a:r>
              <a:rPr lang="en-US"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supply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-Cells can reproduce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>
            <a:spLocks noGrp="1"/>
          </p:cNvSpPr>
          <p:nvPr>
            <p:ph type="title"/>
          </p:nvPr>
        </p:nvSpPr>
        <p:spPr>
          <a:xfrm>
            <a:off x="1680038" y="70920"/>
            <a:ext cx="6096600" cy="83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  <a:spcBef>
                <a:spcPts val="0"/>
              </a:spcBef>
            </a:pP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Hyaline Cartilage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905" y="1830825"/>
            <a:ext cx="6038843" cy="453388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3"/>
          <p:cNvSpPr txBox="1"/>
          <p:nvPr/>
        </p:nvSpPr>
        <p:spPr>
          <a:xfrm>
            <a:off x="1690410" y="834143"/>
            <a:ext cx="8811180" cy="83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r>
              <a:rPr lang="en-US" sz="2880"/>
              <a:t>Location: c</a:t>
            </a:r>
            <a:r>
              <a:rPr lang="en-US" sz="28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overs ends of joints, nose and respiratory passages, </a:t>
            </a:r>
            <a:r>
              <a:rPr lang="en-US" sz="2880"/>
              <a:t>serves as padding</a:t>
            </a:r>
            <a:endParaRPr sz="28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43"/>
          <p:cNvPicPr preferRelativeResize="0"/>
          <p:nvPr/>
        </p:nvPicPr>
        <p:blipFill rotWithShape="1">
          <a:blip r:embed="rId4">
            <a:alphaModFix/>
          </a:blip>
          <a:srcRect r="3147"/>
          <a:stretch/>
        </p:blipFill>
        <p:spPr>
          <a:xfrm>
            <a:off x="5081565" y="1830825"/>
            <a:ext cx="5586435" cy="453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>
            <a:spLocks noGrp="1"/>
          </p:cNvSpPr>
          <p:nvPr>
            <p:ph type="title"/>
          </p:nvPr>
        </p:nvSpPr>
        <p:spPr>
          <a:xfrm>
            <a:off x="2073270" y="320670"/>
            <a:ext cx="8114018" cy="111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 algn="ctr">
              <a:lnSpc>
                <a:spcPct val="119886"/>
              </a:lnSpc>
              <a:spcBef>
                <a:spcPts val="0"/>
              </a:spcBef>
            </a:pP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Hyaline cartilage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35" y="1504935"/>
            <a:ext cx="7115175" cy="4743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>
            <a:spLocks noGrp="1"/>
          </p:cNvSpPr>
          <p:nvPr>
            <p:ph type="title"/>
          </p:nvPr>
        </p:nvSpPr>
        <p:spPr>
          <a:xfrm>
            <a:off x="1612245" y="177885"/>
            <a:ext cx="5213970" cy="83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  <a:spcBef>
                <a:spcPts val="0"/>
              </a:spcBef>
            </a:pP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Elastic cartilage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5"/>
          <p:cNvSpPr txBox="1"/>
          <p:nvPr/>
        </p:nvSpPr>
        <p:spPr>
          <a:xfrm>
            <a:off x="2672468" y="1016505"/>
            <a:ext cx="5998860" cy="59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r>
              <a:rPr lang="en-US" sz="3119"/>
              <a:t>Location:</a:t>
            </a:r>
            <a:r>
              <a:rPr lang="en-US" sz="31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Ear and Larynx</a:t>
            </a:r>
            <a:endParaRPr sz="311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45" descr="FibrocartilageBookDraw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245" y="1865520"/>
            <a:ext cx="5825993" cy="387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5" descr="imag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630" y="1906852"/>
            <a:ext cx="5066370" cy="37948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45"/>
          <p:cNvCxnSpPr/>
          <p:nvPr/>
        </p:nvCxnSpPr>
        <p:spPr>
          <a:xfrm flipH="1">
            <a:off x="5626178" y="1749105"/>
            <a:ext cx="100710" cy="4467150"/>
          </a:xfrm>
          <a:prstGeom prst="straightConnector1">
            <a:avLst/>
          </a:prstGeom>
          <a:noFill/>
          <a:ln w="152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1664322" y="125415"/>
            <a:ext cx="4843800" cy="74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 algn="ctr">
              <a:lnSpc>
                <a:spcPct val="119886"/>
              </a:lnSpc>
              <a:spcBef>
                <a:spcPts val="0"/>
              </a:spcBef>
            </a:pP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Fibrocartilage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175" y="1298858"/>
            <a:ext cx="4610093" cy="307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2793" y="946373"/>
            <a:ext cx="5022091" cy="3932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6"/>
          <p:cNvSpPr txBox="1"/>
          <p:nvPr/>
        </p:nvSpPr>
        <p:spPr>
          <a:xfrm>
            <a:off x="1856685" y="5114385"/>
            <a:ext cx="7230060" cy="12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r>
              <a:rPr lang="en-US" sz="32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Tough, shock absorbing</a:t>
            </a:r>
            <a:br>
              <a:rPr lang="en-US" sz="32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240"/>
              <a:t>ocation:  Between vertebrae</a:t>
            </a:r>
            <a:endParaRPr sz="32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1631078" y="148748"/>
            <a:ext cx="8929710" cy="122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 algn="ctr">
              <a:lnSpc>
                <a:spcPct val="119886"/>
              </a:lnSpc>
              <a:spcBef>
                <a:spcPts val="0"/>
              </a:spcBef>
            </a:pPr>
            <a:r>
              <a:rPr lang="en-US" sz="43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Cells in Connective Tissue</a:t>
            </a:r>
            <a:endParaRPr sz="431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2074665" y="1373625"/>
            <a:ext cx="8114018" cy="180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 marL="342900" indent="-248919">
              <a:lnSpc>
                <a:spcPct val="119922"/>
              </a:lnSpc>
              <a:buClr>
                <a:srgbClr val="000000"/>
              </a:buClr>
              <a:buSzPts val="3556"/>
              <a:buChar char="●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 cells (prevents clots)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248919">
              <a:lnSpc>
                <a:spcPct val="119922"/>
              </a:lnSpc>
              <a:buClr>
                <a:srgbClr val="000000"/>
              </a:buClr>
              <a:buSzPts val="3556"/>
              <a:buChar char="●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Macrophages (consumers)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248919">
              <a:lnSpc>
                <a:spcPct val="119922"/>
              </a:lnSpc>
              <a:buClr>
                <a:srgbClr val="000000"/>
              </a:buClr>
              <a:buSzPts val="3556"/>
              <a:buChar char="●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Fibroblasts (produce fibers)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6451590" y="4094168"/>
            <a:ext cx="4102110" cy="223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Collagenous </a:t>
            </a:r>
            <a:r>
              <a:rPr lang="en-US" sz="2800"/>
              <a:t>=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bones, ligaments, tendons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89"/>
              </a:lnSpc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89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Elastic </a:t>
            </a:r>
            <a:r>
              <a:rPr lang="en-US" sz="2520"/>
              <a:t>= ears, vocal cords</a:t>
            </a:r>
            <a:endParaRPr sz="25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398" y="3693038"/>
            <a:ext cx="4256730" cy="285124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/>
          <p:nvPr/>
        </p:nvSpPr>
        <p:spPr>
          <a:xfrm rot="-5400000" flipH="1">
            <a:off x="8415141" y="3218312"/>
            <a:ext cx="640840" cy="691821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3287"/>
                </a:moveTo>
                <a:lnTo>
                  <a:pt x="8352" y="4934"/>
                </a:lnTo>
                <a:cubicBezTo>
                  <a:pt x="8352" y="4934"/>
                  <a:pt x="4221" y="828"/>
                  <a:pt x="4196" y="779"/>
                </a:cubicBezTo>
                <a:cubicBezTo>
                  <a:pt x="3405" y="-10"/>
                  <a:pt x="4992" y="0"/>
                  <a:pt x="4992" y="0"/>
                </a:cubicBezTo>
                <a:lnTo>
                  <a:pt x="21460" y="141"/>
                </a:lnTo>
                <a:cubicBezTo>
                  <a:pt x="21460" y="141"/>
                  <a:pt x="21582" y="16584"/>
                  <a:pt x="21600" y="16601"/>
                </a:cubicBezTo>
                <a:cubicBezTo>
                  <a:pt x="21501" y="18344"/>
                  <a:pt x="20821" y="17402"/>
                  <a:pt x="20821" y="17402"/>
                </a:cubicBezTo>
                <a:lnTo>
                  <a:pt x="16665" y="13247"/>
                </a:lnTo>
                <a:lnTo>
                  <a:pt x="8312" y="21600"/>
                </a:lnTo>
                <a:lnTo>
                  <a:pt x="0" y="13287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35"/>
          <p:cNvSpPr txBox="1"/>
          <p:nvPr/>
        </p:nvSpPr>
        <p:spPr>
          <a:xfrm>
            <a:off x="8864603" y="2072115"/>
            <a:ext cx="1447740" cy="135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/>
              <a:t>Main types of fibers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36"/>
          <p:cNvGrpSpPr/>
          <p:nvPr/>
        </p:nvGrpSpPr>
        <p:grpSpPr>
          <a:xfrm>
            <a:off x="2673728" y="206843"/>
            <a:ext cx="8130218" cy="6444315"/>
            <a:chOff x="854125" y="145850"/>
            <a:chExt cx="9033575" cy="7160350"/>
          </a:xfrm>
        </p:grpSpPr>
        <p:pic>
          <p:nvPicPr>
            <p:cNvPr id="242" name="Google Shape;242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4125" y="145850"/>
              <a:ext cx="8451750" cy="7160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36"/>
            <p:cNvSpPr txBox="1"/>
            <p:nvPr/>
          </p:nvSpPr>
          <p:spPr>
            <a:xfrm>
              <a:off x="6450925" y="5479050"/>
              <a:ext cx="3042300" cy="676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82283" tIns="82283" rIns="82283" bIns="82283" anchor="t" anchorCtr="0">
              <a:noAutofit/>
            </a:bodyPr>
            <a:lstStyle/>
            <a:p>
              <a:r>
                <a:rPr lang="en-US" sz="2160"/>
                <a:t>Ground substance</a:t>
              </a:r>
              <a:endParaRPr sz="2160"/>
            </a:p>
          </p:txBody>
        </p:sp>
        <p:sp>
          <p:nvSpPr>
            <p:cNvPr id="244" name="Google Shape;244;p36"/>
            <p:cNvSpPr txBox="1"/>
            <p:nvPr/>
          </p:nvSpPr>
          <p:spPr>
            <a:xfrm>
              <a:off x="6617400" y="1941175"/>
              <a:ext cx="3270300" cy="676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82283" tIns="82283" rIns="82283" bIns="82283" anchor="t" anchorCtr="0">
              <a:noAutofit/>
            </a:bodyPr>
            <a:lstStyle/>
            <a:p>
              <a:r>
                <a:rPr lang="en-US" sz="2160"/>
                <a:t>Basement Membrane</a:t>
              </a:r>
              <a:endParaRPr sz="2160"/>
            </a:p>
          </p:txBody>
        </p:sp>
      </p:grpSp>
      <p:sp>
        <p:nvSpPr>
          <p:cNvPr id="245" name="Google Shape;245;p36"/>
          <p:cNvSpPr txBox="1"/>
          <p:nvPr/>
        </p:nvSpPr>
        <p:spPr>
          <a:xfrm>
            <a:off x="1612898" y="101588"/>
            <a:ext cx="2260710" cy="59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/>
              <a:t>The </a:t>
            </a:r>
            <a:r>
              <a:rPr lang="en-US" sz="2700" b="1"/>
              <a:t>MATRIX</a:t>
            </a:r>
            <a:endParaRPr sz="27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824" y="781065"/>
            <a:ext cx="9066353" cy="596452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 txBox="1"/>
          <p:nvPr/>
        </p:nvSpPr>
        <p:spPr>
          <a:xfrm>
            <a:off x="1687530" y="61313"/>
            <a:ext cx="8064090" cy="52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520" b="1"/>
              <a:t>Categories of Connective Tissue</a:t>
            </a:r>
            <a:endParaRPr sz="252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215" y="1007843"/>
            <a:ext cx="6311138" cy="521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8"/>
          <p:cNvSpPr txBox="1"/>
          <p:nvPr/>
        </p:nvSpPr>
        <p:spPr>
          <a:xfrm>
            <a:off x="1724025" y="130950"/>
            <a:ext cx="7374240" cy="49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</a:pPr>
            <a:r>
              <a:rPr lang="en-US" sz="2800"/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Loose Connective Tissue or Areolar Tissue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8"/>
          <p:cNvSpPr txBox="1"/>
          <p:nvPr/>
        </p:nvSpPr>
        <p:spPr>
          <a:xfrm>
            <a:off x="7560525" y="1186358"/>
            <a:ext cx="2522835" cy="3056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Binds underlying organs to skin and to each other</a:t>
            </a:r>
            <a:endParaRPr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Forms delicate thin </a:t>
            </a:r>
            <a:r>
              <a:rPr lang="en-US" sz="2399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membranes</a:t>
            </a: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throughout the body</a:t>
            </a:r>
            <a:endParaRPr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title"/>
          </p:nvPr>
        </p:nvSpPr>
        <p:spPr>
          <a:xfrm>
            <a:off x="1723305" y="169133"/>
            <a:ext cx="7772760" cy="83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  <a:spcBef>
                <a:spcPts val="0"/>
              </a:spcBef>
            </a:pPr>
            <a:r>
              <a:rPr lang="en-US" sz="4399"/>
              <a:t>B. </a:t>
            </a: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Adipose Tissue (fat)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3378" y="904163"/>
            <a:ext cx="3969383" cy="317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8160" y="1007865"/>
            <a:ext cx="2875455" cy="230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 rotWithShape="1">
          <a:blip r:embed="rId5">
            <a:alphaModFix/>
          </a:blip>
          <a:srcRect l="7878" r="15180"/>
          <a:stretch/>
        </p:blipFill>
        <p:spPr>
          <a:xfrm>
            <a:off x="1915737" y="3476745"/>
            <a:ext cx="3500303" cy="312039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 txBox="1"/>
          <p:nvPr/>
        </p:nvSpPr>
        <p:spPr>
          <a:xfrm>
            <a:off x="6189724" y="4446090"/>
            <a:ext cx="3576690" cy="192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pPr marL="411480" indent="-377190">
              <a:buSzPts val="3000"/>
              <a:buChar char="●"/>
            </a:pPr>
            <a:r>
              <a:rPr lang="en-US" sz="2700"/>
              <a:t>Protective cushion</a:t>
            </a:r>
            <a:endParaRPr sz="2700"/>
          </a:p>
          <a:p>
            <a:pPr marL="411480" indent="-377190">
              <a:buSzPts val="3000"/>
              <a:buChar char="●"/>
            </a:pPr>
            <a:r>
              <a:rPr lang="en-US" sz="2700"/>
              <a:t>insulation to preserve body heat</a:t>
            </a:r>
            <a:endParaRPr sz="2700"/>
          </a:p>
          <a:p>
            <a:pPr marL="411480" indent="-377190">
              <a:buSzPts val="3000"/>
              <a:buChar char="●"/>
            </a:pPr>
            <a:r>
              <a:rPr lang="en-US" sz="2700"/>
              <a:t>Stores </a:t>
            </a:r>
            <a:r>
              <a:rPr lang="en-US" sz="2700" u="sng"/>
              <a:t>energy</a:t>
            </a:r>
            <a:r>
              <a:rPr lang="en-US" sz="2700"/>
              <a:t>.</a:t>
            </a:r>
            <a:endParaRPr sz="2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1730370" y="104783"/>
            <a:ext cx="8114040" cy="111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  <a:spcBef>
                <a:spcPts val="0"/>
              </a:spcBef>
            </a:pPr>
            <a:r>
              <a:rPr lang="en-US" sz="4140"/>
              <a:t>C. </a:t>
            </a:r>
            <a:r>
              <a:rPr lang="en-US" sz="41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Fibrous Connective Tissue</a:t>
            </a:r>
            <a:endParaRPr sz="41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370" y="1359653"/>
            <a:ext cx="4831425" cy="48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 txBox="1"/>
          <p:nvPr/>
        </p:nvSpPr>
        <p:spPr>
          <a:xfrm>
            <a:off x="6692993" y="1563728"/>
            <a:ext cx="3614220" cy="302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r>
              <a:rPr lang="en-US" sz="33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Tendons =  </a:t>
            </a:r>
            <a:br>
              <a:rPr lang="en-US" sz="33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3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muscles to bones</a:t>
            </a:r>
            <a:endParaRPr sz="33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33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3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33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Ligaments = </a:t>
            </a:r>
            <a:br>
              <a:rPr lang="en-US" sz="33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3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bones to bones</a:t>
            </a:r>
            <a:endParaRPr sz="33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1" descr="knee-flexed-large-colour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9795" y="1062585"/>
            <a:ext cx="4882702" cy="543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1273" y="82969"/>
            <a:ext cx="4184910" cy="669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/>
        </p:nvSpPr>
        <p:spPr>
          <a:xfrm>
            <a:off x="1780073" y="226418"/>
            <a:ext cx="4613490" cy="184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r>
              <a:rPr lang="en-US" sz="2759" b="1"/>
              <a:t>D. </a:t>
            </a:r>
            <a:r>
              <a:rPr lang="en-US" sz="275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endParaRPr sz="2759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Cartilage cells are called </a:t>
            </a:r>
            <a:r>
              <a:rPr lang="en-US" sz="27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chondrocytes</a:t>
            </a:r>
            <a:endParaRPr sz="27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453" y="473187"/>
            <a:ext cx="3103583" cy="591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2" descr="chondrocytes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485" y="2189452"/>
            <a:ext cx="4215136" cy="359127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/>
          <p:cNvSpPr txBox="1"/>
          <p:nvPr/>
        </p:nvSpPr>
        <p:spPr>
          <a:xfrm>
            <a:off x="2014658" y="5977170"/>
            <a:ext cx="4613490" cy="64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/>
              <a:t>Cartilage is a type of </a:t>
            </a:r>
            <a:br>
              <a:rPr lang="en-US"/>
            </a:br>
            <a:r>
              <a:rPr lang="en-US"/>
              <a:t>        “DENSE CONNECTIVE TISSUE”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150</Words>
  <Application>Microsoft Office PowerPoint</Application>
  <PresentationFormat>Widescreen</PresentationFormat>
  <Paragraphs>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2. Connective Tissue</vt:lpstr>
      <vt:lpstr>Types of Cells in Connective Tissue</vt:lpstr>
      <vt:lpstr>PowerPoint Presentation</vt:lpstr>
      <vt:lpstr>PowerPoint Presentation</vt:lpstr>
      <vt:lpstr>PowerPoint Presentation</vt:lpstr>
      <vt:lpstr>B. Adipose Tissue (fat)</vt:lpstr>
      <vt:lpstr>C. Fibrous Connective Tissue</vt:lpstr>
      <vt:lpstr>PowerPoint Presentation</vt:lpstr>
      <vt:lpstr>PowerPoint Presentation</vt:lpstr>
      <vt:lpstr>Hyaline Cartilage</vt:lpstr>
      <vt:lpstr>Hyaline cartilage</vt:lpstr>
      <vt:lpstr>Elastic cartilage</vt:lpstr>
      <vt:lpstr>Fibrocartilage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Lyndsey Norton</dc:creator>
  <cp:lastModifiedBy>Lyndsey Norton</cp:lastModifiedBy>
  <cp:revision>3</cp:revision>
  <dcterms:created xsi:type="dcterms:W3CDTF">2018-11-07T15:50:59Z</dcterms:created>
  <dcterms:modified xsi:type="dcterms:W3CDTF">2018-11-07T16:01:00Z</dcterms:modified>
</cp:coreProperties>
</file>