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5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0160000" cy="7620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4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46" tIns="83846" rIns="83846" bIns="83846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i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i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i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i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i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i5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i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i6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sz="1300" dirty="0"/>
              <a:t>Tattoos are permanent because they must be inserted below the basement membrane</a:t>
            </a:r>
            <a:endParaRPr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i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i7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70e133df3_15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70e133df3_15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70c712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d70c7129a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615175a27_8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615175a27_8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209649" indent="-20964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Epidermis, Dermis, Hypodermis</a:t>
            </a:r>
          </a:p>
          <a:p>
            <a:pPr marL="209649" indent="-20964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Keratinocytes (frontline), Melanocyte (star shaped, produce melanin)</a:t>
            </a:r>
          </a:p>
          <a:p>
            <a:pPr marL="209649" indent="-20964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Skin Pigment, produced in Melanosomes in Melanocyte</a:t>
            </a:r>
          </a:p>
          <a:p>
            <a:pPr marL="209649" indent="-20964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 By absorbing the UV radiation before it reaches the nucleus</a:t>
            </a:r>
          </a:p>
          <a:p>
            <a:pPr marL="209649" indent="-20964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dirty="0"/>
              <a:t>The UV Radiation causes an increase in Melanin, which makes our skin darker.</a:t>
            </a:r>
          </a:p>
          <a:p>
            <a:pPr marL="209649" indent="-209649">
              <a:buClr>
                <a:schemeClr val="dk1"/>
              </a:buClr>
              <a:buSzPts val="1100"/>
              <a:buFont typeface="Arial"/>
              <a:buAutoNum type="arabicPeriod"/>
            </a:pPr>
            <a:endParaRPr lang="en-US" dirty="0"/>
          </a:p>
          <a:p>
            <a:pPr marL="209649" indent="-209649">
              <a:buClr>
                <a:schemeClr val="dk1"/>
              </a:buClr>
              <a:buSzPts val="1100"/>
              <a:buFont typeface="Arial"/>
              <a:buAutoNum type="arabicPeriod"/>
            </a:pP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46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i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i7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sz="1300" dirty="0"/>
              <a:t>Remember McKenzie from chapter 2? If cilia aren’t functioning properly, is movement occurring properly? NO!</a:t>
            </a:r>
            <a:endParaRPr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i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i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i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i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0239878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02398789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i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i9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i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i9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sz="1300" dirty="0"/>
              <a:t>A/B: Simple </a:t>
            </a:r>
            <a:r>
              <a:rPr lang="en-US" sz="1300" dirty="0" err="1"/>
              <a:t>Squamos</a:t>
            </a:r>
            <a:r>
              <a:rPr lang="en-US" sz="1300" dirty="0"/>
              <a:t> = Nucleus &amp; Cytoplasm</a:t>
            </a:r>
          </a:p>
          <a:p>
            <a:pPr marL="0" indent="0">
              <a:buNone/>
            </a:pPr>
            <a:r>
              <a:rPr lang="en-US" sz="1300" dirty="0"/>
              <a:t>A/C: Simple Cuboidal = Basement Membrane/ cytoplasm or nucleus</a:t>
            </a:r>
          </a:p>
          <a:p>
            <a:pPr marL="0" indent="0">
              <a:buNone/>
            </a:pPr>
            <a:r>
              <a:rPr lang="en-US" sz="1300" dirty="0"/>
              <a:t>A/D: Simple Columnar = Basement Membrane/cytoplasm</a:t>
            </a:r>
          </a:p>
          <a:p>
            <a:pPr marL="0" indent="0">
              <a:buNone/>
            </a:pPr>
            <a:r>
              <a:rPr lang="en-US" sz="1300" dirty="0"/>
              <a:t>A/E: </a:t>
            </a:r>
            <a:r>
              <a:rPr lang="en-US" sz="1300" dirty="0" err="1"/>
              <a:t>PseudoStratified</a:t>
            </a:r>
            <a:r>
              <a:rPr lang="en-US" sz="1300" dirty="0"/>
              <a:t> Columnar = Basement membrane/ cytoplasm</a:t>
            </a:r>
          </a:p>
          <a:p>
            <a:pPr marL="0" indent="0">
              <a:buNone/>
            </a:pPr>
            <a:r>
              <a:rPr lang="en-US" sz="1300" dirty="0"/>
              <a:t>A/F: Stratified </a:t>
            </a:r>
            <a:r>
              <a:rPr lang="en-US" sz="1300" dirty="0" err="1"/>
              <a:t>Squamos</a:t>
            </a:r>
            <a:r>
              <a:rPr lang="en-US" sz="1300" dirty="0"/>
              <a:t> = Basement Membrane/Cytoplasm</a:t>
            </a:r>
          </a:p>
          <a:p>
            <a:pPr marL="0" indent="0">
              <a:buNone/>
            </a:pPr>
            <a:r>
              <a:rPr lang="en-US" sz="1300" dirty="0"/>
              <a:t>A/G: Stratified Columnar</a:t>
            </a:r>
          </a:p>
          <a:p>
            <a:pPr marL="0" indent="0">
              <a:buNone/>
            </a:pPr>
            <a:r>
              <a:rPr lang="en-US" sz="1300" dirty="0"/>
              <a:t>A/H: Strat. </a:t>
            </a:r>
            <a:r>
              <a:rPr lang="en-US" sz="1300" dirty="0" err="1"/>
              <a:t>Cubodial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A/I: Transitional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i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i1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70e133df3_1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70e133df3_15_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A: Stratified </a:t>
            </a:r>
            <a:r>
              <a:rPr lang="en-US" dirty="0" err="1"/>
              <a:t>Squamos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B: Stratified Cuboidal</a:t>
            </a:r>
          </a:p>
          <a:p>
            <a:pPr marL="0" indent="0">
              <a:buNone/>
            </a:pPr>
            <a:r>
              <a:rPr lang="en-US" dirty="0"/>
              <a:t>AB: Simple </a:t>
            </a:r>
            <a:r>
              <a:rPr lang="en-US" dirty="0" err="1"/>
              <a:t>squamos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C: Simple columnar</a:t>
            </a:r>
          </a:p>
          <a:p>
            <a:pPr marL="0" indent="0">
              <a:buNone/>
            </a:pPr>
            <a:r>
              <a:rPr lang="en-US" dirty="0"/>
              <a:t>D: Pseudo stratified columnar</a:t>
            </a:r>
          </a:p>
          <a:p>
            <a:pPr marL="0" indent="0">
              <a:buNone/>
            </a:pPr>
            <a:r>
              <a:rPr lang="en-US" dirty="0"/>
              <a:t>E: Simple cuboidal</a:t>
            </a:r>
          </a:p>
          <a:p>
            <a:pPr marL="0" indent="0">
              <a:buNone/>
            </a:pPr>
            <a:r>
              <a:rPr lang="en-US" dirty="0"/>
              <a:t>AC: Stratified columnar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i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i10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i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i1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i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i1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i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i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i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i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r>
              <a:rPr lang="en-US" sz="1300" dirty="0"/>
              <a:t>DUST!!!!</a:t>
            </a:r>
            <a:endParaRPr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615175a27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615175a27_8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i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i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i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i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i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i3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i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i3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83846" tIns="83846" rIns="83846" bIns="83846" anchor="t" anchorCtr="0">
            <a:noAutofit/>
          </a:bodyPr>
          <a:lstStyle/>
          <a:p>
            <a:pPr marL="0" indent="0">
              <a:buNone/>
            </a:pPr>
            <a:endParaRPr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iol.co/2wWipD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how-we-get-our-skin-color-interactiv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hyperlink" Target="https://youtu.be/hFw8mMzH5Y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mi.org/biointeractive/biology-skin-colo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XO_ApjKPa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408900" y="104100"/>
            <a:ext cx="8507575" cy="10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Tissues 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425" y="1223050"/>
            <a:ext cx="7689550" cy="62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Stratified cuboidal epithelium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725" y="1665700"/>
            <a:ext cx="8079900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000" y="1375825"/>
            <a:ext cx="137575" cy="17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259525" y="212350"/>
            <a:ext cx="51567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C. </a:t>
            </a:r>
            <a:r>
              <a:rPr lang="en-US" sz="3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Columnar</a:t>
            </a:r>
            <a:endParaRPr sz="3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38350"/>
            <a:ext cx="6404991" cy="480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6804175" y="414025"/>
            <a:ext cx="3247200" cy="6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Secretion and </a:t>
            </a:r>
            <a:r>
              <a:rPr lang="en-US" sz="2600"/>
              <a:t>a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bsorption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in </a:t>
            </a:r>
            <a:r>
              <a:rPr lang="en-US" sz="2600" u="sng"/>
              <a:t>d</a:t>
            </a: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igestive tract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uterus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*Contains </a:t>
            </a:r>
            <a:r>
              <a:rPr lang="en-US" sz="2600"/>
              <a:t>scattered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goblet cells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secrete mucus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*Can have </a:t>
            </a: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microvilli 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increase surface area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28750"/>
            <a:ext cx="6405000" cy="24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182850" y="152000"/>
            <a:ext cx="9015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D. 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Stratified Squamous</a:t>
            </a:r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50" y="1170225"/>
            <a:ext cx="7102490" cy="20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5459425" y="4265375"/>
            <a:ext cx="4233000" cy="2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Multi layer squamous, functions in protection</a:t>
            </a:r>
            <a:endParaRPr sz="2800"/>
          </a:p>
          <a:p>
            <a:pPr marL="0" lvl="0" indent="0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Found lining body cavities;  </a:t>
            </a:r>
            <a:r>
              <a:rPr lang="en-US" sz="2800" u="sng"/>
              <a:t>skin and mouth</a:t>
            </a:r>
            <a:endParaRPr sz="2800"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850" y="3309800"/>
            <a:ext cx="3991703" cy="41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02150" y="302525"/>
            <a:ext cx="9858000" cy="12600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ink of tattoos must be injected below the basement membrane.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600" cy="5562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100" y="1712850"/>
            <a:ext cx="7461950" cy="567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295525" y="331925"/>
            <a:ext cx="3899400" cy="49323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Tissues often come in layers on the body - </a:t>
            </a:r>
            <a:endParaRPr sz="2666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cuts on the skin may need to be stitched if they also go through the underlying tissue.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/>
              <a:t>*This injury was caused during a hockey game, from a ice skate.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7249" y="247225"/>
            <a:ext cx="5436325" cy="712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90225" y="557825"/>
            <a:ext cx="3519900" cy="56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Stitches are also called SUTURES and they hold the tissue together while the body heals.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Alternatives to sutures: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Glue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Medical Tape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Staples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t="8583"/>
          <a:stretch/>
        </p:blipFill>
        <p:spPr>
          <a:xfrm>
            <a:off x="4133825" y="327200"/>
            <a:ext cx="5905949" cy="69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4432850" y="6543875"/>
            <a:ext cx="5307900" cy="87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highlight>
                  <a:srgbClr val="FFFFFF"/>
                </a:highlight>
              </a:rPr>
              <a:t>A British ice hockey star, Craig Peacock has made a miraculous recovery after suffering a gruesome facial injury when he took an ice-skate blade to the face.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297100" y="156300"/>
            <a:ext cx="9550500" cy="7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Skin also provides a barrier to UV radiation.</a:t>
            </a:r>
            <a:endParaRPr sz="3300"/>
          </a:p>
        </p:txBody>
      </p:sp>
      <p:pic>
        <p:nvPicPr>
          <p:cNvPr id="142" name="Google Shape;142;p22" descr="Image result for fitzpatrick skin typ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00" y="856800"/>
            <a:ext cx="9419551" cy="47643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605500" y="5621175"/>
            <a:ext cx="91113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Take this </a:t>
            </a:r>
            <a:r>
              <a:rPr lang="en-US" sz="2200" u="sng" dirty="0">
                <a:solidFill>
                  <a:schemeClr val="hlink"/>
                </a:solidFill>
                <a:hlinkClick r:id="rId4"/>
              </a:rPr>
              <a:t>test</a:t>
            </a:r>
            <a:r>
              <a:rPr lang="en-US" sz="2200" dirty="0"/>
              <a:t> to determine your skin type. </a:t>
            </a:r>
            <a:endParaRPr sz="2200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6234900" cy="17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dk1"/>
                </a:solidFill>
              </a:rPr>
              <a:t>Check out this animation: </a:t>
            </a:r>
            <a:r>
              <a:rPr lang="en-US" sz="3600" dirty="0">
                <a:solidFill>
                  <a:schemeClr val="dk1"/>
                </a:solidFill>
              </a:rPr>
              <a:t> </a:t>
            </a:r>
            <a:r>
              <a:rPr lang="en-US" sz="1400" dirty="0">
                <a:solidFill>
                  <a:schemeClr val="dk1"/>
                </a:solidFill>
              </a:rPr>
              <a:t> (4 minutes)</a:t>
            </a:r>
            <a:endParaRPr sz="1400" dirty="0">
              <a:solidFill>
                <a:schemeClr val="dk1"/>
              </a:solidFill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dk1"/>
                </a:solidFill>
              </a:rPr>
              <a:t>   </a:t>
            </a:r>
            <a:r>
              <a:rPr lang="en-US" sz="3000" dirty="0">
                <a:solidFill>
                  <a:schemeClr val="dk1"/>
                </a:solidFill>
              </a:rPr>
              <a:t> </a:t>
            </a:r>
            <a:r>
              <a:rPr lang="en-US" sz="3000" u="sng" dirty="0">
                <a:solidFill>
                  <a:schemeClr val="hlink"/>
                </a:solidFill>
                <a:hlinkClick r:id="rId3"/>
              </a:rPr>
              <a:t>How Do We Get Our Skin Color?</a:t>
            </a:r>
            <a:endParaRPr sz="3000" dirty="0"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>
            <a:off x="203850" y="2027300"/>
            <a:ext cx="9550500" cy="29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dk1"/>
                </a:solidFill>
              </a:rPr>
              <a:t>HHMI How We Get Our Skin Color  (Interactive) </a:t>
            </a:r>
            <a:endParaRPr sz="3000" b="1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1.  What are the three main layers of skin?</a:t>
            </a:r>
            <a:br>
              <a:rPr lang="en-US" sz="3000" dirty="0">
                <a:solidFill>
                  <a:schemeClr val="dk1"/>
                </a:solidFill>
              </a:rPr>
            </a:br>
            <a:r>
              <a:rPr lang="en-US" sz="3000" dirty="0">
                <a:solidFill>
                  <a:schemeClr val="dk1"/>
                </a:solidFill>
              </a:rPr>
              <a:t>2.  What are the two main cells found in the epidermis? </a:t>
            </a:r>
            <a:br>
              <a:rPr lang="en-US" sz="3000" dirty="0">
                <a:solidFill>
                  <a:schemeClr val="dk1"/>
                </a:solidFill>
              </a:rPr>
            </a:br>
            <a:r>
              <a:rPr lang="en-US" sz="3000" dirty="0">
                <a:solidFill>
                  <a:schemeClr val="dk1"/>
                </a:solidFill>
              </a:rPr>
              <a:t>3.  What is melanin?</a:t>
            </a:r>
            <a:br>
              <a:rPr lang="en-US" sz="3000" dirty="0">
                <a:solidFill>
                  <a:schemeClr val="dk1"/>
                </a:solidFill>
              </a:rPr>
            </a:br>
            <a:r>
              <a:rPr lang="en-US" sz="3000" dirty="0">
                <a:solidFill>
                  <a:schemeClr val="dk1"/>
                </a:solidFill>
              </a:rPr>
              <a:t>4.  How does melanin protect cells?</a:t>
            </a:r>
            <a:br>
              <a:rPr lang="en-US" sz="3000" dirty="0">
                <a:solidFill>
                  <a:schemeClr val="dk1"/>
                </a:solidFill>
              </a:rPr>
            </a:br>
            <a:r>
              <a:rPr lang="en-US" sz="3000" dirty="0">
                <a:solidFill>
                  <a:schemeClr val="dk1"/>
                </a:solidFill>
              </a:rPr>
              <a:t>5.  How does sunlight cause tanning?</a:t>
            </a:r>
            <a:endParaRPr sz="3000" dirty="0"/>
          </a:p>
        </p:txBody>
      </p:sp>
      <p:sp>
        <p:nvSpPr>
          <p:cNvPr id="150" name="Google Shape;150;p23"/>
          <p:cNvSpPr txBox="1"/>
          <p:nvPr/>
        </p:nvSpPr>
        <p:spPr>
          <a:xfrm>
            <a:off x="391225" y="6316025"/>
            <a:ext cx="62925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Check out this video:  </a:t>
            </a:r>
            <a:r>
              <a:rPr lang="en-US" sz="2200" u="sng" dirty="0">
                <a:solidFill>
                  <a:schemeClr val="hlink"/>
                </a:solidFill>
                <a:hlinkClick r:id="rId4"/>
              </a:rPr>
              <a:t>HHMI: The Biology of Skin Color</a:t>
            </a:r>
            <a:r>
              <a:rPr lang="en-US" sz="2200" dirty="0">
                <a:solidFill>
                  <a:schemeClr val="dk1"/>
                </a:solidFill>
              </a:rPr>
              <a:t>  (18 min) which explains the evolution of skin color in human populations.  </a:t>
            </a:r>
            <a:endParaRPr dirty="0"/>
          </a:p>
        </p:txBody>
      </p:sp>
      <p:pic>
        <p:nvPicPr>
          <p:cNvPr id="151" name="Google Shape;151;p23"/>
          <p:cNvPicPr preferRelativeResize="0"/>
          <p:nvPr/>
        </p:nvPicPr>
        <p:blipFill rotWithShape="1">
          <a:blip r:embed="rId5">
            <a:alphaModFix/>
          </a:blip>
          <a:srcRect r="40504"/>
          <a:stretch/>
        </p:blipFill>
        <p:spPr>
          <a:xfrm>
            <a:off x="6866448" y="3984600"/>
            <a:ext cx="3135101" cy="363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97E2D-C82B-49CC-A39E-EC36A9817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https://www.hhmi.org/biointeractive/biology-skin-color</a:t>
            </a:r>
            <a:endParaRPr lang="en-US" dirty="0"/>
          </a:p>
          <a:p>
            <a:endParaRPr lang="en-US" dirty="0"/>
          </a:p>
          <a:p>
            <a:r>
              <a:rPr lang="en-US" dirty="0"/>
              <a:t>Follow along with your worksheet</a:t>
            </a:r>
          </a:p>
        </p:txBody>
      </p:sp>
    </p:spTree>
    <p:extLst>
      <p:ext uri="{BB962C8B-B14F-4D97-AF65-F5344CB8AC3E}">
        <p14:creationId xmlns:p14="http://schemas.microsoft.com/office/powerpoint/2010/main" val="149950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179900" y="115950"/>
            <a:ext cx="90156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/>
              <a:t>E.  </a:t>
            </a: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Pseudostratified Columnar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125" y="3269788"/>
            <a:ext cx="4666075" cy="32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/>
          <p:nvPr/>
        </p:nvSpPr>
        <p:spPr>
          <a:xfrm>
            <a:off x="3998350" y="925825"/>
            <a:ext cx="5632500" cy="22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Appear stratified, but just a single layer of cells, nuclei at different levels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Can have </a:t>
            </a:r>
            <a:r>
              <a:rPr lang="en-US" sz="2400" u="sng" dirty="0"/>
              <a:t>cilia</a:t>
            </a:r>
            <a:r>
              <a:rPr lang="en-US" sz="2400" dirty="0"/>
              <a:t> (hair-like projections)</a:t>
            </a:r>
            <a:endParaRPr sz="2400" dirty="0"/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And goblet cells, which secrete </a:t>
            </a:r>
            <a:r>
              <a:rPr lang="en-US" sz="2400" u="sng" dirty="0"/>
              <a:t>mucus</a:t>
            </a:r>
            <a:endParaRPr sz="2400" u="sng" dirty="0"/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5162425" y="3759100"/>
            <a:ext cx="40296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Function:  Secretion and </a:t>
            </a:r>
            <a:r>
              <a:rPr lang="en-US" sz="2400" u="sng" dirty="0">
                <a:solidFill>
                  <a:schemeClr val="dk1"/>
                </a:solidFill>
              </a:rPr>
              <a:t>cilia-aided movement</a:t>
            </a:r>
            <a:endParaRPr sz="2400" u="sng" dirty="0"/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Location: lining air passages and tubes of the reproductive system</a:t>
            </a: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160" name="Google Shape;160;p24"/>
          <p:cNvSpPr txBox="1"/>
          <p:nvPr/>
        </p:nvSpPr>
        <p:spPr>
          <a:xfrm>
            <a:off x="12235950" y="659425"/>
            <a:ext cx="84405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365475" y="6674800"/>
            <a:ext cx="62946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/>
              <a:t>What could happen if the cilia of this tissue doesn’t work properly?</a:t>
            </a:r>
            <a:endParaRPr sz="2400" i="1" dirty="0"/>
          </a:p>
        </p:txBody>
      </p:sp>
      <p:pic>
        <p:nvPicPr>
          <p:cNvPr id="162" name="Google Shape;162;p24" descr="1398572435kw3n8.jpg"/>
          <p:cNvPicPr preferRelativeResize="0"/>
          <p:nvPr/>
        </p:nvPicPr>
        <p:blipFill rotWithShape="1">
          <a:blip r:embed="rId4">
            <a:alphaModFix/>
          </a:blip>
          <a:srcRect l="28906" b="48767"/>
          <a:stretch/>
        </p:blipFill>
        <p:spPr>
          <a:xfrm>
            <a:off x="249123" y="5100925"/>
            <a:ext cx="1638000" cy="15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750" y="799650"/>
            <a:ext cx="2702825" cy="28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/>
        </p:nvSpPr>
        <p:spPr>
          <a:xfrm>
            <a:off x="813625" y="4927800"/>
            <a:ext cx="21612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this type.....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7325" y="2256550"/>
            <a:ext cx="4490250" cy="48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/>
          <p:nvPr/>
        </p:nvSpPr>
        <p:spPr>
          <a:xfrm>
            <a:off x="278450" y="337025"/>
            <a:ext cx="90561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500" b="1"/>
              <a:t>Tissue</a:t>
            </a:r>
            <a:r>
              <a:rPr lang="en-US" sz="3000"/>
              <a:t> - a group or mass of similar cells working together to perform common </a:t>
            </a:r>
            <a:r>
              <a:rPr lang="en-US" sz="3000" u="sng"/>
              <a:t>functions.</a:t>
            </a:r>
            <a:endParaRPr sz="3000" u="sng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375700" y="211650"/>
            <a:ext cx="9015575" cy="93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/>
              <a:t>F. </a:t>
            </a: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Transitional Epithelium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50" y="2899825"/>
            <a:ext cx="4370900" cy="456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50" y="1111225"/>
            <a:ext cx="4328575" cy="22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/>
        </p:nvSpPr>
        <p:spPr>
          <a:xfrm>
            <a:off x="4944550" y="1340075"/>
            <a:ext cx="4894200" cy="3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Stretchable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Blocks diffusion (no leaking)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in the </a:t>
            </a:r>
            <a:r>
              <a:rPr lang="en-US" sz="3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urinary bladder</a:t>
            </a:r>
            <a:endParaRPr sz="30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3775" y="4267850"/>
            <a:ext cx="2026100" cy="29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Urinary Bladder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0550" y="1382875"/>
            <a:ext cx="7704675" cy="577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600" cy="9906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G. </a:t>
            </a: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Glandular Epithelium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408625" y="1320225"/>
            <a:ext cx="9445975" cy="347187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are specialized to 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/>
              <a:t>           </a:t>
            </a: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secrete substances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make up the </a:t>
            </a: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GLANDS</a:t>
            </a:r>
            <a:endParaRPr sz="2666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             exocrine glands          endocrine glands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Examples:    </a:t>
            </a: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salivary, sweat </a:t>
            </a: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         </a:t>
            </a:r>
            <a:r>
              <a:rPr lang="en-US" sz="2666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hormones</a:t>
            </a:r>
            <a:endParaRPr sz="2666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7650" y="404675"/>
            <a:ext cx="4183750" cy="28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700" y="4792100"/>
            <a:ext cx="4521949" cy="2665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7"/>
          <p:cNvCxnSpPr/>
          <p:nvPr/>
        </p:nvCxnSpPr>
        <p:spPr>
          <a:xfrm>
            <a:off x="5511400" y="3402825"/>
            <a:ext cx="3300" cy="11778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8175" y="102775"/>
            <a:ext cx="6224875" cy="754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366650" y="275975"/>
            <a:ext cx="3271825" cy="60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the tissues</a:t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150" y="381000"/>
            <a:ext cx="7253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75" y="341825"/>
            <a:ext cx="9815251" cy="678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25" y="381000"/>
            <a:ext cx="45995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050" y="381000"/>
            <a:ext cx="460107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25" y="381000"/>
            <a:ext cx="473200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6050" y="381000"/>
            <a:ext cx="476942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225" y="280175"/>
            <a:ext cx="46758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123313" y="64875"/>
            <a:ext cx="9015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Epithelial Tissue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/>
        </p:nvSpPr>
        <p:spPr>
          <a:xfrm>
            <a:off x="289850" y="894100"/>
            <a:ext cx="9708900" cy="4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900"/>
              <a:t>C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overs all body surfaces both inside and out. </a:t>
            </a:r>
            <a:b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Main </a:t>
            </a: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glandular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(glands) tissue.</a:t>
            </a:r>
            <a:b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Attached to underlying connective tissue </a:t>
            </a:r>
            <a:r>
              <a:rPr lang="en-US" sz="2900"/>
              <a:t>at the   </a:t>
            </a:r>
            <a:r>
              <a:rPr lang="en-US" sz="2900" u="sng"/>
              <a:t>basement membrane</a:t>
            </a:r>
            <a:b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Usually has no vascular tissue - blood supply </a:t>
            </a:r>
            <a:b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Cells reproduce rapidly</a:t>
            </a:r>
            <a:r>
              <a:rPr lang="en-US" sz="2900"/>
              <a:t>, results in </a:t>
            </a:r>
            <a:r>
              <a:rPr lang="en-US" sz="29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rapid healing</a:t>
            </a: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Cells tightly packed together</a:t>
            </a:r>
            <a:endParaRPr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789" y="4662777"/>
            <a:ext cx="9709000" cy="230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/>
        </p:nvSpPr>
        <p:spPr>
          <a:xfrm>
            <a:off x="742700" y="6967175"/>
            <a:ext cx="84828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980000"/>
                </a:solidFill>
              </a:rPr>
              <a:t>If a girl weighs 100 pounds.  How much of her weight is skin?</a:t>
            </a:r>
            <a:endParaRPr sz="2200" i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224225" y="4278250"/>
            <a:ext cx="2718000" cy="28134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does all the dead skin you shed go?</a:t>
            </a:r>
            <a:endParaRPr sz="3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9275" y="233650"/>
            <a:ext cx="67411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/>
          <p:nvPr/>
        </p:nvSpPr>
        <p:spPr>
          <a:xfrm>
            <a:off x="127388" y="164575"/>
            <a:ext cx="3072900" cy="3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takes about 27 days for the outer layer of skin to shed and be replaced; that works out to 1.5 pounds of skin cells per year.</a:t>
            </a:r>
            <a:endParaRPr sz="2666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Epithelial Tissue</a:t>
            </a: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376800" y="1310250"/>
            <a:ext cx="3973500" cy="35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Functions:</a:t>
            </a:r>
            <a:endParaRPr sz="3600">
              <a:solidFill>
                <a:schemeClr val="dk1"/>
              </a:solidFill>
            </a:endParaRPr>
          </a:p>
          <a:p>
            <a:pPr marL="457200" lvl="0" indent="-438150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Protection</a:t>
            </a:r>
            <a:endParaRPr sz="3300">
              <a:solidFill>
                <a:schemeClr val="dk1"/>
              </a:solidFill>
            </a:endParaRPr>
          </a:p>
          <a:p>
            <a:pPr marL="457200" lvl="0" indent="-438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Secretion</a:t>
            </a:r>
            <a:endParaRPr sz="3300">
              <a:solidFill>
                <a:schemeClr val="dk1"/>
              </a:solidFill>
            </a:endParaRPr>
          </a:p>
          <a:p>
            <a:pPr marL="457200" lvl="0" indent="-438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Absorption</a:t>
            </a:r>
            <a:endParaRPr sz="3300">
              <a:solidFill>
                <a:schemeClr val="dk1"/>
              </a:solidFill>
            </a:endParaRPr>
          </a:p>
          <a:p>
            <a:pPr marL="457200" lvl="0" indent="-4381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Char char="●"/>
            </a:pPr>
            <a:r>
              <a:rPr lang="en-US" sz="3300">
                <a:solidFill>
                  <a:schemeClr val="dk1"/>
                </a:solidFill>
              </a:rPr>
              <a:t>Excretion </a:t>
            </a:r>
            <a:endParaRPr sz="3300">
              <a:solidFill>
                <a:schemeClr val="dk1"/>
              </a:solidFill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-US" sz="3000">
                <a:solidFill>
                  <a:schemeClr val="dk1"/>
                </a:solidFill>
              </a:rPr>
              <a:t>Sensory perception</a:t>
            </a:r>
            <a:endParaRPr sz="3000">
              <a:solidFill>
                <a:schemeClr val="dk1"/>
              </a:solidFill>
            </a:endParaRPr>
          </a:p>
          <a:p>
            <a:pPr marL="0" lvl="0" indent="0" rtl="0"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/>
          </a:p>
        </p:txBody>
      </p:sp>
      <p:pic>
        <p:nvPicPr>
          <p:cNvPr id="53" name="Google Shape;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0300" y="922575"/>
            <a:ext cx="5653776" cy="405387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/>
          <p:nvPr/>
        </p:nvSpPr>
        <p:spPr>
          <a:xfrm>
            <a:off x="806775" y="5696675"/>
            <a:ext cx="81675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</a:rPr>
              <a:t>Categorized based on the </a:t>
            </a:r>
            <a:r>
              <a:rPr lang="en-US" sz="3600" u="sng">
                <a:solidFill>
                  <a:schemeClr val="dk1"/>
                </a:solidFill>
              </a:rPr>
              <a:t>shape</a:t>
            </a:r>
            <a:r>
              <a:rPr lang="en-US" sz="3600">
                <a:solidFill>
                  <a:schemeClr val="dk1"/>
                </a:solidFill>
              </a:rPr>
              <a:t> of the cells and the </a:t>
            </a:r>
            <a:r>
              <a:rPr lang="en-US" sz="3600" u="sng">
                <a:solidFill>
                  <a:schemeClr val="dk1"/>
                </a:solidFill>
              </a:rPr>
              <a:t>layers</a:t>
            </a:r>
            <a:r>
              <a:rPr lang="en-US" sz="3600">
                <a:solidFill>
                  <a:schemeClr val="dk1"/>
                </a:solidFill>
              </a:rPr>
              <a:t> of cells.</a:t>
            </a:r>
            <a:endParaRPr/>
          </a:p>
        </p:txBody>
      </p:sp>
      <p:cxnSp>
        <p:nvCxnSpPr>
          <p:cNvPr id="55" name="Google Shape;55;p11"/>
          <p:cNvCxnSpPr>
            <a:stCxn id="54" idx="3"/>
            <a:endCxn id="53" idx="2"/>
          </p:cNvCxnSpPr>
          <p:nvPr/>
        </p:nvCxnSpPr>
        <p:spPr>
          <a:xfrm rot="10800000">
            <a:off x="7177275" y="4976525"/>
            <a:ext cx="1797000" cy="1281900"/>
          </a:xfrm>
          <a:prstGeom prst="curvedConnector4">
            <a:avLst>
              <a:gd name="adj1" fmla="val -13251"/>
              <a:gd name="adj2" fmla="val 71914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02175" y="291300"/>
            <a:ext cx="4325100" cy="7791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Epithelial tissue </a:t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86975" y="1427450"/>
            <a:ext cx="9555300" cy="3664200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= single layer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stratified = multiple layers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squamous = flat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cuboidal = square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columnar = column (rectangle)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6929375" y="291300"/>
            <a:ext cx="28776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/>
              <a:t>Naming is based on description</a:t>
            </a:r>
            <a:endParaRPr sz="2200" i="1"/>
          </a:p>
        </p:txBody>
      </p:sp>
      <p:sp>
        <p:nvSpPr>
          <p:cNvPr id="63" name="Google Shape;63;p12"/>
          <p:cNvSpPr txBox="1"/>
          <p:nvPr/>
        </p:nvSpPr>
        <p:spPr>
          <a:xfrm>
            <a:off x="486975" y="6331500"/>
            <a:ext cx="91203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/>
              <a:t>One type of tissue can be arranged in different forms,  each form has a different function.</a:t>
            </a:r>
            <a:endParaRPr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3" descr="Explorer : How to Build a Beating Heart : MON FEB 7 10p et/pt : http://channel ..." title="The Skin Gun - YouTub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7750" y="195975"/>
            <a:ext cx="7317475" cy="54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1075325" y="5900175"/>
            <a:ext cx="8489400" cy="14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 skin is considered the largest organ of the body.  Replacing it takes time, and burn victims are at risk of infection because they have no protection. </a:t>
            </a:r>
            <a:endParaRPr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9475" y="116725"/>
            <a:ext cx="52227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A. 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Squamous</a:t>
            </a:r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125" y="362925"/>
            <a:ext cx="4583600" cy="15893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402525" y="6389025"/>
            <a:ext cx="96522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Form:  Single layer, Flat and thin</a:t>
            </a:r>
            <a:endParaRPr sz="2600"/>
          </a:p>
          <a:p>
            <a:pPr marL="0" marR="0" lvl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</a:t>
            </a:r>
            <a:r>
              <a:rPr lang="en-US" sz="26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diffusion and filtration</a:t>
            </a:r>
            <a:r>
              <a:rPr lang="en-US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Air sacs in lungs, capillaries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530460" y="1514773"/>
            <a:ext cx="8485574" cy="4177520"/>
            <a:chOff x="4866691" y="1954047"/>
            <a:chExt cx="6277241" cy="3818225"/>
          </a:xfrm>
        </p:grpSpPr>
        <p:pic>
          <p:nvPicPr>
            <p:cNvPr id="78" name="Google Shape;78;p14" descr="Picture-315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66691" y="1954047"/>
              <a:ext cx="3593625" cy="38182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9" name="Google Shape;79;p14"/>
            <p:cNvCxnSpPr/>
            <p:nvPr/>
          </p:nvCxnSpPr>
          <p:spPr>
            <a:xfrm flipH="1">
              <a:off x="7432425" y="3100250"/>
              <a:ext cx="1459500" cy="228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80" name="Google Shape;80;p14"/>
            <p:cNvCxnSpPr/>
            <p:nvPr/>
          </p:nvCxnSpPr>
          <p:spPr>
            <a:xfrm flipH="1">
              <a:off x="7647664" y="3230469"/>
              <a:ext cx="425400" cy="1081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81" name="Google Shape;81;p14"/>
            <p:cNvSpPr txBox="1"/>
            <p:nvPr/>
          </p:nvSpPr>
          <p:spPr>
            <a:xfrm>
              <a:off x="8835132" y="2464297"/>
              <a:ext cx="2308800" cy="9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/>
                <a:t>Simple Squamous</a:t>
              </a:r>
              <a:endParaRPr sz="220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/>
                <a:t>Tissue</a:t>
              </a:r>
              <a:endParaRPr sz="2200"/>
            </a:p>
          </p:txBody>
        </p:sp>
      </p:grpSp>
      <p:sp>
        <p:nvSpPr>
          <p:cNvPr id="82" name="Google Shape;82;p14"/>
          <p:cNvSpPr txBox="1"/>
          <p:nvPr/>
        </p:nvSpPr>
        <p:spPr>
          <a:xfrm>
            <a:off x="6050025" y="3305500"/>
            <a:ext cx="3918000" cy="16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All epithelial tissue has a layer at the bottom called the:  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/>
              <a:t>BASEMENT MEMBRANE</a:t>
            </a:r>
            <a:endParaRPr sz="2400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79825" y="123175"/>
            <a:ext cx="9015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B. </a:t>
            </a: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Simple Cuboidal</a:t>
            </a:r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5400" y="793750"/>
            <a:ext cx="4042825" cy="23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00" y="3238500"/>
            <a:ext cx="5852575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6766575" y="4177800"/>
            <a:ext cx="3051600" cy="28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Function: Secretion and </a:t>
            </a:r>
            <a:r>
              <a:rPr lang="en-US" sz="2400" u="sng"/>
              <a:t>a</a:t>
            </a:r>
            <a:r>
              <a:rPr lang="en-US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bsorption</a:t>
            </a:r>
            <a:endParaRPr sz="2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in kidneys tubules, ducts and covering the ovaries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5400" y="1195900"/>
            <a:ext cx="3143250" cy="1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6101</TotalTime>
  <Words>788</Words>
  <Application>Microsoft Office PowerPoint</Application>
  <PresentationFormat>Custom</PresentationFormat>
  <Paragraphs>124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Custom</vt:lpstr>
      <vt:lpstr>Tissues </vt:lpstr>
      <vt:lpstr>PowerPoint Presentation</vt:lpstr>
      <vt:lpstr>Epithelial Tissue</vt:lpstr>
      <vt:lpstr>Where does all the dead skin you shed go?</vt:lpstr>
      <vt:lpstr>Epithelial Tissue</vt:lpstr>
      <vt:lpstr>Epithelial tissue </vt:lpstr>
      <vt:lpstr>PowerPoint Presentation</vt:lpstr>
      <vt:lpstr>A. Simple Squamous</vt:lpstr>
      <vt:lpstr>B. Simple Cuboidal</vt:lpstr>
      <vt:lpstr>Stratified cuboidal epithelium</vt:lpstr>
      <vt:lpstr>C. Simple Columnar</vt:lpstr>
      <vt:lpstr>D. Stratified Squamous</vt:lpstr>
      <vt:lpstr>The ink of tattoos must be injected below the basement membrane.</vt:lpstr>
      <vt:lpstr>Tissues often come in layers on the body -   cuts on the skin may need to be stitched if they also go through the underlying tissue.  *This injury was caused during a hockey game, from a ice skate.</vt:lpstr>
      <vt:lpstr>PowerPoint Presentation</vt:lpstr>
      <vt:lpstr>Skin also provides a barrier to UV radiation.</vt:lpstr>
      <vt:lpstr>Check out this animation:   (4 minutes)     How Do We Get Our Skin Color?</vt:lpstr>
      <vt:lpstr>PowerPoint Presentation</vt:lpstr>
      <vt:lpstr>E.  Pseudostratified Columnar</vt:lpstr>
      <vt:lpstr>F. Transitional Epithelium</vt:lpstr>
      <vt:lpstr>Urinary Bladder</vt:lpstr>
      <vt:lpstr>G. Glandular Epithelium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Tissues </dc:title>
  <dc:creator>pchsstudent</dc:creator>
  <cp:lastModifiedBy>Lyndsey Norton</cp:lastModifiedBy>
  <cp:revision>12</cp:revision>
  <cp:lastPrinted>2018-09-26T17:36:11Z</cp:lastPrinted>
  <dcterms:modified xsi:type="dcterms:W3CDTF">2018-11-07T15:51:10Z</dcterms:modified>
</cp:coreProperties>
</file>