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1" r:id="rId17"/>
    <p:sldId id="302" r:id="rId18"/>
    <p:sldId id="303" r:id="rId19"/>
    <p:sldId id="28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8056-20EC-4BA8-BB4A-F5BBAF18B3E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4E2A-D226-4EC7-B947-E545EA81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i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i1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342900" indent="-342900">
              <a:buAutoNum type="arabicParenR"/>
            </a:pPr>
            <a:r>
              <a:rPr lang="en-US" sz="1300" dirty="0"/>
              <a:t>Anterior portion (forehead)</a:t>
            </a:r>
          </a:p>
          <a:p>
            <a:pPr marL="342900" indent="-342900">
              <a:buAutoNum type="arabicParenR"/>
            </a:pPr>
            <a:r>
              <a:rPr lang="en-US" sz="1300" dirty="0"/>
              <a:t>On each side of the top of skull</a:t>
            </a:r>
          </a:p>
          <a:p>
            <a:pPr marL="342900" indent="-342900">
              <a:buAutoNum type="arabicParenR"/>
            </a:pPr>
            <a:r>
              <a:rPr lang="en-US" sz="1300" dirty="0"/>
              <a:t>Side, above ear</a:t>
            </a:r>
          </a:p>
          <a:p>
            <a:pPr marL="342900" indent="-342900">
              <a:buAutoNum type="arabicParenR"/>
            </a:pPr>
            <a:r>
              <a:rPr lang="en-US" sz="1300" dirty="0"/>
              <a:t>Forms the back of the skull</a:t>
            </a:r>
          </a:p>
          <a:p>
            <a:pPr marL="342900" indent="-342900">
              <a:buAutoNum type="arabicParenR"/>
            </a:pPr>
            <a:r>
              <a:rPr lang="en-US" sz="1300" dirty="0"/>
              <a:t>With cranium, partly visible in eye socket</a:t>
            </a:r>
          </a:p>
          <a:p>
            <a:pPr marL="342900" indent="-342900">
              <a:buAutoNum type="arabicParenR"/>
            </a:pPr>
            <a:r>
              <a:rPr lang="en-US" sz="1300" dirty="0"/>
              <a:t>Nasal cavity, visible in eye socket</a:t>
            </a:r>
          </a:p>
          <a:p>
            <a:pPr marL="342900" indent="-342900">
              <a:buAutoNum type="arabicParenR"/>
            </a:pPr>
            <a:r>
              <a:rPr lang="en-US" sz="1300" dirty="0"/>
              <a:t>Upper jaws</a:t>
            </a:r>
          </a:p>
          <a:p>
            <a:pPr marL="342900" indent="-342900">
              <a:buAutoNum type="arabicParenR"/>
            </a:pPr>
            <a:r>
              <a:rPr lang="en-US" sz="1300" dirty="0"/>
              <a:t>Lower jaws, only moveable bone of skull</a:t>
            </a:r>
          </a:p>
          <a:p>
            <a:pPr marL="342900" indent="-342900">
              <a:buAutoNum type="arabicParenR"/>
            </a:pPr>
            <a:r>
              <a:rPr lang="en-US" sz="1300" dirty="0"/>
              <a:t>Cheek bones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004a5b9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004a5b921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1. Coronal Suture 2. Frontal 3. Parietal 4. Nasal 5. Squamosal Suture 6. Ethmoid 7. Lacrimal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8. Sphenoid 9. Lamdoidal Suture 10. Occipital 11. Temporal 12. Zygomatic 13. Maxilla 14. Mandible</a:t>
            </a:r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767705965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767705965_8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04a5b92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004a5b921_1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i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i2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i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i2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i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i2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i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i2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i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i2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i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i2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You will need to label the carpals</a:t>
            </a:r>
            <a:endParaRPr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7fe9d3a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b7fe9d3a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Aging of the hand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53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cdc6592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cdc65929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i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i2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7734834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7734834f9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Or:  Some lovers try positions that they can’t handle.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734834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7734834f9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Scaphoid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Lunate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Triquetrum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Pisiform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Trapezium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Trapezoid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Capitate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-US" sz="1100" dirty="0"/>
              <a:t>Hamate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7239930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72399302_2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i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i2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i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i2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i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i2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77b39dc8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77b39dc8a_5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i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i2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7f35ca2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7f35ca22f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i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i1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7f35ca22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7f35ca22f_1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i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i2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i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i2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i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i29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7239930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72399302_2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i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i1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i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i1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Forms sutures as you age</a:t>
            </a:r>
            <a:endParaRPr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i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i1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i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i17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04a5b9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04a5b921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i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i1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8BD1-1FA7-4CF6-81E0-A8DFEBB54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CAE62-AA55-4F8A-8B70-6EEF13FB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B2811-FFB5-4334-A2B6-B5D26186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8801-AB83-4093-962D-66A37960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5087-EFE0-4EAF-9BC8-4186E827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7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0071-9005-4C72-AE94-50310685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E2C3E-1900-4D08-9309-6F4B0E795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3493-D11A-41CF-988E-4EFB0518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8942-A61D-4BE4-A807-B856F76C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02BC0-4E1A-4EB5-A042-55AF330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9C414-22C2-499C-AA54-40875296F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A8FC-859F-4DFE-8429-526ADE843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D65-62ED-4B12-9760-7B2DAB0E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E4A8-F945-470F-AEBC-45C4F72B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8723-FC29-48DA-B7FB-ED3FCE3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3839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3839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3839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11460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11480" lvl="0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1pPr>
            <a:lvl2pPr marL="822960" lvl="1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2pPr>
            <a:lvl3pPr marL="1234440" lvl="2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3pPr>
            <a:lvl4pPr marL="1645920" lvl="3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4pPr>
            <a:lvl5pPr marL="2057400" lvl="4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5pPr>
            <a:lvl6pPr marL="2468880" lvl="5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6pPr>
            <a:lvl7pPr marL="2880360" lvl="6" indent="-35814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399"/>
            </a:lvl7pPr>
            <a:lvl8pPr marL="3291840" lvl="7" indent="-35814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399"/>
            </a:lvl8pPr>
            <a:lvl9pPr marL="3703320" lvl="8" indent="-35814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1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3D4E-7991-4BC7-85F8-8618DB08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71CFB-556A-45B5-82CF-209B5FD92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AFDE-D381-45A4-A0BC-46D6EEBC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E7F2-E60D-4FEE-B599-6FF41C80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E527-30DF-4A95-87C7-908EEF07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EB08-7AFB-4128-9C0A-911A4A38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9481-D702-45EF-9493-48810570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02E8-3A99-4BBB-BEC2-D35F8067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E204-8E60-4D36-AE71-E1B4A44E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2FDB7-56EE-44AB-AA12-BF99BBCF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B925-91C2-4B4E-87DB-4A7CFFE8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E593-AB68-4CCA-9092-66995F492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1D7B-A225-42F7-B4AB-88D9BF81E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CCE89-2D34-427A-93AE-EE81691E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CC4B9-AF41-4509-AC2C-5D69E351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654C0-B42F-459F-8643-E590A783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5766-872A-445D-AAF8-C44C0DF4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7C61F-2CB1-44E4-9C0B-E3909471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2C21-CC02-4ED6-914D-D87B42792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B58D8-7331-4ADB-BCB1-E45558398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61CFE-10A9-4256-AC47-64938EE5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C6C0C-1694-44B6-A62F-492DEA55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31187-60DA-473B-8887-161A17BE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777D7-C189-40EA-943D-DBD8DE97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3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E6FB-C4D4-48AB-8A14-83666DF7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65FBE-5C18-4C70-AF53-1CCBBCF1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3969C-6635-44AF-9F6A-2447C2A5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0156A-D13D-410B-BD9F-6691FDD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0A564-03BE-4FA1-B9F6-0D72AEBD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C076A-9475-44B4-8CF1-C3E411FA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21F3F-2F80-4D3B-92F0-2BE6273D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5F32-B60B-4B96-933D-4EAEF9D9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67C7-78B4-48BE-97E1-1434180B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32B34-6D51-404B-8FE7-05172C91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CED19-069A-4C1E-B4B6-EC7F2A1A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D4F90-2959-48B9-BDE6-3E02DF68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FE582-87EC-4E02-887E-712C7730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311F-0A8D-4A0D-94A6-420DAB7D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B595E-E98C-40C3-B4F3-0DE9F427C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4A031-B652-44EA-86A3-E842E63F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FBDD3-BC7F-4B41-B1F1-B0C173E8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2AF4F-AB25-4D0B-AB0A-49103A14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6A493-C257-4294-B150-33F65E3B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948-5FE9-4CFD-AF20-395EFBE6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D5CAD-76BE-40CF-BB13-5DB217EB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1CE5-2C62-4797-91EF-F52BBFD10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75F4-9E8D-4B89-9842-5C65E56B618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759F-D13E-4F50-A397-0303297D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B4D2-6A42-4187-A4A9-74AE4A2C3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E801-1DB5-40E9-BCAA-F4F53EE4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1798320" y="182880"/>
            <a:ext cx="8586113" cy="645413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 OF THE SKULL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1798320" y="1709370"/>
            <a:ext cx="2223450" cy="343926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 marL="342900" indent="0">
              <a:lnSpc>
                <a:spcPct val="100000"/>
              </a:lnSpc>
              <a:buNone/>
            </a:pPr>
            <a:endParaRPr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Frontal - 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Parietal - 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920" dirty="0"/>
              <a:t>Temporal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920" dirty="0"/>
              <a:t>Occipital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Sphenoid - 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920" dirty="0"/>
              <a:t>Ethmoid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Maxilla - </a:t>
            </a:r>
            <a:endParaRPr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1920" dirty="0">
                <a:solidFill>
                  <a:schemeClr val="dk1"/>
                </a:solidFill>
              </a:rPr>
              <a:t>Mandible - </a:t>
            </a:r>
            <a:endParaRPr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20" dirty="0"/>
              <a:t>9. 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-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310" y="1186313"/>
            <a:ext cx="4869608" cy="514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36"/>
          <p:cNvCxnSpPr/>
          <p:nvPr/>
        </p:nvCxnSpPr>
        <p:spPr>
          <a:xfrm flipH="1">
            <a:off x="8939505" y="4754318"/>
            <a:ext cx="957150" cy="421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6" name="Google Shape;236;p36"/>
          <p:cNvCxnSpPr/>
          <p:nvPr/>
        </p:nvCxnSpPr>
        <p:spPr>
          <a:xfrm rot="10800000" flipH="1">
            <a:off x="7088228" y="4354740"/>
            <a:ext cx="1335960" cy="18511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7" name="Google Shape;237;p36"/>
          <p:cNvSpPr txBox="1"/>
          <p:nvPr/>
        </p:nvSpPr>
        <p:spPr>
          <a:xfrm>
            <a:off x="9896655" y="4546958"/>
            <a:ext cx="347220" cy="35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350" b="1"/>
              <a:t>7</a:t>
            </a:r>
            <a:endParaRPr sz="1350" b="1"/>
          </a:p>
        </p:txBody>
      </p:sp>
      <p:sp>
        <p:nvSpPr>
          <p:cNvPr id="238" name="Google Shape;238;p36"/>
          <p:cNvSpPr/>
          <p:nvPr/>
        </p:nvSpPr>
        <p:spPr>
          <a:xfrm>
            <a:off x="7319640" y="6048090"/>
            <a:ext cx="736290" cy="2208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239" name="Google Shape;239;p36"/>
          <p:cNvSpPr txBox="1"/>
          <p:nvPr/>
        </p:nvSpPr>
        <p:spPr>
          <a:xfrm>
            <a:off x="6856770" y="6048090"/>
            <a:ext cx="536490" cy="35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350" b="1"/>
              <a:t>9</a:t>
            </a:r>
            <a:endParaRPr sz="1350" b="1"/>
          </a:p>
        </p:txBody>
      </p:sp>
      <p:sp>
        <p:nvSpPr>
          <p:cNvPr id="240" name="Google Shape;240;p36"/>
          <p:cNvSpPr txBox="1"/>
          <p:nvPr/>
        </p:nvSpPr>
        <p:spPr>
          <a:xfrm>
            <a:off x="7708710" y="6048090"/>
            <a:ext cx="347220" cy="35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350" b="1"/>
              <a:t>8</a:t>
            </a:r>
            <a:endParaRPr sz="135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553" y="210848"/>
            <a:ext cx="7777215" cy="6436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/>
        </p:nvSpPr>
        <p:spPr>
          <a:xfrm>
            <a:off x="1771388" y="233640"/>
            <a:ext cx="2892510" cy="482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1. Coronal Suture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2. Frontal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3. Parietal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4. Nasal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5. Squamosal Suture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6. Ethmoid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7. Lacrimal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8. Sphenoid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9. Lamdoidal Suture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10. Occipital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11. Temporal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12. Zygomatic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 13. Maxilla </a:t>
            </a:r>
            <a:endParaRPr sz="216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US" sz="2160">
                <a:solidFill>
                  <a:schemeClr val="dk1"/>
                </a:solidFill>
                <a:highlight>
                  <a:schemeClr val="lt1"/>
                </a:highlight>
              </a:rPr>
              <a:t>14. Mandible</a:t>
            </a:r>
            <a:endParaRPr sz="2160">
              <a:solidFill>
                <a:schemeClr val="dk1"/>
              </a:solidFill>
            </a:endParaRPr>
          </a:p>
        </p:txBody>
      </p:sp>
      <p:pic>
        <p:nvPicPr>
          <p:cNvPr id="338" name="Google Shape;3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655" y="423720"/>
            <a:ext cx="5701883" cy="471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107" y="412324"/>
            <a:ext cx="8775787" cy="603335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7"/>
          <p:cNvSpPr txBox="1"/>
          <p:nvPr/>
        </p:nvSpPr>
        <p:spPr>
          <a:xfrm>
            <a:off x="2559720" y="1508333"/>
            <a:ext cx="117639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Frontal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7664408" y="1162823"/>
            <a:ext cx="228636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Coronal Suture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2160323" y="3753585"/>
            <a:ext cx="202851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Parietal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7888463" y="3753585"/>
            <a:ext cx="228636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Sagittal Suture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7502723" y="5646870"/>
            <a:ext cx="228636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Lambdoid Suture</a:t>
            </a:r>
            <a:endParaRPr sz="198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Rest of the Bones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Google Shape;35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660" y="962370"/>
            <a:ext cx="7387911" cy="581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1892685" y="284985"/>
            <a:ext cx="5991840" cy="82242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Vertebra</a:t>
            </a:r>
            <a:r>
              <a:rPr lang="en-US"/>
              <a:t>l Column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xfrm>
            <a:off x="4849365" y="4450815"/>
            <a:ext cx="2747250" cy="52029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20"/>
              <a:t>L</a:t>
            </a:r>
            <a:r>
              <a:rPr lang="en-US" sz="25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umbar (L1-L5)</a:t>
            </a:r>
            <a:endParaRPr sz="25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748" y="53123"/>
            <a:ext cx="3222653" cy="666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9"/>
          <p:cNvSpPr txBox="1"/>
          <p:nvPr/>
        </p:nvSpPr>
        <p:spPr>
          <a:xfrm>
            <a:off x="4106280" y="5546363"/>
            <a:ext cx="3090420" cy="71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/>
              <a:t>Sacrum and Coccyx</a:t>
            </a:r>
            <a:endParaRPr sz="2520"/>
          </a:p>
        </p:txBody>
      </p:sp>
      <p:sp>
        <p:nvSpPr>
          <p:cNvPr id="364" name="Google Shape;364;p49"/>
          <p:cNvSpPr txBox="1"/>
          <p:nvPr/>
        </p:nvSpPr>
        <p:spPr>
          <a:xfrm>
            <a:off x="4674405" y="1246950"/>
            <a:ext cx="3824010" cy="44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520">
                <a:solidFill>
                  <a:schemeClr val="dk1"/>
                </a:solidFill>
              </a:rPr>
              <a:t>Cervical (C1-C7)</a:t>
            </a:r>
            <a:endParaRPr sz="1620"/>
          </a:p>
        </p:txBody>
      </p:sp>
      <p:sp>
        <p:nvSpPr>
          <p:cNvPr id="365" name="Google Shape;365;p49"/>
          <p:cNvSpPr txBox="1"/>
          <p:nvPr/>
        </p:nvSpPr>
        <p:spPr>
          <a:xfrm>
            <a:off x="4364760" y="2759625"/>
            <a:ext cx="2747250" cy="71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520">
                <a:solidFill>
                  <a:schemeClr val="dk1"/>
                </a:solidFill>
              </a:rPr>
              <a:t>Thoracic (T1-T12)</a:t>
            </a:r>
            <a:endParaRPr sz="16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1"/>
          <p:cNvPicPr preferRelativeResize="0"/>
          <p:nvPr/>
        </p:nvPicPr>
        <p:blipFill rotWithShape="1">
          <a:blip r:embed="rId3">
            <a:alphaModFix/>
          </a:blip>
          <a:srcRect t="12648"/>
          <a:stretch/>
        </p:blipFill>
        <p:spPr>
          <a:xfrm>
            <a:off x="2449245" y="2529990"/>
            <a:ext cx="7293511" cy="416547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1"/>
          <p:cNvSpPr txBox="1"/>
          <p:nvPr/>
        </p:nvSpPr>
        <p:spPr>
          <a:xfrm>
            <a:off x="1737885" y="80213"/>
            <a:ext cx="6015870" cy="64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/>
              <a:t>Thoracic Cage →  12 pairs of ribs</a:t>
            </a:r>
            <a:endParaRPr sz="2700"/>
          </a:p>
        </p:txBody>
      </p:sp>
      <p:sp>
        <p:nvSpPr>
          <p:cNvPr id="377" name="Google Shape;377;p51"/>
          <p:cNvSpPr txBox="1"/>
          <p:nvPr/>
        </p:nvSpPr>
        <p:spPr>
          <a:xfrm>
            <a:off x="2205795" y="842220"/>
            <a:ext cx="5173470" cy="12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 u="sng"/>
              <a:t>True Ribs</a:t>
            </a:r>
            <a:r>
              <a:rPr lang="en-US" sz="2520"/>
              <a:t> = First seven</a:t>
            </a:r>
            <a:endParaRPr sz="2520"/>
          </a:p>
          <a:p>
            <a:r>
              <a:rPr lang="en-US" sz="2520" u="sng"/>
              <a:t>False Ribs</a:t>
            </a:r>
            <a:r>
              <a:rPr lang="en-US" sz="2520"/>
              <a:t> = Next 3 pairs</a:t>
            </a:r>
            <a:endParaRPr sz="2520"/>
          </a:p>
          <a:p>
            <a:r>
              <a:rPr lang="en-US" sz="2520" u="sng"/>
              <a:t>Floating Ribs</a:t>
            </a:r>
            <a:r>
              <a:rPr lang="en-US" sz="2520"/>
              <a:t> = Last two pairs</a:t>
            </a:r>
            <a:endParaRPr sz="25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/>
          <p:nvPr/>
        </p:nvSpPr>
        <p:spPr>
          <a:xfrm>
            <a:off x="1697790" y="80213"/>
            <a:ext cx="5066550" cy="56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/>
              <a:t>Pectoral Girdle</a:t>
            </a:r>
            <a:endParaRPr sz="3240"/>
          </a:p>
        </p:txBody>
      </p:sp>
      <p:pic>
        <p:nvPicPr>
          <p:cNvPr id="383" name="Google Shape;383;p52"/>
          <p:cNvPicPr preferRelativeResize="0"/>
          <p:nvPr/>
        </p:nvPicPr>
        <p:blipFill rotWithShape="1">
          <a:blip r:embed="rId3">
            <a:alphaModFix/>
          </a:blip>
          <a:srcRect l="29906" r="13236" b="22821"/>
          <a:stretch/>
        </p:blipFill>
        <p:spPr>
          <a:xfrm>
            <a:off x="4150876" y="888930"/>
            <a:ext cx="5687954" cy="579039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2"/>
          <p:cNvSpPr txBox="1"/>
          <p:nvPr/>
        </p:nvSpPr>
        <p:spPr>
          <a:xfrm>
            <a:off x="1524000" y="3944385"/>
            <a:ext cx="2776140" cy="10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r>
              <a:rPr lang="en-US" sz="2610" b="1" u="sng">
                <a:solidFill>
                  <a:schemeClr val="dk1"/>
                </a:solidFill>
              </a:rPr>
              <a:t>SCAPULAS</a:t>
            </a:r>
            <a:endParaRPr sz="2610" b="1" u="sng">
              <a:solidFill>
                <a:schemeClr val="dk1"/>
              </a:solidFill>
            </a:endParaRPr>
          </a:p>
          <a:p>
            <a:r>
              <a:rPr lang="en-US" sz="2610">
                <a:solidFill>
                  <a:schemeClr val="dk1"/>
                </a:solidFill>
              </a:rPr>
              <a:t>(shoulderblade</a:t>
            </a:r>
            <a:endParaRPr sz="1620"/>
          </a:p>
        </p:txBody>
      </p:sp>
      <p:sp>
        <p:nvSpPr>
          <p:cNvPr id="385" name="Google Shape;385;p52"/>
          <p:cNvSpPr txBox="1"/>
          <p:nvPr/>
        </p:nvSpPr>
        <p:spPr>
          <a:xfrm>
            <a:off x="6319110" y="80213"/>
            <a:ext cx="2606850" cy="10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610" b="1" u="sng"/>
              <a:t>CLAVICLES </a:t>
            </a:r>
            <a:r>
              <a:rPr lang="en-US" sz="2610" b="1"/>
              <a:t> </a:t>
            </a:r>
            <a:endParaRPr sz="2610" b="1"/>
          </a:p>
          <a:p>
            <a:r>
              <a:rPr lang="en-US" sz="2610"/>
              <a:t>(collarbones)</a:t>
            </a:r>
            <a:endParaRPr sz="2610"/>
          </a:p>
          <a:p>
            <a:endParaRPr sz="2610"/>
          </a:p>
          <a:p>
            <a:endParaRPr sz="2610"/>
          </a:p>
        </p:txBody>
      </p:sp>
      <p:cxnSp>
        <p:nvCxnSpPr>
          <p:cNvPr id="386" name="Google Shape;386;p52"/>
          <p:cNvCxnSpPr/>
          <p:nvPr/>
        </p:nvCxnSpPr>
        <p:spPr>
          <a:xfrm rot="10800000" flipH="1">
            <a:off x="3750443" y="4384148"/>
            <a:ext cx="2336310" cy="1377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7" name="Google Shape;387;p52"/>
          <p:cNvSpPr txBox="1"/>
          <p:nvPr/>
        </p:nvSpPr>
        <p:spPr>
          <a:xfrm>
            <a:off x="2005028" y="2089013"/>
            <a:ext cx="1951560" cy="78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/>
              <a:t>HUMERUS</a:t>
            </a:r>
            <a:br>
              <a:rPr lang="en-US" sz="1980"/>
            </a:br>
            <a:r>
              <a:rPr lang="en-US" sz="1980"/>
              <a:t>(arm)</a:t>
            </a:r>
            <a:endParaRPr sz="1980"/>
          </a:p>
        </p:txBody>
      </p:sp>
      <p:cxnSp>
        <p:nvCxnSpPr>
          <p:cNvPr id="388" name="Google Shape;388;p52"/>
          <p:cNvCxnSpPr>
            <a:stCxn id="387" idx="2"/>
          </p:cNvCxnSpPr>
          <p:nvPr/>
        </p:nvCxnSpPr>
        <p:spPr>
          <a:xfrm>
            <a:off x="2980808" y="2872283"/>
            <a:ext cx="2061450" cy="118206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52"/>
          <p:cNvCxnSpPr/>
          <p:nvPr/>
        </p:nvCxnSpPr>
        <p:spPr>
          <a:xfrm flipH="1">
            <a:off x="7351163" y="1017023"/>
            <a:ext cx="41310" cy="164916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3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Arm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480" y="822960"/>
            <a:ext cx="3541050" cy="554586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3"/>
          <p:cNvSpPr txBox="1"/>
          <p:nvPr/>
        </p:nvSpPr>
        <p:spPr>
          <a:xfrm>
            <a:off x="1867845" y="1280070"/>
            <a:ext cx="2329830" cy="280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97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 goes to pinky  (P-U)</a:t>
            </a:r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97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goes to thumb </a:t>
            </a:r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3"/>
          <p:cNvSpPr txBox="1"/>
          <p:nvPr/>
        </p:nvSpPr>
        <p:spPr>
          <a:xfrm>
            <a:off x="5364480" y="3015675"/>
            <a:ext cx="1734750" cy="5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/>
              <a:t>ULNA</a:t>
            </a:r>
            <a:endParaRPr sz="2700" b="1"/>
          </a:p>
        </p:txBody>
      </p:sp>
      <p:sp>
        <p:nvSpPr>
          <p:cNvPr id="399" name="Google Shape;399;p53"/>
          <p:cNvSpPr txBox="1"/>
          <p:nvPr/>
        </p:nvSpPr>
        <p:spPr>
          <a:xfrm>
            <a:off x="4744808" y="3727598"/>
            <a:ext cx="1734750" cy="5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/>
              <a:t>RADIUS</a:t>
            </a:r>
            <a:endParaRPr sz="2700" b="1"/>
          </a:p>
        </p:txBody>
      </p:sp>
      <p:cxnSp>
        <p:nvCxnSpPr>
          <p:cNvPr id="400" name="Google Shape;400;p53"/>
          <p:cNvCxnSpPr/>
          <p:nvPr/>
        </p:nvCxnSpPr>
        <p:spPr>
          <a:xfrm>
            <a:off x="6553965" y="3434828"/>
            <a:ext cx="1059480" cy="3483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53"/>
          <p:cNvCxnSpPr/>
          <p:nvPr/>
        </p:nvCxnSpPr>
        <p:spPr>
          <a:xfrm>
            <a:off x="6167168" y="4084290"/>
            <a:ext cx="677970" cy="243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53"/>
          <p:cNvSpPr txBox="1"/>
          <p:nvPr/>
        </p:nvSpPr>
        <p:spPr>
          <a:xfrm>
            <a:off x="5227050" y="1722420"/>
            <a:ext cx="2005290" cy="5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/>
              <a:t>HUMERUS</a:t>
            </a:r>
            <a:endParaRPr sz="2700" b="1"/>
          </a:p>
        </p:txBody>
      </p:sp>
      <p:cxnSp>
        <p:nvCxnSpPr>
          <p:cNvPr id="403" name="Google Shape;403;p53"/>
          <p:cNvCxnSpPr/>
          <p:nvPr/>
        </p:nvCxnSpPr>
        <p:spPr>
          <a:xfrm rot="10800000" flipH="1">
            <a:off x="7099230" y="2045441"/>
            <a:ext cx="1042200" cy="3078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Wrist Bones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" name="Google Shape;41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280" y="822960"/>
            <a:ext cx="4648185" cy="583881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4"/>
          <p:cNvSpPr txBox="1"/>
          <p:nvPr/>
        </p:nvSpPr>
        <p:spPr>
          <a:xfrm>
            <a:off x="1727198" y="1108249"/>
            <a:ext cx="2563920" cy="526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970"/>
              <a:t>Wrist - 8 small bones called </a:t>
            </a:r>
            <a:r>
              <a:rPr lang="en-US" sz="2970" b="1" u="sng"/>
              <a:t>c</a:t>
            </a:r>
            <a:r>
              <a:rPr lang="en-US" sz="297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arpels</a:t>
            </a:r>
            <a:endParaRPr sz="297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97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Metacarpals</a:t>
            </a:r>
            <a:br>
              <a:rPr lang="en-US" sz="297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70"/>
              <a:t>(hand)</a:t>
            </a:r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9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970"/>
              <a:t>Fingers: </a:t>
            </a:r>
            <a:r>
              <a:rPr lang="en-US" sz="297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  <a:endParaRPr sz="297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667" y="157371"/>
            <a:ext cx="2412743" cy="366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6084" y="-11"/>
            <a:ext cx="2717483" cy="384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0553" y="2292548"/>
            <a:ext cx="2650581" cy="445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51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1798320" y="274320"/>
            <a:ext cx="8595450" cy="822960"/>
          </a:xfrm>
          <a:prstGeom prst="rect">
            <a:avLst/>
          </a:prstGeom>
        </p:spPr>
        <p:txBody>
          <a:bodyPr spcFirstLastPara="1" vert="horz" wrap="square" lIns="82283" tIns="82283" rIns="82283" bIns="82283" rtlCol="0" anchor="t" anchorCtr="0">
            <a:noAutofit/>
          </a:bodyPr>
          <a:lstStyle/>
          <a:p>
            <a:pPr>
              <a:buNone/>
            </a:pPr>
            <a:r>
              <a:rPr lang="en-US"/>
              <a:t>Sphenoid Bone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1798320" y="1645920"/>
            <a:ext cx="2934090" cy="4503600"/>
          </a:xfrm>
          <a:prstGeom prst="rect">
            <a:avLst/>
          </a:prstGeom>
        </p:spPr>
        <p:txBody>
          <a:bodyPr spcFirstLastPara="1" vert="horz" wrap="square" lIns="82283" tIns="82283" rIns="82283" bIns="82283" rtlCol="0" anchor="t" anchorCtr="0">
            <a:noAutofit/>
          </a:bodyPr>
          <a:lstStyle/>
          <a:p>
            <a:pPr marL="0" indent="0">
              <a:buNone/>
            </a:pPr>
            <a:r>
              <a:rPr lang="en-US"/>
              <a:t>Names for its shape </a:t>
            </a:r>
            <a:endParaRPr/>
          </a:p>
          <a:p>
            <a:pPr>
              <a:buChar char="-"/>
            </a:pPr>
            <a:r>
              <a:rPr lang="en-US"/>
              <a:t>    a butterfly!</a:t>
            </a:r>
            <a:endParaRPr/>
          </a:p>
        </p:txBody>
      </p:sp>
      <p:pic>
        <p:nvPicPr>
          <p:cNvPr id="247" name="Google Shape;247;p37" descr="sphenoid_anterior_vie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181" y="482311"/>
            <a:ext cx="4314779" cy="27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 descr="anatskull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373" y="3441333"/>
            <a:ext cx="7786643" cy="31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393" y="459788"/>
            <a:ext cx="6060105" cy="614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/>
        </p:nvSpPr>
        <p:spPr>
          <a:xfrm>
            <a:off x="1800705" y="185265"/>
            <a:ext cx="2377620" cy="200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endParaRPr sz="29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323" y="716040"/>
            <a:ext cx="7565355" cy="53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6"/>
          <p:cNvSpPr txBox="1"/>
          <p:nvPr/>
        </p:nvSpPr>
        <p:spPr>
          <a:xfrm>
            <a:off x="1661723" y="0"/>
            <a:ext cx="7133400" cy="7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/>
              <a:t>How to learn the carpals?</a:t>
            </a:r>
            <a:endParaRPr sz="3240"/>
          </a:p>
        </p:txBody>
      </p:sp>
      <p:sp>
        <p:nvSpPr>
          <p:cNvPr id="424" name="Google Shape;424;p56"/>
          <p:cNvSpPr txBox="1"/>
          <p:nvPr/>
        </p:nvSpPr>
        <p:spPr>
          <a:xfrm>
            <a:off x="1813193" y="6224535"/>
            <a:ext cx="8579520" cy="46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/>
              <a:t>Some Lemurs Try Peanuts That They Can’t Handle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438" y="185637"/>
            <a:ext cx="4584427" cy="648672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7"/>
          <p:cNvSpPr txBox="1"/>
          <p:nvPr/>
        </p:nvSpPr>
        <p:spPr>
          <a:xfrm>
            <a:off x="1826963" y="1363343"/>
            <a:ext cx="34014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pPr marL="411480" indent="-377190">
              <a:buSzPts val="3000"/>
              <a:buAutoNum type="alphaLcPeriod"/>
            </a:pPr>
            <a:r>
              <a:rPr lang="en-US" sz="2700" dirty="0"/>
              <a:t>Scaphoid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Lunate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Triquetrum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Pisiform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Trapezium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Trapezoid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Capitate</a:t>
            </a:r>
            <a:endParaRPr sz="2700" dirty="0"/>
          </a:p>
          <a:p>
            <a:pPr marL="411480" indent="-377190">
              <a:buSzPts val="3000"/>
              <a:buAutoNum type="alphaLcPeriod"/>
            </a:pPr>
            <a:r>
              <a:rPr lang="en-US" sz="2700" dirty="0"/>
              <a:t>Hamate</a:t>
            </a:r>
            <a:endParaRPr sz="2700" dirty="0"/>
          </a:p>
          <a:p>
            <a:endParaRPr sz="1620" dirty="0"/>
          </a:p>
        </p:txBody>
      </p:sp>
      <p:sp>
        <p:nvSpPr>
          <p:cNvPr id="431" name="Google Shape;431;p57"/>
          <p:cNvSpPr txBox="1"/>
          <p:nvPr/>
        </p:nvSpPr>
        <p:spPr>
          <a:xfrm>
            <a:off x="1895813" y="358043"/>
            <a:ext cx="2891970" cy="3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620" b="1"/>
              <a:t>ANSWERS...</a:t>
            </a:r>
            <a:endParaRPr sz="162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/>
          <p:nvPr/>
        </p:nvSpPr>
        <p:spPr>
          <a:xfrm>
            <a:off x="2650958" y="5822010"/>
            <a:ext cx="7529760" cy="85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880" b="1"/>
              <a:t>two large </a:t>
            </a:r>
            <a:r>
              <a:rPr lang="en-US" sz="2880" b="1" u="sng"/>
              <a:t>COXAL  BONES</a:t>
            </a:r>
            <a:r>
              <a:rPr lang="en-US" sz="2880" b="1"/>
              <a:t> </a:t>
            </a:r>
            <a:endParaRPr sz="2880" b="1"/>
          </a:p>
        </p:txBody>
      </p:sp>
      <p:sp>
        <p:nvSpPr>
          <p:cNvPr id="437" name="Google Shape;437;p58"/>
          <p:cNvSpPr txBox="1"/>
          <p:nvPr/>
        </p:nvSpPr>
        <p:spPr>
          <a:xfrm>
            <a:off x="1764638" y="106943"/>
            <a:ext cx="2767230" cy="85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3240" b="1"/>
              <a:t>Pelvic Girdle</a:t>
            </a:r>
            <a:endParaRPr sz="3240" b="1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638" y="1127228"/>
            <a:ext cx="8618624" cy="432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58"/>
          <p:cNvCxnSpPr>
            <a:stCxn id="436" idx="0"/>
          </p:cNvCxnSpPr>
          <p:nvPr/>
        </p:nvCxnSpPr>
        <p:spPr>
          <a:xfrm rot="10800000">
            <a:off x="2719808" y="2721060"/>
            <a:ext cx="3696030" cy="31009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58"/>
          <p:cNvCxnSpPr>
            <a:stCxn id="436" idx="0"/>
          </p:cNvCxnSpPr>
          <p:nvPr/>
        </p:nvCxnSpPr>
        <p:spPr>
          <a:xfrm rot="10800000">
            <a:off x="6402878" y="2501280"/>
            <a:ext cx="12960" cy="332073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9"/>
          <p:cNvSpPr txBox="1">
            <a:spLocks noGrp="1"/>
          </p:cNvSpPr>
          <p:nvPr>
            <p:ph type="title"/>
          </p:nvPr>
        </p:nvSpPr>
        <p:spPr>
          <a:xfrm>
            <a:off x="1639583" y="169853"/>
            <a:ext cx="9028530" cy="4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Pelvic Girdle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Google Shape;447;p59"/>
          <p:cNvPicPr preferRelativeResize="0"/>
          <p:nvPr/>
        </p:nvPicPr>
        <p:blipFill rotWithShape="1">
          <a:blip r:embed="rId4">
            <a:alphaModFix/>
          </a:blip>
          <a:srcRect t="11801"/>
          <a:stretch/>
        </p:blipFill>
        <p:spPr>
          <a:xfrm>
            <a:off x="2709638" y="973238"/>
            <a:ext cx="6653183" cy="440086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9"/>
          <p:cNvSpPr txBox="1"/>
          <p:nvPr/>
        </p:nvSpPr>
        <p:spPr>
          <a:xfrm>
            <a:off x="6414263" y="2130773"/>
            <a:ext cx="1536840" cy="78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/>
              <a:t>COXAL</a:t>
            </a:r>
            <a:endParaRPr sz="2700" b="1"/>
          </a:p>
        </p:txBody>
      </p:sp>
      <p:sp>
        <p:nvSpPr>
          <p:cNvPr id="449" name="Google Shape;449;p59"/>
          <p:cNvSpPr txBox="1"/>
          <p:nvPr/>
        </p:nvSpPr>
        <p:spPr>
          <a:xfrm>
            <a:off x="2767305" y="2256278"/>
            <a:ext cx="1536840" cy="78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/>
              <a:t>COXAL</a:t>
            </a:r>
            <a:endParaRPr sz="2700" b="1"/>
          </a:p>
        </p:txBody>
      </p:sp>
      <p:sp>
        <p:nvSpPr>
          <p:cNvPr id="450" name="Google Shape;450;p59"/>
          <p:cNvSpPr txBox="1"/>
          <p:nvPr/>
        </p:nvSpPr>
        <p:spPr>
          <a:xfrm>
            <a:off x="3027090" y="5681768"/>
            <a:ext cx="5908950" cy="94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/>
              <a:t>The </a:t>
            </a:r>
            <a:r>
              <a:rPr lang="en-US" sz="2520" b="1"/>
              <a:t>SACRUM</a:t>
            </a:r>
            <a:r>
              <a:rPr lang="en-US" sz="2520"/>
              <a:t>  is between coxal bones,  </a:t>
            </a:r>
            <a:r>
              <a:rPr lang="en-US" sz="2520" b="1"/>
              <a:t>COCCYX</a:t>
            </a:r>
            <a:r>
              <a:rPr lang="en-US" sz="2520"/>
              <a:t> is the tailbone</a:t>
            </a:r>
            <a:endParaRPr sz="252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0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Leg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7" name="Google Shape;45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1593" y="1049985"/>
            <a:ext cx="4190985" cy="559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0"/>
          <p:cNvSpPr txBox="1"/>
          <p:nvPr/>
        </p:nvSpPr>
        <p:spPr>
          <a:xfrm>
            <a:off x="6065873" y="2256030"/>
            <a:ext cx="3505950" cy="39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/>
              <a:t>Upper Leg - FEMUR</a:t>
            </a:r>
            <a:endParaRPr sz="2520"/>
          </a:p>
        </p:txBody>
      </p:sp>
      <p:sp>
        <p:nvSpPr>
          <p:cNvPr id="459" name="Google Shape;459;p60"/>
          <p:cNvSpPr txBox="1"/>
          <p:nvPr/>
        </p:nvSpPr>
        <p:spPr>
          <a:xfrm>
            <a:off x="6519450" y="4585658"/>
            <a:ext cx="3586950" cy="39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/>
              <a:t>Lower Leg - </a:t>
            </a:r>
            <a:br>
              <a:rPr lang="en-US" sz="2520"/>
            </a:br>
            <a:r>
              <a:rPr lang="en-US" sz="2520"/>
              <a:t>TIBIA &amp; FIBULA</a:t>
            </a:r>
            <a:endParaRPr sz="2520"/>
          </a:p>
        </p:txBody>
      </p:sp>
      <p:cxnSp>
        <p:nvCxnSpPr>
          <p:cNvPr id="460" name="Google Shape;460;p60"/>
          <p:cNvCxnSpPr>
            <a:stCxn id="458" idx="1"/>
          </p:cNvCxnSpPr>
          <p:nvPr/>
        </p:nvCxnSpPr>
        <p:spPr>
          <a:xfrm flipH="1">
            <a:off x="5678423" y="2454615"/>
            <a:ext cx="387450" cy="17928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60"/>
          <p:cNvCxnSpPr>
            <a:stCxn id="459" idx="1"/>
          </p:cNvCxnSpPr>
          <p:nvPr/>
        </p:nvCxnSpPr>
        <p:spPr>
          <a:xfrm flipH="1">
            <a:off x="5420550" y="4784243"/>
            <a:ext cx="1098900" cy="3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60"/>
          <p:cNvCxnSpPr>
            <a:stCxn id="459" idx="1"/>
          </p:cNvCxnSpPr>
          <p:nvPr/>
        </p:nvCxnSpPr>
        <p:spPr>
          <a:xfrm flipH="1">
            <a:off x="5546640" y="4784243"/>
            <a:ext cx="972810" cy="4973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Google Shape;463;p60"/>
          <p:cNvSpPr txBox="1"/>
          <p:nvPr/>
        </p:nvSpPr>
        <p:spPr>
          <a:xfrm>
            <a:off x="7055130" y="3714435"/>
            <a:ext cx="329211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/>
              <a:t>Kneecap - PATELLA</a:t>
            </a:r>
            <a:endParaRPr sz="2520"/>
          </a:p>
        </p:txBody>
      </p:sp>
      <p:cxnSp>
        <p:nvCxnSpPr>
          <p:cNvPr id="464" name="Google Shape;464;p60"/>
          <p:cNvCxnSpPr>
            <a:stCxn id="463" idx="1"/>
          </p:cNvCxnSpPr>
          <p:nvPr/>
        </p:nvCxnSpPr>
        <p:spPr>
          <a:xfrm rot="10800000">
            <a:off x="6567780" y="3890745"/>
            <a:ext cx="487350" cy="8559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1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Ankle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1" name="Google Shape;47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610" y="876938"/>
            <a:ext cx="5188590" cy="521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1"/>
          <p:cNvSpPr txBox="1"/>
          <p:nvPr/>
        </p:nvSpPr>
        <p:spPr>
          <a:xfrm>
            <a:off x="7224870" y="877838"/>
            <a:ext cx="3171960" cy="425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700"/>
              <a:t>Ankle and Upper foot - 7 bones called </a:t>
            </a: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Tarsals</a:t>
            </a:r>
            <a:endParaRPr sz="27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700"/>
              <a:t>Large heel bone is the </a:t>
            </a:r>
            <a:r>
              <a:rPr lang="en-US" sz="2700" u="sng"/>
              <a:t>calcaneous</a:t>
            </a:r>
            <a:endParaRPr sz="2700" u="sng"/>
          </a:p>
          <a:p>
            <a:endParaRPr sz="2700" u="sng"/>
          </a:p>
          <a:p>
            <a:r>
              <a:rPr lang="en-US" sz="2700"/>
              <a:t>Foot = </a:t>
            </a:r>
            <a:r>
              <a:rPr lang="en-US" sz="2700" u="sng"/>
              <a:t>metatarsals</a:t>
            </a:r>
            <a:endParaRPr sz="2700" u="sng"/>
          </a:p>
          <a:p>
            <a:r>
              <a:rPr lang="en-US" sz="2700"/>
              <a:t>Toes = </a:t>
            </a:r>
            <a:r>
              <a:rPr lang="en-US" sz="2700" u="sng"/>
              <a:t>phalanges</a:t>
            </a:r>
            <a:endParaRPr sz="2700" u="sng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988" y="192668"/>
            <a:ext cx="6224805" cy="622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2"/>
          <p:cNvSpPr txBox="1"/>
          <p:nvPr/>
        </p:nvSpPr>
        <p:spPr>
          <a:xfrm>
            <a:off x="8416920" y="5911065"/>
            <a:ext cx="1979910" cy="76896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138"/>
              </a:lnSpc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 –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Foot Coloring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3"/>
          <p:cNvPicPr preferRelativeResize="0"/>
          <p:nvPr/>
        </p:nvPicPr>
        <p:blipFill rotWithShape="1">
          <a:blip r:embed="rId3">
            <a:alphaModFix/>
          </a:blip>
          <a:srcRect r="15690" b="61982"/>
          <a:stretch/>
        </p:blipFill>
        <p:spPr>
          <a:xfrm>
            <a:off x="1524001" y="196043"/>
            <a:ext cx="8820539" cy="54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4"/>
          <p:cNvPicPr preferRelativeResize="0"/>
          <p:nvPr/>
        </p:nvPicPr>
        <p:blipFill rotWithShape="1">
          <a:blip r:embed="rId3">
            <a:alphaModFix/>
          </a:blip>
          <a:srcRect t="32863"/>
          <a:stretch/>
        </p:blipFill>
        <p:spPr>
          <a:xfrm>
            <a:off x="2283465" y="301028"/>
            <a:ext cx="7170525" cy="655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1763985" y="137858"/>
            <a:ext cx="8664030" cy="89154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Sutures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connection points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1798320" y="1188720"/>
            <a:ext cx="3821310" cy="537516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1. Coronal - between frontal and parietal bones</a:t>
            </a:r>
            <a:br>
              <a:rPr lang="en-US" dirty="0"/>
            </a:br>
            <a:endParaRPr dirty="0"/>
          </a:p>
          <a:p>
            <a:pPr marL="0" indent="0">
              <a:buNone/>
            </a:pPr>
            <a:r>
              <a:rPr lang="en-US" dirty="0"/>
              <a:t>2. Lambdoidal - between occipital and parietal bones</a:t>
            </a:r>
            <a:br>
              <a:rPr lang="en-US" dirty="0"/>
            </a:br>
            <a:endParaRPr dirty="0"/>
          </a:p>
          <a:p>
            <a:pPr marL="0" indent="0">
              <a:buNone/>
            </a:pPr>
            <a:r>
              <a:rPr lang="en-US" dirty="0"/>
              <a:t>3. Squamosal - between temporal and parietal bones</a:t>
            </a:r>
            <a:br>
              <a:rPr lang="en-US" dirty="0"/>
            </a:br>
            <a:endParaRPr dirty="0"/>
          </a:p>
          <a:p>
            <a:pPr marL="0" indent="0">
              <a:buNone/>
            </a:pPr>
            <a:r>
              <a:rPr lang="en-US" dirty="0"/>
              <a:t>4. Sagittal - between parietal bones</a:t>
            </a:r>
            <a:endParaRPr dirty="0"/>
          </a:p>
        </p:txBody>
      </p:sp>
      <p:pic>
        <p:nvPicPr>
          <p:cNvPr id="255" name="Google Shape;255;p38" descr="Image result for skull su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368" y="1454535"/>
            <a:ext cx="4777516" cy="40811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/>
          <p:nvPr/>
        </p:nvSpPr>
        <p:spPr>
          <a:xfrm>
            <a:off x="6043080" y="1273203"/>
            <a:ext cx="2973915" cy="843458"/>
          </a:xfrm>
          <a:custGeom>
            <a:avLst/>
            <a:gdLst/>
            <a:ahLst/>
            <a:cxnLst/>
            <a:rect l="0" t="0" r="0" b="0"/>
            <a:pathLst>
              <a:path w="132174" h="37487" extrusionOk="0">
                <a:moveTo>
                  <a:pt x="0" y="37487"/>
                </a:moveTo>
                <a:cubicBezTo>
                  <a:pt x="3371" y="33646"/>
                  <a:pt x="9251" y="20475"/>
                  <a:pt x="20226" y="14439"/>
                </a:cubicBezTo>
                <a:cubicBezTo>
                  <a:pt x="31201" y="8403"/>
                  <a:pt x="53074" y="3151"/>
                  <a:pt x="65852" y="1269"/>
                </a:cubicBezTo>
                <a:cubicBezTo>
                  <a:pt x="78630" y="-612"/>
                  <a:pt x="85842" y="-534"/>
                  <a:pt x="96896" y="3150"/>
                </a:cubicBezTo>
                <a:cubicBezTo>
                  <a:pt x="107950" y="6835"/>
                  <a:pt x="126294" y="20005"/>
                  <a:pt x="132174" y="2337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38"/>
          <p:cNvSpPr txBox="1"/>
          <p:nvPr/>
        </p:nvSpPr>
        <p:spPr>
          <a:xfrm>
            <a:off x="7916340" y="935865"/>
            <a:ext cx="1365390" cy="51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620">
                <a:solidFill>
                  <a:schemeClr val="dk1"/>
                </a:solidFill>
              </a:rPr>
              <a:t>Sagittal</a:t>
            </a:r>
            <a:endParaRPr sz="162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815" y="92723"/>
            <a:ext cx="4784198" cy="651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Bones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3" name="Google Shape;50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0" y="1066793"/>
            <a:ext cx="5867393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3483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8"/>
          <p:cNvSpPr txBox="1"/>
          <p:nvPr/>
        </p:nvSpPr>
        <p:spPr>
          <a:xfrm>
            <a:off x="3307080" y="5834700"/>
            <a:ext cx="714042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880" b="1" dirty="0">
                <a:solidFill>
                  <a:srgbClr val="980000"/>
                </a:solidFill>
              </a:rPr>
              <a:t>Warning:  Next slide is graphic!</a:t>
            </a:r>
            <a:endParaRPr sz="2880"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9" descr="Open_fracture_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473" y="2471153"/>
            <a:ext cx="3684870" cy="403665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1721595" y="173925"/>
            <a:ext cx="8611313" cy="2236928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 - refers to any connection between large bones (in fetal skulls, these are called fontanels)</a:t>
            </a:r>
            <a:endParaRPr sz="31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sz="31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 - any wide gap between bones</a:t>
            </a:r>
            <a:endParaRPr sz="31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9353" y="2380613"/>
            <a:ext cx="4056120" cy="428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Fontanels are “soft spots” on an infant’s skull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593" y="1219185"/>
            <a:ext cx="7619985" cy="496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1797960" y="272138"/>
            <a:ext cx="8496495" cy="735368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TOPOGRAPHY OF THE SKULL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1847820" y="1066185"/>
            <a:ext cx="8575740" cy="1200420"/>
          </a:xfrm>
          <a:prstGeom prst="rect">
            <a:avLst/>
          </a:prstGeom>
        </p:spPr>
        <p:txBody>
          <a:bodyPr spcFirstLastPara="1" vert="horz" wrap="square" lIns="34290" tIns="34290" rIns="34290" bIns="3429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- refers to any opening in the skull, nerves and blood vessels leave this opening to supply the face</a:t>
            </a:r>
            <a:endParaRPr sz="2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sz="2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sz="2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913" y="2654033"/>
            <a:ext cx="3051810" cy="400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175" y="2574810"/>
            <a:ext cx="4572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/>
        </p:nvSpPr>
        <p:spPr>
          <a:xfrm>
            <a:off x="7744193" y="5854433"/>
            <a:ext cx="2413238" cy="529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r>
              <a:rPr lang="en-US" sz="2399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sz="2399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2929845" y="2988900"/>
            <a:ext cx="1821420" cy="735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160" b="1">
                <a:solidFill>
                  <a:srgbClr val="980000"/>
                </a:solidFill>
              </a:rPr>
              <a:t>Foramen Magnum</a:t>
            </a:r>
            <a:endParaRPr sz="2160" b="1">
              <a:solidFill>
                <a:srgbClr val="980000"/>
              </a:solidFill>
            </a:endParaRPr>
          </a:p>
        </p:txBody>
      </p:sp>
      <p:cxnSp>
        <p:nvCxnSpPr>
          <p:cNvPr id="282" name="Google Shape;282;p41"/>
          <p:cNvCxnSpPr/>
          <p:nvPr/>
        </p:nvCxnSpPr>
        <p:spPr>
          <a:xfrm>
            <a:off x="3247658" y="3740738"/>
            <a:ext cx="293490" cy="5621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1616070" y="274635"/>
            <a:ext cx="9028418" cy="49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Foramen Magnum</a:t>
            </a:r>
            <a:endParaRPr sz="2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385" y="838193"/>
            <a:ext cx="7553318" cy="434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1935" y="5848335"/>
            <a:ext cx="4229100" cy="504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 txBox="1"/>
          <p:nvPr/>
        </p:nvSpPr>
        <p:spPr>
          <a:xfrm>
            <a:off x="4302120" y="5932485"/>
            <a:ext cx="4037310" cy="40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t" anchorCtr="0">
            <a:noAutofit/>
          </a:bodyPr>
          <a:lstStyle/>
          <a:p>
            <a:pPr>
              <a:lnSpc>
                <a:spcPct val="120138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Assignment: Skull Labeling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580" y="237780"/>
            <a:ext cx="9006841" cy="576437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/>
        </p:nvSpPr>
        <p:spPr>
          <a:xfrm>
            <a:off x="7979768" y="412290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>
                <a:solidFill>
                  <a:srgbClr val="FF0000"/>
                </a:solidFill>
              </a:rPr>
              <a:t>Coronal Suture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8026433" y="1062293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Parietal 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1770983" y="1001970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160">
                <a:solidFill>
                  <a:srgbClr val="FF0000"/>
                </a:solidFill>
              </a:rPr>
              <a:t>Frontal</a:t>
            </a:r>
            <a:endParaRPr sz="2160">
              <a:solidFill>
                <a:srgbClr val="FF0000"/>
              </a:solidFill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1697768" y="1658408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Nasal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1697768" y="2686658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Sphenoid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2" name="Google Shape;302;p43"/>
          <p:cNvSpPr txBox="1"/>
          <p:nvPr/>
        </p:nvSpPr>
        <p:spPr>
          <a:xfrm>
            <a:off x="8129820" y="2465663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Temporal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1770983" y="3200783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Lacrimal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1770983" y="3661133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Zygomatic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1811213" y="4121483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Vomer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1931048" y="4985235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Maxilla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8026433" y="4519035"/>
            <a:ext cx="237303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Mandible</a:t>
            </a:r>
            <a:endParaRPr sz="198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612" y="371903"/>
            <a:ext cx="8798017" cy="527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 txBox="1"/>
          <p:nvPr/>
        </p:nvSpPr>
        <p:spPr>
          <a:xfrm>
            <a:off x="1815600" y="472613"/>
            <a:ext cx="214191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Coronal Suture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1916175" y="1116180"/>
            <a:ext cx="117639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Frontal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1916175" y="2309198"/>
            <a:ext cx="117639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Nasal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1748033" y="3713378"/>
            <a:ext cx="117639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Maxilla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1748033" y="4936545"/>
            <a:ext cx="124416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Mandible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8156348" y="915143"/>
            <a:ext cx="173394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Parietal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8333715" y="2194133"/>
            <a:ext cx="219024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Squamous </a:t>
            </a:r>
            <a:r>
              <a:rPr lang="en-US" sz="1440">
                <a:solidFill>
                  <a:srgbClr val="FF0000"/>
                </a:solidFill>
              </a:rPr>
              <a:t>Suture</a:t>
            </a:r>
            <a:endParaRPr sz="1440">
              <a:solidFill>
                <a:srgbClr val="FF0000"/>
              </a:solidFill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8380403" y="2894445"/>
            <a:ext cx="224397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Lambdoid </a:t>
            </a:r>
            <a:r>
              <a:rPr lang="en-US" sz="1440">
                <a:solidFill>
                  <a:srgbClr val="FF0000"/>
                </a:solidFill>
              </a:rPr>
              <a:t>Suture</a:t>
            </a:r>
            <a:endParaRPr sz="1440">
              <a:solidFill>
                <a:srgbClr val="FF0000"/>
              </a:solidFill>
            </a:endParaRPr>
          </a:p>
        </p:txBody>
      </p:sp>
      <p:sp>
        <p:nvSpPr>
          <p:cNvPr id="321" name="Google Shape;321;p44"/>
          <p:cNvSpPr txBox="1"/>
          <p:nvPr/>
        </p:nvSpPr>
        <p:spPr>
          <a:xfrm>
            <a:off x="8333715" y="3544448"/>
            <a:ext cx="185841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Occipital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8282663" y="4194450"/>
            <a:ext cx="196965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Temporal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5845553" y="4494015"/>
            <a:ext cx="203364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Mastoid Process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5928398" y="5112338"/>
            <a:ext cx="196965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980">
                <a:solidFill>
                  <a:srgbClr val="FF0000"/>
                </a:solidFill>
              </a:rPr>
              <a:t>Zygomatic</a:t>
            </a:r>
            <a:endParaRPr sz="1980">
              <a:solidFill>
                <a:srgbClr val="FF0000"/>
              </a:solidFill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1771388" y="2886143"/>
            <a:ext cx="1608120" cy="44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520">
                <a:solidFill>
                  <a:srgbClr val="FF0000"/>
                </a:solidFill>
              </a:rPr>
              <a:t>Sphenoid</a:t>
            </a:r>
            <a:endParaRPr sz="2520">
              <a:solidFill>
                <a:srgbClr val="FF0000"/>
              </a:solidFill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1700310" y="2894434"/>
            <a:ext cx="1608120" cy="50976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  <p:cxnSp>
        <p:nvCxnSpPr>
          <p:cNvPr id="327" name="Google Shape;327;p44"/>
          <p:cNvCxnSpPr/>
          <p:nvPr/>
        </p:nvCxnSpPr>
        <p:spPr>
          <a:xfrm rot="10800000" flipH="1">
            <a:off x="3308430" y="3105990"/>
            <a:ext cx="1362960" cy="97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494</Words>
  <Application>Microsoft Office PowerPoint</Application>
  <PresentationFormat>Widescreen</PresentationFormat>
  <Paragraphs>155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BONES OF THE SKULL</vt:lpstr>
      <vt:lpstr>Sphenoid Bone</vt:lpstr>
      <vt:lpstr>Sutures  - connection points</vt:lpstr>
      <vt:lpstr>PowerPoint Presentation</vt:lpstr>
      <vt:lpstr>Fontanels are “soft spots” on an infant’s skull</vt:lpstr>
      <vt:lpstr>TOPOGRAPHY OF THE SKULL</vt:lpstr>
      <vt:lpstr>Foramen Magnum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Rest of the Bones</vt:lpstr>
      <vt:lpstr>Vertebral Column</vt:lpstr>
      <vt:lpstr>PowerPoint Presentation</vt:lpstr>
      <vt:lpstr>PowerPoint Presentation</vt:lpstr>
      <vt:lpstr>Bones of the Arm</vt:lpstr>
      <vt:lpstr>Wrist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Pelvic Girdle</vt:lpstr>
      <vt:lpstr>Bones of the Leg</vt:lpstr>
      <vt:lpstr>Bones of the Ankle</vt:lpstr>
      <vt:lpstr>PowerPoint Presentation</vt:lpstr>
      <vt:lpstr>PowerPoint Presentation</vt:lpstr>
      <vt:lpstr>PowerPoint Presentation</vt:lpstr>
      <vt:lpstr>PowerPoint Presentation</vt:lpstr>
      <vt:lpstr>Broken Bones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THE SKULL</dc:title>
  <dc:creator>Lyndsey Norton</dc:creator>
  <cp:lastModifiedBy>Lyndsey Norton</cp:lastModifiedBy>
  <cp:revision>2</cp:revision>
  <dcterms:created xsi:type="dcterms:W3CDTF">2018-11-07T15:45:59Z</dcterms:created>
  <dcterms:modified xsi:type="dcterms:W3CDTF">2018-11-07T15:48:46Z</dcterms:modified>
</cp:coreProperties>
</file>