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</p:sldIdLst>
  <p:sldSz cx="10160000" cy="7620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46" tIns="83846" rIns="83846" bIns="83846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i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i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i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i5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004a5b921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004a5b921_1_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LABEL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i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i6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r>
              <a:rPr lang="en-US" sz="1300"/>
              <a:t>https://www.biologycorner.com/anatomy/skeletal/bone_coloring.html</a:t>
            </a:r>
            <a:endParaRPr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i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i7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i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i7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6c394db5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6c394db5_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6c394db5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6c394db5_2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i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i6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300">
                <a:solidFill>
                  <a:schemeClr val="dk1"/>
                </a:solidFill>
              </a:rPr>
              <a:t>https://www.biologycorner.com/worksheets/bone-matrix-color.html</a:t>
            </a:r>
            <a:endParaRPr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i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i9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i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i9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61d5990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g361d599053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i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i10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i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i10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56d9f9bb1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56d9f9bb1_3_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i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i1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b7fe9d3a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b7fe9d3a_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i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i1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i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i12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i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i13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i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i13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i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i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i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i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i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i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i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i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i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i3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i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i3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i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i4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marL="914400" lvl="1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he.com/biosci/ap/holehaap/student/olc2/chap07matching01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J7A6Nw0My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/>
        </p:nvSpPr>
        <p:spPr>
          <a:xfrm>
            <a:off x="710825" y="305125"/>
            <a:ext cx="80418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 b="1">
                <a:latin typeface="Times New Roman"/>
                <a:ea typeface="Times New Roman"/>
                <a:cs typeface="Times New Roman"/>
                <a:sym typeface="Times New Roman"/>
              </a:rPr>
              <a:t>THE  </a:t>
            </a:r>
            <a:r>
              <a:rPr lang="en-US" sz="3733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SKELETAL  SYSTEM</a:t>
            </a:r>
            <a:endParaRPr sz="3733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9475" y="1331725"/>
            <a:ext cx="8042148" cy="598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3975"/>
            <a:ext cx="10160000" cy="5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5" cy="55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Bone Tissue</a:t>
            </a:r>
            <a:endParaRPr sz="3111">
              <a:solidFill>
                <a:srgbClr val="CC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613875" y="1153850"/>
            <a:ext cx="8892800" cy="10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9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Compact</a:t>
            </a:r>
            <a:r>
              <a:rPr lang="en-US" sz="345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(wall of the diaphysis)</a:t>
            </a:r>
            <a:endParaRPr sz="3459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Spongy (cancellous, epiphysis) - red marrow</a:t>
            </a:r>
            <a:endParaRPr sz="3466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875" y="2496175"/>
            <a:ext cx="8290875" cy="4990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6"/>
          <p:cNvGrpSpPr/>
          <p:nvPr/>
        </p:nvGrpSpPr>
        <p:grpSpPr>
          <a:xfrm>
            <a:off x="3393395" y="2143826"/>
            <a:ext cx="1264383" cy="2674704"/>
            <a:chOff x="2289400" y="914400"/>
            <a:chExt cx="682400" cy="1311096"/>
          </a:xfrm>
        </p:grpSpPr>
        <p:cxnSp>
          <p:nvCxnSpPr>
            <p:cNvPr id="97" name="Google Shape;97;p16"/>
            <p:cNvCxnSpPr>
              <a:stCxn id="98" idx="0"/>
              <a:endCxn id="98" idx="0"/>
            </p:cNvCxnSpPr>
            <p:nvPr/>
          </p:nvCxnSpPr>
          <p:spPr>
            <a:xfrm flipH="1">
              <a:off x="2514600" y="914400"/>
              <a:ext cx="457200" cy="1066800"/>
            </a:xfrm>
            <a:prstGeom prst="straightConnector1">
              <a:avLst/>
            </a:prstGeom>
            <a:noFill/>
            <a:ln w="38100" cap="flat" cmpd="sng">
              <a:solidFill>
                <a:srgbClr val="FAD16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" name="Google Shape;99;p16"/>
            <p:cNvSpPr/>
            <p:nvPr/>
          </p:nvSpPr>
          <p:spPr>
            <a:xfrm rot="-8771087">
              <a:off x="2333668" y="1952663"/>
              <a:ext cx="228565" cy="228565"/>
            </a:xfrm>
            <a:prstGeom prst="triangle">
              <a:avLst>
                <a:gd name="adj" fmla="val 50000"/>
              </a:avLst>
            </a:prstGeom>
            <a:solidFill>
              <a:srgbClr val="FAD165"/>
            </a:solidFill>
            <a:ln w="19050" cap="flat" cmpd="sng">
              <a:solidFill>
                <a:srgbClr val="FB4C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1900" y="304800"/>
            <a:ext cx="6885432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/>
        </p:nvSpPr>
        <p:spPr>
          <a:xfrm>
            <a:off x="5113000" y="442900"/>
            <a:ext cx="4626000" cy="12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* Assignment </a:t>
            </a:r>
            <a:endParaRPr sz="30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– Coloring of a Long Bone</a:t>
            </a:r>
            <a:endParaRPr sz="30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3466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66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925" y="0"/>
            <a:ext cx="4157850" cy="749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/>
        </p:nvSpPr>
        <p:spPr>
          <a:xfrm>
            <a:off x="312425" y="214775"/>
            <a:ext cx="4658325" cy="449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the Structure of a Long Bone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Matching quiz at </a:t>
            </a:r>
            <a:r>
              <a:rPr lang="en-US" sz="2666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http://www.mhhe.com/biosci/ap/holehaap/student/olc2/chap07matching01.html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5775" y="410575"/>
            <a:ext cx="4686450" cy="695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3975"/>
            <a:ext cx="10160000" cy="5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5" cy="55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Microscopic Structure</a:t>
            </a:r>
            <a:endParaRPr sz="3111">
              <a:solidFill>
                <a:srgbClr val="CC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317950" y="1157200"/>
            <a:ext cx="9600300" cy="6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Bone tissue is called </a:t>
            </a:r>
            <a:r>
              <a:rPr lang="en-US" sz="2900" u="sng"/>
              <a:t>OSSEOUS</a:t>
            </a:r>
            <a:r>
              <a:rPr lang="en-US" sz="2900"/>
              <a:t> tissue</a:t>
            </a:r>
            <a:br>
              <a:rPr lang="en-US" sz="2900"/>
            </a:br>
            <a:r>
              <a:rPr lang="en-US" sz="2900"/>
              <a:t>- the matrix is composed of collagen and inorganic salts</a:t>
            </a:r>
            <a:endParaRPr sz="29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OSTEOCYTES  - mature bone cells, enclosed in tiny chambers called LACUNAE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2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Char char="-"/>
            </a:pPr>
            <a:r>
              <a:rPr lang="en-US" sz="2900"/>
              <a:t>these</a:t>
            </a: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form rings </a:t>
            </a:r>
            <a:r>
              <a:rPr lang="en-US" sz="2900"/>
              <a:t>called lamella</a:t>
            </a: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around a HAVERSIAN CANAL which houses blood vessels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CANALICULI - tiny canals that link osteocytes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Haversian and Volkmann canals provide passageways for </a:t>
            </a:r>
            <a:r>
              <a:rPr lang="en-US" sz="2900" u="sng"/>
              <a:t>blood vessels</a:t>
            </a:r>
            <a:endParaRPr sz="29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1" descr="bone_anatomy_boxed_answers.png"/>
          <p:cNvPicPr preferRelativeResize="0"/>
          <p:nvPr/>
        </p:nvPicPr>
        <p:blipFill rotWithShape="1">
          <a:blip r:embed="rId3">
            <a:alphaModFix/>
          </a:blip>
          <a:srcRect l="-10670" t="-4810" r="10669" b="4809"/>
          <a:stretch/>
        </p:blipFill>
        <p:spPr>
          <a:xfrm>
            <a:off x="303749" y="457900"/>
            <a:ext cx="9049850" cy="63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4605625" y="245800"/>
            <a:ext cx="209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Osteocytes</a:t>
            </a:r>
            <a:endParaRPr sz="2400"/>
          </a:p>
        </p:txBody>
      </p:sp>
      <p:cxnSp>
        <p:nvCxnSpPr>
          <p:cNvPr id="130" name="Google Shape;130;p21"/>
          <p:cNvCxnSpPr>
            <a:stCxn id="129" idx="2"/>
          </p:cNvCxnSpPr>
          <p:nvPr/>
        </p:nvCxnSpPr>
        <p:spPr>
          <a:xfrm flipH="1">
            <a:off x="5588725" y="802000"/>
            <a:ext cx="64800" cy="504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" name="Google Shape;131;p21"/>
          <p:cNvCxnSpPr/>
          <p:nvPr/>
        </p:nvCxnSpPr>
        <p:spPr>
          <a:xfrm>
            <a:off x="5692350" y="866800"/>
            <a:ext cx="284700" cy="750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2" name="Google Shape;132;p21"/>
          <p:cNvSpPr txBox="1"/>
          <p:nvPr/>
        </p:nvSpPr>
        <p:spPr>
          <a:xfrm>
            <a:off x="7309425" y="6181475"/>
            <a:ext cx="2564400" cy="55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Haversian Canal</a:t>
            </a:r>
            <a:endParaRPr sz="2400"/>
          </a:p>
        </p:txBody>
      </p:sp>
      <p:sp>
        <p:nvSpPr>
          <p:cNvPr id="133" name="Google Shape;133;p21"/>
          <p:cNvSpPr txBox="1"/>
          <p:nvPr/>
        </p:nvSpPr>
        <p:spPr>
          <a:xfrm>
            <a:off x="4114125" y="6475850"/>
            <a:ext cx="3195300" cy="55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Volkmann’s Canal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 descr="osteocyte-in-lacuna-and-canaliculi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12" y="687625"/>
            <a:ext cx="9920976" cy="517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 rot="10800000" flipH="1">
            <a:off x="2061525" y="4061875"/>
            <a:ext cx="2229600" cy="198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0" name="Google Shape;140;p22"/>
          <p:cNvCxnSpPr/>
          <p:nvPr/>
        </p:nvCxnSpPr>
        <p:spPr>
          <a:xfrm>
            <a:off x="2290575" y="4993475"/>
            <a:ext cx="2214300" cy="765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16975"/>
            <a:ext cx="10007600" cy="6905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/>
        </p:nvSpPr>
        <p:spPr>
          <a:xfrm>
            <a:off x="300650" y="102850"/>
            <a:ext cx="3976600" cy="64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Yourself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9725" y="411550"/>
            <a:ext cx="6283600" cy="708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 txBox="1"/>
          <p:nvPr/>
        </p:nvSpPr>
        <p:spPr>
          <a:xfrm>
            <a:off x="404250" y="1027950"/>
            <a:ext cx="2871675" cy="38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the...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Haversian Canal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Volkman's Canal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Lamellae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Spongy Bone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Compact Bone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325" y="307325"/>
            <a:ext cx="8087475" cy="693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8" descr="Using the tools of forensic anthropology, we investigate the life and times of the mysterious skeleton we found in a high school art room.&#10;&#10;↓↓ Links &amp; Info ↓↓&#10;&#10;SUBMIT A QUESTION HERE: http://www.npr.org/skunkbear&#10;SUBSCRIBE: http://bit.ly/2dH6fpR&#10;TUMBLR: http://skunkbear.tumblr.com/&#10;FACEBOOK: https://www.facebook.com/nprskunkbear/&#10;TWITTER: https://twitter.com/NPRskunkbear&#10;&#10;Credits:&#10;Produced by Adam Cole, Ryan Kellman, Elissa Nadworny&#10;Production assistance: Bronson Arcuri, Emily Matthews, Josh Loock&#10;&#10;Senior Editor: Alison Richards&#10;Supervising Editor: Nicole Werbeck&#10;Chief Science Editor: Andrea Kissack&#10;NPR Director of Visuals: Keith Jenkins&#10;&#10;SFX from Freesound.org users:&#10;ch0cchi&#10;fastson&#10;ftpalad&#10;crcavol&#10;keweldog&#10;razrox&#10;tjandrasounds&#10;zott820&#10;ekfink&#10;cydon&#10;joeboarder&#10;straget&#10;michellegrobler" title="Classroom Skeleton: Whose Bones Are These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675" y="81175"/>
            <a:ext cx="9553267" cy="716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600" cy="9906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BONE DEVELOPMENT &amp; GROWTH</a:t>
            </a:r>
            <a:endParaRPr sz="42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6"/>
          <p:cNvSpPr txBox="1"/>
          <p:nvPr/>
        </p:nvSpPr>
        <p:spPr>
          <a:xfrm>
            <a:off x="209200" y="1457675"/>
            <a:ext cx="9741600" cy="58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41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AutoNum type="arabicPeriod"/>
            </a:pPr>
            <a:r>
              <a:rPr lang="en-US" sz="3000">
                <a:solidFill>
                  <a:srgbClr val="000000"/>
                </a:solidFill>
              </a:rPr>
              <a:t>Intramembranous bones – flat, skull</a:t>
            </a:r>
            <a:endParaRPr sz="3000">
              <a:solidFill>
                <a:srgbClr val="000000"/>
              </a:solidFill>
            </a:endParaRPr>
          </a:p>
          <a:p>
            <a:pPr marL="381000" marR="0" lvl="0" indent="-241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AutoNum type="arabicPeriod"/>
            </a:pPr>
            <a:r>
              <a:rPr lang="en-US" sz="3000">
                <a:solidFill>
                  <a:srgbClr val="000000"/>
                </a:solidFill>
              </a:rPr>
              <a:t> Endochondral bones – all other</a:t>
            </a:r>
            <a:endParaRPr sz="30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 </a:t>
            </a:r>
            <a:endParaRPr sz="30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Bones first form as hyaline cartilage. The cartilage then gradually changes into bone tissue - a process called </a:t>
            </a:r>
            <a:r>
              <a:rPr lang="en-US" sz="3000" u="sng"/>
              <a:t>OSSIFICATION</a:t>
            </a:r>
            <a:endParaRPr sz="3000" u="sng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         </a:t>
            </a:r>
            <a:endParaRPr sz="30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PRIMARY OSSIFICATION CENTER (shaft)</a:t>
            </a:r>
            <a:endParaRPr sz="30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        </a:t>
            </a:r>
            <a:endParaRPr sz="30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SECONDARY OSSIFICATION CENTER (ends)</a:t>
            </a:r>
            <a:endParaRPr sz="30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9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3975"/>
            <a:ext cx="10160000" cy="5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5" cy="55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 Development &amp; Growth</a:t>
            </a:r>
            <a:endParaRPr sz="3111">
              <a:solidFill>
                <a:srgbClr val="CC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200625" y="1018150"/>
            <a:ext cx="9633600" cy="11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EPIPHYSEAL DISK  (growth plate) is a band of cartilage between the epiphysis and diaphysis</a:t>
            </a:r>
            <a:endParaRPr sz="3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3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325" y="2153050"/>
            <a:ext cx="8796149" cy="444862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 txBox="1"/>
          <p:nvPr/>
        </p:nvSpPr>
        <p:spPr>
          <a:xfrm>
            <a:off x="0" y="6936775"/>
            <a:ext cx="104298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</a:rPr>
              <a:t>These areas increase bone length as the cells ossify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/>
        </p:nvSpPr>
        <p:spPr>
          <a:xfrm>
            <a:off x="0" y="259600"/>
            <a:ext cx="9956700" cy="10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chemeClr val="dk1"/>
                </a:solidFill>
              </a:rPr>
              <a:t>OSTEOBLASTS</a:t>
            </a:r>
            <a:r>
              <a:rPr lang="en-US" sz="3200" b="1">
                <a:solidFill>
                  <a:schemeClr val="dk1"/>
                </a:solidFill>
              </a:rPr>
              <a:t> produce cells called osteocytes.</a:t>
            </a:r>
            <a:endParaRPr/>
          </a:p>
        </p:txBody>
      </p:sp>
      <p:pic>
        <p:nvPicPr>
          <p:cNvPr id="178" name="Google Shape;178;p28"/>
          <p:cNvPicPr preferRelativeResize="0"/>
          <p:nvPr/>
        </p:nvPicPr>
        <p:blipFill rotWithShape="1">
          <a:blip r:embed="rId3">
            <a:alphaModFix/>
          </a:blip>
          <a:srcRect l="21217" r="30130"/>
          <a:stretch/>
        </p:blipFill>
        <p:spPr>
          <a:xfrm>
            <a:off x="931500" y="1450575"/>
            <a:ext cx="8597324" cy="583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600" cy="9906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RESORPTION</a:t>
            </a:r>
            <a:endParaRPr sz="42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9"/>
          <p:cNvSpPr txBox="1">
            <a:spLocks noGrp="1"/>
          </p:cNvSpPr>
          <p:nvPr>
            <p:ph type="body" idx="1"/>
          </p:nvPr>
        </p:nvSpPr>
        <p:spPr>
          <a:xfrm>
            <a:off x="231900" y="1540222"/>
            <a:ext cx="4389600" cy="26787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OSTEOCLASTS</a:t>
            </a: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dissolve bone tissue to release minerals,  process is called RESORPTION</a:t>
            </a:r>
            <a:endParaRPr sz="3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5875" y="999800"/>
            <a:ext cx="4585226" cy="445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0" descr="skeletal-system-cell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325" y="69850"/>
            <a:ext cx="7012999" cy="36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0" descr="endosteum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0325" y="3643625"/>
            <a:ext cx="57531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3975"/>
            <a:ext cx="10160000" cy="5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5" cy="55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 Growth</a:t>
            </a:r>
            <a:endParaRPr sz="3111">
              <a:solidFill>
                <a:srgbClr val="CC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8" name="Google Shape;19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08225"/>
            <a:ext cx="9718500" cy="549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3975"/>
            <a:ext cx="10160000" cy="5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5" cy="55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 Growth</a:t>
            </a:r>
            <a:endParaRPr sz="3111">
              <a:solidFill>
                <a:srgbClr val="CC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" name="Google Shape;20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7575" y="1042425"/>
            <a:ext cx="7164899" cy="524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6825" y="6498150"/>
            <a:ext cx="6815650" cy="5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2"/>
          <p:cNvSpPr txBox="1"/>
          <p:nvPr/>
        </p:nvSpPr>
        <p:spPr>
          <a:xfrm>
            <a:off x="1901450" y="6591650"/>
            <a:ext cx="6602575" cy="44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Assignment - Coloring of the Aging Hand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3975"/>
            <a:ext cx="10160000" cy="5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4"/>
          <p:cNvSpPr txBox="1">
            <a:spLocks noGrp="1"/>
          </p:cNvSpPr>
          <p:nvPr>
            <p:ph type="title"/>
          </p:nvPr>
        </p:nvSpPr>
        <p:spPr>
          <a:xfrm>
            <a:off x="64213" y="269675"/>
            <a:ext cx="100317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Joints (articulations)</a:t>
            </a:r>
            <a:endParaRPr sz="3800">
              <a:solidFill>
                <a:srgbClr val="CC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34"/>
          <p:cNvSpPr txBox="1"/>
          <p:nvPr/>
        </p:nvSpPr>
        <p:spPr>
          <a:xfrm>
            <a:off x="201250" y="1310450"/>
            <a:ext cx="9757500" cy="6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Synarthrotic (not moveable, aka </a:t>
            </a:r>
            <a:r>
              <a:rPr lang="en-US" sz="38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sutures</a:t>
            </a:r>
            <a:r>
              <a:rPr lang="en-US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3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Times New Roman"/>
                <a:ea typeface="Times New Roman"/>
                <a:cs typeface="Times New Roman"/>
                <a:sym typeface="Times New Roman"/>
              </a:rPr>
              <a:t>          *skull</a:t>
            </a: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Amphiarthrotic (slightly </a:t>
            </a:r>
            <a:r>
              <a:rPr lang="en-US" sz="3800">
                <a:latin typeface="Times New Roman"/>
                <a:ea typeface="Times New Roman"/>
                <a:cs typeface="Times New Roman"/>
                <a:sym typeface="Times New Roman"/>
              </a:rPr>
              <a:t>movable)</a:t>
            </a: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-US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vertebrae</a:t>
            </a:r>
            <a:endParaRPr sz="3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Diarthrotic (moveable joint</a:t>
            </a:r>
            <a:r>
              <a:rPr lang="en-US" sz="3800">
                <a:latin typeface="Times New Roman"/>
                <a:ea typeface="Times New Roman"/>
                <a:cs typeface="Times New Roman"/>
                <a:sym typeface="Times New Roman"/>
              </a:rPr>
              <a:t> )</a:t>
            </a: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Times New Roman"/>
                <a:ea typeface="Times New Roman"/>
                <a:cs typeface="Times New Roman"/>
                <a:sym typeface="Times New Roman"/>
              </a:rPr>
              <a:t>            *knees, elbows, wrist, shoulder..etc</a:t>
            </a: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Times New Roman"/>
                <a:ea typeface="Times New Roman"/>
                <a:cs typeface="Times New Roman"/>
                <a:sym typeface="Times New Roman"/>
              </a:rPr>
              <a:t>             *synovial fluid for lubrication</a:t>
            </a: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/>
        </p:nvSpPr>
        <p:spPr>
          <a:xfrm>
            <a:off x="258800" y="273425"/>
            <a:ext cx="5454900" cy="53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Types of Synovial Joints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  Ball and Socket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       </a:t>
            </a:r>
            <a:r>
              <a:rPr lang="en-US" sz="3200">
                <a:solidFill>
                  <a:srgbClr val="980000"/>
                </a:solidFill>
              </a:rPr>
              <a:t> (shoulder / hip)</a:t>
            </a:r>
            <a:endParaRPr sz="3200">
              <a:solidFill>
                <a:srgbClr val="98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  Hinge  </a:t>
            </a:r>
            <a:r>
              <a:rPr lang="en-US" sz="32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(elbow</a:t>
            </a:r>
            <a:r>
              <a:rPr lang="en-US" sz="3200">
                <a:solidFill>
                  <a:srgbClr val="980000"/>
                </a:solidFill>
              </a:rPr>
              <a:t>, knee)</a:t>
            </a:r>
            <a:endParaRPr sz="32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  Pivot  </a:t>
            </a:r>
            <a:r>
              <a:rPr lang="en-US" sz="32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(lower arm)</a:t>
            </a:r>
            <a:endParaRPr sz="32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  Saddle  </a:t>
            </a:r>
            <a:r>
              <a:rPr lang="en-US" sz="32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(thumb)</a:t>
            </a:r>
            <a:endParaRPr sz="32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3450" y="793750"/>
            <a:ext cx="4993475" cy="64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406400" y="203200"/>
            <a:ext cx="85083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Functions of the Skeletal System</a:t>
            </a:r>
            <a:endParaRPr sz="3000" b="1">
              <a:solidFill>
                <a:srgbClr val="00FF00"/>
              </a:solidFill>
              <a:highlight>
                <a:srgbClr val="000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512025" y="1018550"/>
            <a:ext cx="4691400" cy="4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</a:rPr>
              <a:t>Support and </a:t>
            </a:r>
            <a:r>
              <a:rPr lang="en-US" sz="3111"/>
              <a:t>p</a:t>
            </a:r>
            <a:r>
              <a:rPr lang="en-US" sz="3111">
                <a:solidFill>
                  <a:srgbClr val="000000"/>
                </a:solidFill>
              </a:rPr>
              <a:t>rotection</a:t>
            </a:r>
            <a:endParaRPr sz="3111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/>
          </a:p>
          <a:p>
            <a:pPr marL="0" marR="0" lvl="0" indent="0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</a:rPr>
              <a:t>Body movement</a:t>
            </a:r>
            <a:endParaRPr sz="3111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/>
          </a:p>
          <a:p>
            <a:pPr marL="0" marR="0" lvl="0" indent="0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</a:rPr>
              <a:t>Blood cell formation </a:t>
            </a:r>
            <a:r>
              <a:rPr lang="en-US" sz="3111"/>
              <a:t>= </a:t>
            </a:r>
            <a:r>
              <a:rPr lang="en-US" sz="3111" u="sng">
                <a:solidFill>
                  <a:srgbClr val="000000"/>
                </a:solidFill>
              </a:rPr>
              <a:t>hemopo</a:t>
            </a:r>
            <a:r>
              <a:rPr lang="en-US" sz="3111" u="sng"/>
              <a:t>ie</a:t>
            </a:r>
            <a:r>
              <a:rPr lang="en-US" sz="3111" u="sng">
                <a:solidFill>
                  <a:srgbClr val="000000"/>
                </a:solidFill>
              </a:rPr>
              <a:t>sis</a:t>
            </a:r>
            <a:endParaRPr sz="3111" u="sng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3111"/>
              <a:t>(occurs in bone marrow)</a:t>
            </a:r>
            <a:endParaRPr sz="3111"/>
          </a:p>
          <a:p>
            <a:pPr marL="0" marR="0" lvl="0" indent="0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" name="Google Shape;3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5749" y="771400"/>
            <a:ext cx="5035224" cy="61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9"/>
          <p:cNvSpPr txBox="1"/>
          <p:nvPr/>
        </p:nvSpPr>
        <p:spPr>
          <a:xfrm>
            <a:off x="295900" y="6066425"/>
            <a:ext cx="7026000" cy="13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11">
                <a:solidFill>
                  <a:schemeClr val="dk1"/>
                </a:solidFill>
              </a:rPr>
              <a:t>Storage of inorganic materials </a:t>
            </a:r>
            <a:endParaRPr sz="3111">
              <a:solidFill>
                <a:schemeClr val="dk1"/>
              </a:solidFill>
            </a:endParaRPr>
          </a:p>
          <a:p>
            <a:pPr marL="0" lvl="0" indent="0" rt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11">
                <a:solidFill>
                  <a:schemeClr val="dk1"/>
                </a:solidFill>
              </a:rPr>
              <a:t> (salt, calcium, potassium….)</a:t>
            </a:r>
            <a:endParaRPr sz="3111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159999" cy="5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255000" y="106650"/>
            <a:ext cx="100317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ORGANIZATION</a:t>
            </a:r>
            <a:endParaRPr sz="3111">
              <a:solidFill>
                <a:srgbClr val="CC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757025" y="657450"/>
            <a:ext cx="9611700" cy="1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206 bones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Main Divisions </a:t>
            </a:r>
            <a:endParaRPr sz="40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None/>
            </a:pPr>
            <a:endParaRPr sz="4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" name="Google Shape;45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1825" y="2284900"/>
            <a:ext cx="7316325" cy="5179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Google Shape;46;p10"/>
          <p:cNvCxnSpPr/>
          <p:nvPr/>
        </p:nvCxnSpPr>
        <p:spPr>
          <a:xfrm>
            <a:off x="1588125" y="3252625"/>
            <a:ext cx="245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10"/>
          <p:cNvCxnSpPr/>
          <p:nvPr/>
        </p:nvCxnSpPr>
        <p:spPr>
          <a:xfrm>
            <a:off x="6947775" y="3160700"/>
            <a:ext cx="245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3975"/>
            <a:ext cx="10160000" cy="5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5" cy="55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Axial Skeleton</a:t>
            </a:r>
            <a:endParaRPr sz="3111">
              <a:solidFill>
                <a:srgbClr val="CC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56300" y="1321150"/>
            <a:ext cx="5205575" cy="454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1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ts val="3111"/>
              <a:buChar char="●"/>
            </a:pPr>
            <a:r>
              <a:rPr lang="en-US" sz="311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Head, neck, trunk</a:t>
            </a:r>
            <a:endParaRPr sz="311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1"/>
              <a:buChar char="●"/>
            </a:pPr>
            <a:r>
              <a:rPr lang="en-US" sz="311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Skull</a:t>
            </a:r>
            <a:endParaRPr sz="311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1"/>
              <a:buChar char="●"/>
            </a:pPr>
            <a:r>
              <a:rPr lang="en-US" sz="311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Hyoid Bone</a:t>
            </a:r>
            <a:endParaRPr sz="311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1"/>
              <a:buChar char="●"/>
            </a:pPr>
            <a:r>
              <a:rPr lang="en-US" sz="311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Vertebral Column</a:t>
            </a:r>
            <a:endParaRPr sz="311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1"/>
              <a:buChar char="●"/>
            </a:pPr>
            <a:r>
              <a:rPr lang="en-US" sz="311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Thoracic Cage (ribs, 12 pairs)</a:t>
            </a:r>
            <a:endParaRPr sz="311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1"/>
              <a:buChar char="●"/>
            </a:pPr>
            <a:r>
              <a:rPr lang="en-US" sz="311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Sternum</a:t>
            </a:r>
            <a:endParaRPr sz="311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8650" y="1015975"/>
            <a:ext cx="4423825" cy="63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3975"/>
            <a:ext cx="10160000" cy="5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5" cy="55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Hyoid Bone</a:t>
            </a:r>
            <a:endParaRPr sz="3111">
              <a:solidFill>
                <a:srgbClr val="CC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" name="Google Shape;62;p12" descr="File:Eagle&amp;#39;s syndrome.jp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900" y="947150"/>
            <a:ext cx="8352642" cy="645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128300" y="182375"/>
            <a:ext cx="100317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Appendicular Skeleton</a:t>
            </a:r>
            <a:endParaRPr sz="3000">
              <a:solidFill>
                <a:srgbClr val="CC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493425" y="1021330"/>
            <a:ext cx="6645000" cy="17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Limbs &amp; Bones that connect to the:</a:t>
            </a:r>
            <a:endParaRPr sz="2600" dirty="0"/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600" u="sng" dirty="0"/>
          </a:p>
          <a:p>
            <a:pPr marL="4572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 dirty="0"/>
              <a:t>Pectoral Girdle</a:t>
            </a:r>
            <a:r>
              <a:rPr lang="en-US" sz="2600" dirty="0"/>
              <a:t> (scapula, clavicle, arms)</a:t>
            </a:r>
            <a:endParaRPr sz="2600" dirty="0"/>
          </a:p>
          <a:p>
            <a:pPr marL="4572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 dirty="0"/>
              <a:t>Pelvic Girdle</a:t>
            </a:r>
            <a:r>
              <a:rPr lang="en-US" sz="2600" dirty="0"/>
              <a:t> (</a:t>
            </a:r>
            <a:r>
              <a:rPr lang="en-US" sz="2600" dirty="0" err="1"/>
              <a:t>coxal</a:t>
            </a:r>
            <a:r>
              <a:rPr lang="en-US" sz="2600" dirty="0"/>
              <a:t> bones, legs)</a:t>
            </a:r>
            <a:endParaRPr sz="2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375" y="3489425"/>
            <a:ext cx="4974150" cy="373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300" y="3410050"/>
            <a:ext cx="3894650" cy="389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3975"/>
            <a:ext cx="10160000" cy="5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5" cy="55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 STRUCTURE - Long Bone</a:t>
            </a:r>
            <a:endParaRPr sz="3111">
              <a:solidFill>
                <a:srgbClr val="CC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356300" y="1744475"/>
            <a:ext cx="5374800" cy="3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1.</a:t>
            </a:r>
            <a:r>
              <a:rPr lang="en-US" sz="3000">
                <a:solidFill>
                  <a:srgbClr val="000000"/>
                </a:solidFill>
              </a:rPr>
              <a:t>Epiphysis (e</a:t>
            </a:r>
            <a:r>
              <a:rPr lang="en-US" sz="3000"/>
              <a:t>nd)</a:t>
            </a:r>
            <a:endParaRPr sz="30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2. </a:t>
            </a:r>
            <a:r>
              <a:rPr lang="en-US" sz="3000">
                <a:solidFill>
                  <a:srgbClr val="000000"/>
                </a:solidFill>
              </a:rPr>
              <a:t>Diaphysis (shaft)</a:t>
            </a:r>
            <a:endParaRPr sz="30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3. </a:t>
            </a:r>
            <a:r>
              <a:rPr lang="en-US" sz="3000">
                <a:solidFill>
                  <a:srgbClr val="000000"/>
                </a:solidFill>
              </a:rPr>
              <a:t>Articular Cartilage </a:t>
            </a:r>
            <a:endParaRPr sz="30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    (hyaline cartilage, padding)</a:t>
            </a:r>
            <a:endParaRPr sz="30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4.  Periosteum</a:t>
            </a:r>
            <a:endParaRPr sz="3000"/>
          </a:p>
          <a:p>
            <a: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    (membrane that covers entire bone)</a:t>
            </a:r>
            <a:endParaRPr sz="24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9123" y="855813"/>
            <a:ext cx="3789402" cy="66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3975"/>
            <a:ext cx="10160000" cy="5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102300" y="305150"/>
            <a:ext cx="10031575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Inside the Long Bone</a:t>
            </a:r>
            <a:endParaRPr sz="3111">
              <a:solidFill>
                <a:srgbClr val="CC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102300" y="1267675"/>
            <a:ext cx="4609200" cy="4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lang="en-US" sz="3733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Medullary Cavity </a:t>
            </a:r>
            <a:r>
              <a:rPr lang="en-US" sz="3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hollow chamber filled with bone marrow</a:t>
            </a:r>
            <a:endParaRPr sz="37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 Marrow (blood)</a:t>
            </a:r>
            <a:endParaRPr sz="37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Yellow Marrow (fat)</a:t>
            </a:r>
            <a:endParaRPr sz="37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6000" y="695700"/>
            <a:ext cx="5334000" cy="35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5031525" y="4537100"/>
            <a:ext cx="5264100" cy="18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Endosteum</a:t>
            </a:r>
            <a:endParaRPr sz="37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33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lining of the medullary</a:t>
            </a:r>
            <a:endParaRPr sz="3733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10955</TotalTime>
  <Words>378</Words>
  <Application>Microsoft Office PowerPoint</Application>
  <PresentationFormat>Custom</PresentationFormat>
  <Paragraphs>117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Times New Roman</vt:lpstr>
      <vt:lpstr>Custom</vt:lpstr>
      <vt:lpstr>PowerPoint Presentation</vt:lpstr>
      <vt:lpstr>PowerPoint Presentation</vt:lpstr>
      <vt:lpstr>Functions of the Skeletal System</vt:lpstr>
      <vt:lpstr>ORGANIZATION</vt:lpstr>
      <vt:lpstr>Axial Skeleton</vt:lpstr>
      <vt:lpstr>Hyoid Bone</vt:lpstr>
      <vt:lpstr>Appendicular Skeleton</vt:lpstr>
      <vt:lpstr>BONE STRUCTURE - Long Bone</vt:lpstr>
      <vt:lpstr>Inside the Long Bone</vt:lpstr>
      <vt:lpstr>Types of Bone Tissue</vt:lpstr>
      <vt:lpstr>PowerPoint Presentation</vt:lpstr>
      <vt:lpstr>PowerPoint Presentation</vt:lpstr>
      <vt:lpstr>PowerPoint Presentation</vt:lpstr>
      <vt:lpstr>Microscopic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BONE DEVELOPMENT &amp; GROWTH</vt:lpstr>
      <vt:lpstr>Bone Development &amp; Growth</vt:lpstr>
      <vt:lpstr>PowerPoint Presentation</vt:lpstr>
      <vt:lpstr>RESORPTION</vt:lpstr>
      <vt:lpstr>PowerPoint Presentation</vt:lpstr>
      <vt:lpstr>Bone Growth</vt:lpstr>
      <vt:lpstr>Bone Growth</vt:lpstr>
      <vt:lpstr>Types of Joints (articulations)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pchsstudent</dc:creator>
  <cp:lastModifiedBy>Lyndsey Norton</cp:lastModifiedBy>
  <cp:revision>14</cp:revision>
  <cp:lastPrinted>2018-10-18T15:14:48Z</cp:lastPrinted>
  <dcterms:modified xsi:type="dcterms:W3CDTF">2018-11-07T15:46:28Z</dcterms:modified>
</cp:coreProperties>
</file>