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7DFEA0-6F41-482D-89EA-9D38957247B9}">
  <a:tblStyle styleId="{D17DFEA0-6F41-482D-89EA-9D3895724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i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i5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i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i5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i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i6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i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i7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i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i7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i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i8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i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i8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i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i9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i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i9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i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i10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i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704cd4d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704cd4d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i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i10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63fa90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63fa909_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i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i11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i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i11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i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i12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i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i12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i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i13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i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i14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a8468ed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a8468eda0_1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i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i1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i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i14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i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i15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i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i15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 err="1"/>
              <a:t>Exhitatory</a:t>
            </a:r>
            <a:r>
              <a:rPr lang="en-US" sz="1466" dirty="0"/>
              <a:t> (turns on); inhibits (turns off)</a:t>
            </a:r>
            <a:endParaRPr sz="1466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i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i16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i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i16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i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i17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i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i17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i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i18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i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i18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i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i19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i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i1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i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i19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i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i2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i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i2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i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i3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i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i4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i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i4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MKNsI5CWo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/>
        </p:nvSpPr>
        <p:spPr>
          <a:xfrm>
            <a:off x="203200" y="203200"/>
            <a:ext cx="6370500" cy="7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Notes:  9.14, 9.15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Peripheral Nervous System  - consists of the nerves that branch out from the CNS and connect it to other body parts, also includes the cranial nerves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Somatic Nervous System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(conscious activities)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Skin, skeletal system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Autonomic Nervous System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(unconscious activities); heart, viscera, glands                                   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3700" y="695050"/>
            <a:ext cx="3522200" cy="49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10300" y="79000"/>
            <a:ext cx="9015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VII. Facial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72225" y="906875"/>
            <a:ext cx="93186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36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17"/>
              <a:buChar char="●"/>
            </a:pPr>
            <a:r>
              <a:rPr lang="en-US" sz="2916"/>
              <a:t>I</a:t>
            </a: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nnervates the muscles of </a:t>
            </a:r>
            <a:r>
              <a:rPr lang="en-US" sz="291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facial expression</a:t>
            </a: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9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36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17"/>
              <a:buChar char="●"/>
            </a:pP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person who cannot blink or smile may have damage to this nerve. </a:t>
            </a:r>
            <a:endParaRPr sz="29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360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17"/>
              <a:buChar char="●"/>
            </a:pPr>
            <a:r>
              <a:rPr lang="en-US" sz="291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BELL’S PALSY</a:t>
            </a: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damage of the facial nerve causing paralysis on one side. </a:t>
            </a:r>
            <a:endParaRPr sz="29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3294050"/>
            <a:ext cx="8382000" cy="4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VIII. VESTIBULOCOCHLEAR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31788" y="1409950"/>
            <a:ext cx="93726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/>
              <a:t>H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earing and balance. (also called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uditory nerve)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50" y="2539975"/>
            <a:ext cx="8382000" cy="4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4175" y="201250"/>
            <a:ext cx="9015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IX: GLOSSOPHARYNGEAL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102300" y="1079825"/>
            <a:ext cx="10031700" cy="1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3050" algn="l" rtl="0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US" sz="3500"/>
              <a:t>pharynx, tongue</a:t>
            </a:r>
            <a:endParaRPr sz="3500"/>
          </a:p>
          <a:p>
            <a:pPr marL="381000" marR="0" lvl="0" indent="-27305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US" sz="3500">
                <a:highlight>
                  <a:srgbClr val="FFFF00"/>
                </a:highlight>
              </a:rPr>
              <a:t>swallowing,</a:t>
            </a:r>
            <a:r>
              <a:rPr lang="en-US" sz="3500"/>
              <a:t> speech, saliva</a:t>
            </a:r>
            <a:endParaRPr sz="35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0" y="3007175"/>
            <a:ext cx="6741575" cy="445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 Vagus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01275" y="1552725"/>
            <a:ext cx="4545900" cy="55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62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(vagrant = “wanders”) - the only cranial nerve that travels into the abdomen. 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most important cranial nerve because it innervates all of the </a:t>
            </a: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organs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thoracic and abdominal cavities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175" y="1349375"/>
            <a:ext cx="5312825" cy="59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425" y="2539375"/>
            <a:ext cx="7958651" cy="48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694950" y="1238575"/>
            <a:ext cx="9015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36008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17"/>
              <a:buChar char="●"/>
            </a:pP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Enters the skull through foramen magnum</a:t>
            </a:r>
            <a:endParaRPr sz="29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36008" algn="l" rtl="0">
              <a:lnSpc>
                <a:spcPct val="137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17"/>
              <a:buChar char="●"/>
            </a:pP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just supplies the </a:t>
            </a:r>
            <a:r>
              <a:rPr lang="en-US" sz="291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shoulder</a:t>
            </a: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muscles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33950" y="255175"/>
            <a:ext cx="9015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</a:t>
            </a:r>
            <a:r>
              <a:rPr lang="en-US" sz="4583" b="1"/>
              <a:t>.</a:t>
            </a: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ACCESSORY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XII. HYPOGLOSSAL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610300" y="1377150"/>
            <a:ext cx="90156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62466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Supplies the </a:t>
            </a: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tongue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Damage causes impairment of </a:t>
            </a: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speech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000" y="3016225"/>
            <a:ext cx="6519325" cy="41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22"/>
          <p:cNvGraphicFramePr/>
          <p:nvPr/>
        </p:nvGraphicFramePr>
        <p:xfrm>
          <a:off x="914400" y="203200"/>
          <a:ext cx="8356150" cy="6317000"/>
        </p:xfrm>
        <a:graphic>
          <a:graphicData uri="http://schemas.openxmlformats.org/drawingml/2006/table">
            <a:tbl>
              <a:tblPr>
                <a:noFill/>
                <a:tableStyleId>{D17DFEA0-6F41-482D-89EA-9D38957247B9}</a:tableStyleId>
              </a:tblPr>
              <a:tblGrid>
                <a:gridCol w="403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I.  Olfactory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sense of smell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II.  Optic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sight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III.  Occulomotor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move eyelids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IV.  Trochlear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move eyes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V. Trigeminal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face, jaw, chewing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VI.  Abducens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eyes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VII.  Facial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facial expressions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0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VIII.  Vestibulocochlear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       (Auditory)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sense of equilibrium, hearing</a:t>
                      </a:r>
                      <a:endParaRPr sz="2133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23"/>
          <p:cNvGraphicFramePr/>
          <p:nvPr/>
        </p:nvGraphicFramePr>
        <p:xfrm>
          <a:off x="817350" y="507075"/>
          <a:ext cx="8550825" cy="2224025"/>
        </p:xfrm>
        <a:graphic>
          <a:graphicData uri="http://schemas.openxmlformats.org/drawingml/2006/table">
            <a:tbl>
              <a:tblPr>
                <a:noFill/>
                <a:tableStyleId>{D17DFEA0-6F41-482D-89EA-9D38957247B9}</a:tableStyleId>
              </a:tblPr>
              <a:tblGrid>
                <a:gridCol w="315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IX.  Glossopharyngeal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pharynx, tongue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X. Vagus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 organs, viscera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XI.  Accessory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shoulders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XII.  Hypoglossal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tongue</a:t>
                      </a:r>
                      <a:endParaRPr sz="24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050" y="3049050"/>
            <a:ext cx="5990775" cy="4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200" y="406400"/>
            <a:ext cx="5306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203975" y="1112150"/>
            <a:ext cx="7157875" cy="416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ld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lympus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owering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erman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iewed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87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68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endParaRPr sz="68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04800" y="101600"/>
            <a:ext cx="9015575" cy="125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know all of the cranial nerves ?</a:t>
            </a:r>
            <a:endParaRPr sz="3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200" y="304800"/>
            <a:ext cx="5172125" cy="60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03200"/>
            <a:ext cx="4367300" cy="67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294575" y="203200"/>
            <a:ext cx="90156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Peripheral Nervous System</a:t>
            </a:r>
            <a:endParaRPr sz="458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71775" y="1757463"/>
            <a:ext cx="6049676" cy="5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596"/>
              </a:spcBef>
              <a:spcAft>
                <a:spcPts val="0"/>
              </a:spcAft>
              <a:buNone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spinal nerves comes out of the spine, and the cranial nerves come out of the brain directly. </a:t>
            </a:r>
            <a:endParaRPr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596"/>
              </a:spcBef>
              <a:spcAft>
                <a:spcPts val="0"/>
              </a:spcAft>
              <a:buNone/>
            </a:pPr>
            <a:endParaRPr sz="1200" dirty="0"/>
          </a:p>
          <a:p>
            <a:pPr marL="381000" marR="0" lvl="0" indent="-262466" algn="l" rtl="0">
              <a:lnSpc>
                <a:spcPct val="119922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12 pairs of cranial nerves</a:t>
            </a:r>
            <a:endParaRPr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numbered with </a:t>
            </a:r>
            <a:r>
              <a:rPr lang="en-US" sz="3333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Roman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33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numerals.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8" descr="tumblr_lscaaeKTLq1r0qjc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450" y="1453475"/>
            <a:ext cx="3638550" cy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500" y="203888"/>
            <a:ext cx="6325000" cy="74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650" y="0"/>
            <a:ext cx="5535075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http://www.videobash.com I really hope she grows up without any problems, must  be scary for ..." title="Girl Living With Half Her Brain - YouTub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525" y="480950"/>
            <a:ext cx="8448951" cy="633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4274250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Nerves</a:t>
            </a:r>
            <a:endParaRPr sz="458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97650"/>
            <a:ext cx="3556000" cy="73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356300" y="1556075"/>
            <a:ext cx="5713575" cy="27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pairs of cervical nerves (C1 - C8)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pairs of thoracic nerves (T1-T12)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pairs of lumbar nerves (L1-L5)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pairs of sacral nerves (S1-S5)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pair of coccygeal nerves (Co)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Total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600" y="711175"/>
            <a:ext cx="5080000" cy="40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609600" y="609600"/>
            <a:ext cx="2760425" cy="544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*Spinal cords ends at the level between the 1</a:t>
            </a:r>
            <a:r>
              <a:rPr lang="en-US" sz="2666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2</a:t>
            </a:r>
            <a:r>
              <a:rPr lang="en-US" sz="2666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lumbar vertebrae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*The lumbar, sacral, coccygeal nerves descend from the end of the cord – CAUDA EQUINA (horse’s tail)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endParaRPr sz="458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1349375"/>
            <a:ext cx="9260400" cy="57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/>
        </p:nvSpPr>
        <p:spPr>
          <a:xfrm>
            <a:off x="406975" y="303275"/>
            <a:ext cx="5370000" cy="2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nerve emerges from the spinal cord at points called ROOTS</a:t>
            </a: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 Dorsal Root Ganglion – from backside of spinal cord</a:t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 Ventral root ganglion – from the front side</a:t>
            </a: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425" y="508950"/>
            <a:ext cx="3298075" cy="6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162" y="3143925"/>
            <a:ext cx="3587625" cy="41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440950" y="353750"/>
            <a:ext cx="39579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PLEXUSES</a:t>
            </a:r>
            <a:endParaRPr sz="458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440950" y="1873575"/>
            <a:ext cx="3957900" cy="3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portions of the spinal nerves combine to form complex networks called PLEXUSES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250" y="1232450"/>
            <a:ext cx="5842000" cy="61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113525" y="88450"/>
            <a:ext cx="9888900" cy="1835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Cervical Plexus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dirty="0"/>
              <a:t>phrenic nerves;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neck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Brachial Plexus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shoulders, arms, hands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			Ulnar, median, radial, axillary nerves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4" descr="screen_shot_2012-10-21_at_11455_pm1350843235009.png"/>
          <p:cNvPicPr preferRelativeResize="0"/>
          <p:nvPr/>
        </p:nvPicPr>
        <p:blipFill rotWithShape="1">
          <a:blip r:embed="rId3">
            <a:alphaModFix/>
          </a:blip>
          <a:srcRect t="11063" r="7071"/>
          <a:stretch/>
        </p:blipFill>
        <p:spPr>
          <a:xfrm>
            <a:off x="492499" y="1508275"/>
            <a:ext cx="8981450" cy="58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113525" y="88450"/>
            <a:ext cx="9888900" cy="2472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</a:t>
            </a:r>
            <a:r>
              <a:rPr lang="en-US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Lumbrosacral</a:t>
            </a: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Plexus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          Obturator nerve - obturator</a:t>
            </a:r>
            <a:br>
              <a:rPr lang="en-US" sz="3000" dirty="0"/>
            </a:br>
            <a:r>
              <a:rPr lang="en-US" sz="3000" dirty="0"/>
              <a:t>          Sciatic - lower spine to buttocks (largest nerve)</a:t>
            </a:r>
            <a:br>
              <a:rPr lang="en-US" sz="3000" dirty="0"/>
            </a:br>
            <a:r>
              <a:rPr lang="en-US" sz="3000" dirty="0"/>
              <a:t>          Femoral - femur, knee</a:t>
            </a:r>
            <a:endParaRPr sz="3000" dirty="0"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350" y="2325400"/>
            <a:ext cx="6585969" cy="52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12 Pairs of Cranial Nerves</a:t>
            </a:r>
            <a:endParaRPr sz="458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/>
        </p:nvSpPr>
        <p:spPr>
          <a:xfrm>
            <a:off x="7214300" y="7160275"/>
            <a:ext cx="2496250" cy="30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r" rtl="0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8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14.8</a:t>
            </a:r>
            <a:endParaRPr sz="1458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9525"/>
            <a:ext cx="10160000" cy="62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25" y="173225"/>
            <a:ext cx="9514931" cy="76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6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AUTONOMIC NERVOUS SYSTEM</a:t>
            </a:r>
            <a:endParaRPr sz="41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/>
          <p:cNvSpPr txBox="1"/>
          <p:nvPr/>
        </p:nvSpPr>
        <p:spPr>
          <a:xfrm>
            <a:off x="610300" y="1397325"/>
            <a:ext cx="9015575" cy="125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62466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Sympathetic (fight or flight)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Char char="●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Parasympathetic (resting)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450" y="2845850"/>
            <a:ext cx="6519325" cy="44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/>
        </p:nvSpPr>
        <p:spPr>
          <a:xfrm>
            <a:off x="304800" y="203200"/>
            <a:ext cx="3845825" cy="68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9.15 Autonomic Nervous System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Sympathetic - energy, high stress, emergency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Fight or Flight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Parasympathetic - resting, normal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Divisions act antagonistically - one is exhitatory, other inhibits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400" y="203200"/>
            <a:ext cx="5473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600" y="205875"/>
            <a:ext cx="7324275" cy="68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407825" y="188850"/>
            <a:ext cx="9533300" cy="80582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Images of The Cranial Nerves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650" y="1017050"/>
            <a:ext cx="5088525" cy="65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450" y="509050"/>
            <a:ext cx="7483925" cy="67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/>
        </p:nvSpPr>
        <p:spPr>
          <a:xfrm>
            <a:off x="1218400" y="202550"/>
            <a:ext cx="7374025" cy="1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sheep brain also has the 12 cranial nerves, but they can be difficult to find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00" y="1828800"/>
            <a:ext cx="7620000" cy="43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25" y="238125"/>
            <a:ext cx="6498150" cy="73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 txBox="1"/>
          <p:nvPr/>
        </p:nvSpPr>
        <p:spPr>
          <a:xfrm>
            <a:off x="7296000" y="4469250"/>
            <a:ext cx="2642400" cy="1592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Assignment: Coloring of the Cranial Nerves</a:t>
            </a:r>
            <a:endParaRPr sz="270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675" y="603100"/>
            <a:ext cx="5444050" cy="63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200" y="507975"/>
            <a:ext cx="5750025" cy="66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OLFACTORY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10300" y="1233600"/>
            <a:ext cx="9015600" cy="19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/>
              <a:t>S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ense of </a:t>
            </a: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smell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Outside of the CNS they are called olfactory nerves, and inside of the CNS they are called the olfactory tract.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325" y="3552025"/>
            <a:ext cx="6434650" cy="38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50" y="305850"/>
            <a:ext cx="8972075" cy="70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 OPTIC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0" y="1232450"/>
            <a:ext cx="9969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Transmits information from the eye’s retina. </a:t>
            </a:r>
            <a:r>
              <a:rPr lang="en-US" sz="3333" b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VISION</a:t>
            </a:r>
            <a:endParaRPr sz="3333" b="1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2282025"/>
            <a:ext cx="77046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94950" y="216625"/>
            <a:ext cx="9015575" cy="91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Oculomotor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10300" y="1233600"/>
            <a:ext cx="93183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/>
              <a:t>C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ontrols most of the muscles of the eye that </a:t>
            </a: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move the eyeball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650" y="2539975"/>
            <a:ext cx="7207250" cy="48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" y="2530075"/>
            <a:ext cx="9525000" cy="39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IV. Trochlear Nerve</a:t>
            </a:r>
            <a:endParaRPr sz="458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74025" y="1467788"/>
            <a:ext cx="90156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Innervates an </a:t>
            </a:r>
            <a:r>
              <a:rPr lang="en-US" sz="3333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extrinsic</a:t>
            </a: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eye muscle, </a:t>
            </a:r>
            <a:r>
              <a:rPr lang="en-US" sz="3333">
                <a:highlight>
                  <a:srgbClr val="FFFF00"/>
                </a:highlight>
              </a:rPr>
              <a:t>eyelid</a:t>
            </a:r>
            <a:endParaRPr sz="3333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610300" y="47950"/>
            <a:ext cx="9015575" cy="87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Trigeminal Nerve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94950" y="894600"/>
            <a:ext cx="94104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main </a:t>
            </a:r>
            <a:r>
              <a:rPr lang="en-US" sz="2916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sensory nerve of the face</a:t>
            </a: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It has a large branch that passes through the foramen of the skull. It has </a:t>
            </a:r>
            <a:r>
              <a:rPr lang="en-US" sz="291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n-US" sz="29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parts. </a:t>
            </a:r>
            <a:endParaRPr sz="29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420925"/>
            <a:ext cx="7535325" cy="51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610300" y="353875"/>
            <a:ext cx="9015575" cy="9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VI: Abducens</a:t>
            </a:r>
            <a:endParaRPr sz="458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271625" y="1397325"/>
            <a:ext cx="9862250" cy="98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Controls one of the eye muscles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(lateral rectus).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25" y="2450700"/>
            <a:ext cx="9493250" cy="43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513</Words>
  <Application>Microsoft Office PowerPoint</Application>
  <PresentationFormat>Custom</PresentationFormat>
  <Paragraphs>106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Custom</vt:lpstr>
      <vt:lpstr>PowerPoint Presentation</vt:lpstr>
      <vt:lpstr>Peripheral Nervous System</vt:lpstr>
      <vt:lpstr>The 12 Pairs of Cranial Nerves</vt:lpstr>
      <vt:lpstr>I. OLFACTORY</vt:lpstr>
      <vt:lpstr>II. OPTIC NERVE</vt:lpstr>
      <vt:lpstr>III. Oculomotor Nerve</vt:lpstr>
      <vt:lpstr>IV. Trochlear Nerve</vt:lpstr>
      <vt:lpstr>V. Trigeminal Nerve</vt:lpstr>
      <vt:lpstr>VI: Abducens</vt:lpstr>
      <vt:lpstr>VII. Facial Nerve</vt:lpstr>
      <vt:lpstr>VIII. VESTIBULOCOCHLEAR</vt:lpstr>
      <vt:lpstr>IX: GLOSSOPHARYNGEAL</vt:lpstr>
      <vt:lpstr>X. Vagus Nerve</vt:lpstr>
      <vt:lpstr>XI. ACCESSORY NERVE</vt:lpstr>
      <vt:lpstr>XII. HYPOGLOSSAL NERVE</vt:lpstr>
      <vt:lpstr>PowerPoint Presentation</vt:lpstr>
      <vt:lpstr>PowerPoint Presentation</vt:lpstr>
      <vt:lpstr>Need to know all of the cranial nerves ?</vt:lpstr>
      <vt:lpstr>PowerPoint Presentation</vt:lpstr>
      <vt:lpstr>PowerPoint Presentation</vt:lpstr>
      <vt:lpstr>PowerPoint Presentation</vt:lpstr>
      <vt:lpstr>PowerPoint Presentation</vt:lpstr>
      <vt:lpstr>Spinal Nerves</vt:lpstr>
      <vt:lpstr>PowerPoint Presentation</vt:lpstr>
      <vt:lpstr>ROOTS</vt:lpstr>
      <vt:lpstr>PowerPoint Presentation</vt:lpstr>
      <vt:lpstr>PLEXUSES</vt:lpstr>
      <vt:lpstr>PowerPoint Presentation</vt:lpstr>
      <vt:lpstr>PowerPoint Presentation</vt:lpstr>
      <vt:lpstr>PowerPoint Presentation</vt:lpstr>
      <vt:lpstr>AUTONOMIC NERVOUS SYSTEM</vt:lpstr>
      <vt:lpstr>PowerPoint Presentation</vt:lpstr>
      <vt:lpstr>PowerPoint Presentation</vt:lpstr>
      <vt:lpstr>More Images of The Cranial Nerves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Lyndsey Norton</cp:lastModifiedBy>
  <cp:revision>3</cp:revision>
  <dcterms:modified xsi:type="dcterms:W3CDTF">2019-02-19T16:03:58Z</dcterms:modified>
</cp:coreProperties>
</file>