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Lst>
  <p:sldSz cx="9144000" cy="5143500" type="screen16x9"/>
  <p:notesSz cx="7010400" cy="9296400"/>
  <p:embeddedFontLst>
    <p:embeddedFont>
      <p:font typeface="Roboto" pitchFamily="2" charset="0"/>
      <p:regular r:id="rId29"/>
      <p:bold r:id="rId30"/>
      <p:italic r:id="rId31"/>
      <p:boldItalic r:id="rId32"/>
    </p:embeddedFont>
    <p:embeddedFont>
      <p:font typeface="Verdana" panose="020B0604030504040204" pitchFamily="34" charset="0"/>
      <p:regular r:id="rId33"/>
      <p:bold r:id="rId34"/>
      <p:italic r:id="rId35"/>
      <p:boldItalic r:id="rId36"/>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05" autoAdjust="0"/>
  </p:normalViewPr>
  <p:slideViewPr>
    <p:cSldViewPr snapToGrid="0">
      <p:cViewPr varScale="1">
        <p:scale>
          <a:sx n="72" d="100"/>
          <a:sy n="72" d="100"/>
        </p:scale>
        <p:origin x="13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81f07ef36_8_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81f07ef36_8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8965da203_0_25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8965da203_0_2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965da203_0_22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8965da203_0_2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8965da203_0_24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8965da203_0_2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Strick nine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8965da203_0_23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8965da203_0_2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b50e7a525_0_5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b50e7a525_0_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8965da203_0_24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8965da203_0_2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b50e7a525_0_2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b50e7a525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b50e7a525_0_3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b50e7a525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Without drugs (1st animation)        With opiates (2nd animation)</a:t>
            </a:r>
            <a:endParaRPr dirty="0"/>
          </a:p>
          <a:p>
            <a:pPr marL="0" indent="0">
              <a:buNone/>
            </a:pPr>
            <a:r>
              <a:rPr lang="en" dirty="0"/>
              <a:t>Source:  https://www.buzzfeed.com/kellyoakes/this-is-how-drugs-work</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b50e7a525_0_4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b50e7a525_0_4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b50e7a525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b50e7a525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965da203_0_18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965da203_0_18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b58230d7c_0_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b58230d7c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8965da203_0_26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8965da203_0_2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8965da203_0_28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8965da203_0_2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8965da203_0_28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8965da203_0_2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852e69e8d_32_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852e69e8d_32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8965da203_0_29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8965da203_0_2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8965da203_0_30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8965da203_0_3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Cartoon link:  https://www.kevinmd.com/blog/2016/03/learn-multiple-sclerosis-with-the-power-of-comics.html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8965da203_0_1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8965da203_0_1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What was our neurotransmitter in muscles? ACH!</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8965da203_0_18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8965da203_0_1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8965da203_0_20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8965da203_0_20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GABA = gamma-Aminobutyric Acid; main neurotransmitter in inhibitory synapse</a:t>
            </a:r>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8965da203_0_21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8965da203_0_2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40ec8ed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b40ec8ed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Synthesized from – glutamate</a:t>
            </a:r>
          </a:p>
          <a:p>
            <a:pPr marL="0" indent="0">
              <a:buNone/>
            </a:pPr>
            <a:r>
              <a:rPr lang="en-US" dirty="0"/>
              <a:t>It makes neuron less likely to fire</a:t>
            </a:r>
          </a:p>
          <a:p>
            <a:pPr marL="0" indent="0">
              <a:buNone/>
            </a:pPr>
            <a:r>
              <a:rPr lang="en-US" dirty="0"/>
              <a:t>Makes the membrane hyperpolarize</a:t>
            </a:r>
          </a:p>
          <a:p>
            <a:pPr marL="0" indent="0">
              <a:buNone/>
            </a:pPr>
            <a:r>
              <a:rPr lang="en-US" dirty="0"/>
              <a:t>Causes potassium to move out of cell</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b40ec8ed9_0_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b40ec8ed9_0_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8965da203_0_2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8965da203_0_2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Brain cell growth and connections. Brain of depressed persons hippocampus is smaller than average. Hippocampus controls memory and emotion – longer they are depressed, the smaller the hippocampus gets. The cells and networks literally deteriorate. Studies shown that when the neurons are stimulated to increase growth of hippocampus, the mood improves.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Strychnine_poison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rugs.1emallway.com/mind-works/serotonin.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hhmi.org/biointeractive/prialt-blocks-pain-signaling-m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earn.genetics.utah.edu/content/addiction/mou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kOnk9Hh20e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OGFQhLPaaOQ"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deo.search.yahoo.com/search/video;_ylt=AwrJ7J6QWEdc91MARCNXNyoA;_ylu=X3oDMTEycXMwdHBzBGNvbG8DYmYxBHBvcwMxBHZ0aWQDQjY2MzFfMQRzZWMDc2M-?p=2+minute+neuroscience+gaba&amp;fr=mcafee&amp;turl=http%3A%2F%2Fts4.mm.bing.net%2Fth%3Fid%3DOVP.JzHY-9td1QZVxrzooL8YfAEsDh%26pid%3D15.1%26w%3D144%26h%3D77%26c%3D7&amp;rurl=https%3A%2F%2Fwww.youtube.com%2Fwatch%3Fv%3DbQIU2KDtHTI&amp;tit=2-Minute+Neuroscience%3A+GABA&amp;w=144&amp;h=78&amp;pos=1&amp;vid=4e745e91c1b678891766c7f21f9cb76a&amp;sigr=11b5dvn55&amp;sigt=10rgsht7c&amp;sigi=12jige2b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GOK1tKFFIQ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117150" y="7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Impulse</a:t>
            </a:r>
            <a:endParaRPr/>
          </a:p>
        </p:txBody>
      </p:sp>
      <p:sp>
        <p:nvSpPr>
          <p:cNvPr id="233" name="Google Shape;233;p39"/>
          <p:cNvSpPr txBox="1">
            <a:spLocks noGrp="1"/>
          </p:cNvSpPr>
          <p:nvPr>
            <p:ph type="body" idx="1"/>
          </p:nvPr>
        </p:nvSpPr>
        <p:spPr>
          <a:xfrm>
            <a:off x="231600" y="872100"/>
            <a:ext cx="4220100" cy="38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000000"/>
                </a:solidFill>
              </a:rPr>
              <a:t>Speed is proportional to the size of the axon</a:t>
            </a:r>
            <a:endParaRPr sz="2200" dirty="0">
              <a:solidFill>
                <a:srgbClr val="000000"/>
              </a:solidFill>
            </a:endParaRPr>
          </a:p>
          <a:p>
            <a:pPr marL="0" lvl="0" indent="0" algn="l" rtl="0">
              <a:spcBef>
                <a:spcPts val="1600"/>
              </a:spcBef>
              <a:spcAft>
                <a:spcPts val="0"/>
              </a:spcAft>
              <a:buNone/>
            </a:pPr>
            <a:r>
              <a:rPr lang="en" sz="2200" dirty="0">
                <a:solidFill>
                  <a:srgbClr val="000000"/>
                </a:solidFill>
              </a:rPr>
              <a:t>(greater diameter =</a:t>
            </a:r>
            <a:br>
              <a:rPr lang="en" sz="2200" dirty="0">
                <a:solidFill>
                  <a:srgbClr val="000000"/>
                </a:solidFill>
              </a:rPr>
            </a:br>
            <a:r>
              <a:rPr lang="en" sz="2200" dirty="0">
                <a:solidFill>
                  <a:srgbClr val="000000"/>
                </a:solidFill>
              </a:rPr>
              <a:t>                       faster impulse)</a:t>
            </a:r>
            <a:endParaRPr sz="2200" dirty="0">
              <a:solidFill>
                <a:srgbClr val="000000"/>
              </a:solidFill>
            </a:endParaRPr>
          </a:p>
          <a:p>
            <a:pPr marL="0" lvl="0" indent="0" algn="l" rtl="0">
              <a:spcBef>
                <a:spcPts val="1600"/>
              </a:spcBef>
              <a:spcAft>
                <a:spcPts val="0"/>
              </a:spcAft>
              <a:buNone/>
            </a:pPr>
            <a:endParaRPr sz="2200" dirty="0">
              <a:solidFill>
                <a:srgbClr val="000000"/>
              </a:solidFill>
            </a:endParaRPr>
          </a:p>
          <a:p>
            <a:pPr marL="0" lvl="0" indent="0" algn="l" rtl="0">
              <a:spcBef>
                <a:spcPts val="1600"/>
              </a:spcBef>
              <a:spcAft>
                <a:spcPts val="1600"/>
              </a:spcAft>
              <a:buNone/>
            </a:pPr>
            <a:r>
              <a:rPr lang="en" sz="2200" dirty="0">
                <a:solidFill>
                  <a:srgbClr val="000000"/>
                </a:solidFill>
              </a:rPr>
              <a:t>Myelinated axons conduct impulses faster than unmyelinated one</a:t>
            </a:r>
            <a:endParaRPr sz="2200" dirty="0">
              <a:solidFill>
                <a:srgbClr val="000000"/>
              </a:solidFill>
            </a:endParaRPr>
          </a:p>
        </p:txBody>
      </p:sp>
      <p:pic>
        <p:nvPicPr>
          <p:cNvPr id="234" name="Google Shape;234;p39"/>
          <p:cNvPicPr preferRelativeResize="0"/>
          <p:nvPr/>
        </p:nvPicPr>
        <p:blipFill rotWithShape="1">
          <a:blip r:embed="rId3">
            <a:alphaModFix/>
          </a:blip>
          <a:srcRect l="7573" t="12656" r="5673"/>
          <a:stretch/>
        </p:blipFill>
        <p:spPr>
          <a:xfrm>
            <a:off x="4451704" y="700476"/>
            <a:ext cx="4764047" cy="4169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111000" y="51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Antidepressants</a:t>
            </a:r>
            <a:endParaRPr b="1"/>
          </a:p>
        </p:txBody>
      </p:sp>
      <p:sp>
        <p:nvSpPr>
          <p:cNvPr id="299" name="Google Shape;299;p48"/>
          <p:cNvSpPr txBox="1">
            <a:spLocks noGrp="1"/>
          </p:cNvSpPr>
          <p:nvPr>
            <p:ph type="body" idx="1"/>
          </p:nvPr>
        </p:nvSpPr>
        <p:spPr>
          <a:xfrm>
            <a:off x="367900" y="744775"/>
            <a:ext cx="8520600" cy="1214100"/>
          </a:xfrm>
          <a:prstGeom prst="rect">
            <a:avLst/>
          </a:prstGeom>
        </p:spPr>
        <p:txBody>
          <a:bodyPr spcFirstLastPara="1" wrap="square" lIns="91425" tIns="91425" rIns="91425" bIns="91425" anchor="t" anchorCtr="0">
            <a:noAutofit/>
          </a:bodyPr>
          <a:lstStyle/>
          <a:p>
            <a:pPr marL="0" lvl="0" indent="0" algn="l" rtl="0">
              <a:lnSpc>
                <a:spcPct val="120089"/>
              </a:lnSpc>
              <a:spcBef>
                <a:spcPts val="0"/>
              </a:spcBef>
              <a:spcAft>
                <a:spcPts val="0"/>
              </a:spcAft>
              <a:buNone/>
            </a:pPr>
            <a:r>
              <a:rPr lang="en" sz="2800">
                <a:solidFill>
                  <a:srgbClr val="000000"/>
                </a:solidFill>
              </a:rPr>
              <a:t>Zoloft is part of a class of drugs called</a:t>
            </a:r>
            <a:br>
              <a:rPr lang="en" sz="2800">
                <a:solidFill>
                  <a:srgbClr val="000000"/>
                </a:solidFill>
              </a:rPr>
            </a:br>
            <a:r>
              <a:rPr lang="en" sz="2800">
                <a:solidFill>
                  <a:srgbClr val="000000"/>
                </a:solidFill>
              </a:rPr>
              <a:t>    </a:t>
            </a:r>
            <a:r>
              <a:rPr lang="en" sz="2800" b="1" u="sng">
                <a:solidFill>
                  <a:srgbClr val="000000"/>
                </a:solidFill>
              </a:rPr>
              <a:t>s</a:t>
            </a:r>
            <a:r>
              <a:rPr lang="en" sz="2800" u="sng">
                <a:solidFill>
                  <a:srgbClr val="000000"/>
                </a:solidFill>
              </a:rPr>
              <a:t>elective </a:t>
            </a:r>
            <a:r>
              <a:rPr lang="en" sz="2800" b="1" u="sng">
                <a:solidFill>
                  <a:srgbClr val="000000"/>
                </a:solidFill>
              </a:rPr>
              <a:t>s</a:t>
            </a:r>
            <a:r>
              <a:rPr lang="en" sz="2800" u="sng">
                <a:solidFill>
                  <a:srgbClr val="000000"/>
                </a:solidFill>
              </a:rPr>
              <a:t>erotonin </a:t>
            </a:r>
            <a:r>
              <a:rPr lang="en" sz="2800" b="1" u="sng">
                <a:solidFill>
                  <a:srgbClr val="000000"/>
                </a:solidFill>
              </a:rPr>
              <a:t>r</a:t>
            </a:r>
            <a:r>
              <a:rPr lang="en" sz="2800" u="sng">
                <a:solidFill>
                  <a:srgbClr val="000000"/>
                </a:solidFill>
              </a:rPr>
              <a:t>euptake </a:t>
            </a:r>
            <a:r>
              <a:rPr lang="en" sz="2800" b="1" u="sng">
                <a:solidFill>
                  <a:srgbClr val="000000"/>
                </a:solidFill>
              </a:rPr>
              <a:t>i</a:t>
            </a:r>
            <a:r>
              <a:rPr lang="en" sz="2800" u="sng">
                <a:solidFill>
                  <a:srgbClr val="000000"/>
                </a:solidFill>
              </a:rPr>
              <a:t>nhibitors</a:t>
            </a:r>
            <a:endParaRPr sz="2800">
              <a:solidFill>
                <a:srgbClr val="000000"/>
              </a:solidFill>
            </a:endParaRPr>
          </a:p>
          <a:p>
            <a:pPr marL="0" lvl="0" indent="0" algn="l" rtl="0">
              <a:spcBef>
                <a:spcPts val="0"/>
              </a:spcBef>
              <a:spcAft>
                <a:spcPts val="1600"/>
              </a:spcAft>
              <a:buNone/>
            </a:pPr>
            <a:endParaRPr/>
          </a:p>
        </p:txBody>
      </p:sp>
      <p:pic>
        <p:nvPicPr>
          <p:cNvPr id="300" name="Google Shape;300;p48"/>
          <p:cNvPicPr preferRelativeResize="0"/>
          <p:nvPr/>
        </p:nvPicPr>
        <p:blipFill>
          <a:blip r:embed="rId3">
            <a:alphaModFix/>
          </a:blip>
          <a:stretch>
            <a:fillRect/>
          </a:stretch>
        </p:blipFill>
        <p:spPr>
          <a:xfrm>
            <a:off x="3919200" y="2274125"/>
            <a:ext cx="4969300" cy="2411775"/>
          </a:xfrm>
          <a:prstGeom prst="rect">
            <a:avLst/>
          </a:prstGeom>
          <a:noFill/>
          <a:ln>
            <a:noFill/>
          </a:ln>
        </p:spPr>
      </p:pic>
      <p:sp>
        <p:nvSpPr>
          <p:cNvPr id="301" name="Google Shape;301;p48"/>
          <p:cNvSpPr txBox="1"/>
          <p:nvPr/>
        </p:nvSpPr>
        <p:spPr>
          <a:xfrm>
            <a:off x="432125" y="2151525"/>
            <a:ext cx="3283500" cy="2411700"/>
          </a:xfrm>
          <a:prstGeom prst="rect">
            <a:avLst/>
          </a:prstGeom>
          <a:noFill/>
          <a:ln>
            <a:noFill/>
          </a:ln>
        </p:spPr>
        <p:txBody>
          <a:bodyPr spcFirstLastPara="1" wrap="square" lIns="91425" tIns="91425" rIns="91425" bIns="91425" anchor="t" anchorCtr="0">
            <a:noAutofit/>
          </a:bodyPr>
          <a:lstStyle/>
          <a:p>
            <a:pPr marL="0" lvl="0" indent="0" algn="l" rtl="0">
              <a:lnSpc>
                <a:spcPct val="120089"/>
              </a:lnSpc>
              <a:spcBef>
                <a:spcPts val="563"/>
              </a:spcBef>
              <a:spcAft>
                <a:spcPts val="0"/>
              </a:spcAft>
              <a:buClr>
                <a:schemeClr val="dk1"/>
              </a:buClr>
              <a:buSzPts val="1100"/>
              <a:buFont typeface="Arial"/>
              <a:buNone/>
            </a:pPr>
            <a:r>
              <a:rPr lang="en" sz="2500">
                <a:solidFill>
                  <a:schemeClr val="dk1"/>
                </a:solidFill>
              </a:rPr>
              <a:t>it inhibits the uptake of serotonin back into the cell, keeping mood elevated for a longer time.</a:t>
            </a:r>
            <a:endParaRPr sz="25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9"/>
          <p:cNvSpPr txBox="1">
            <a:spLocks noGrp="1"/>
          </p:cNvSpPr>
          <p:nvPr>
            <p:ph type="title"/>
          </p:nvPr>
        </p:nvSpPr>
        <p:spPr>
          <a:xfrm>
            <a:off x="127050" y="99800"/>
            <a:ext cx="888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Drugs and Poisons that Affect Nerves</a:t>
            </a:r>
            <a:endParaRPr b="1"/>
          </a:p>
        </p:txBody>
      </p:sp>
      <p:pic>
        <p:nvPicPr>
          <p:cNvPr id="307" name="Google Shape;307;p49"/>
          <p:cNvPicPr preferRelativeResize="0"/>
          <p:nvPr/>
        </p:nvPicPr>
        <p:blipFill>
          <a:blip r:embed="rId3">
            <a:alphaModFix/>
          </a:blip>
          <a:stretch>
            <a:fillRect/>
          </a:stretch>
        </p:blipFill>
        <p:spPr>
          <a:xfrm>
            <a:off x="5340500" y="1238577"/>
            <a:ext cx="3529775" cy="3671525"/>
          </a:xfrm>
          <a:prstGeom prst="rect">
            <a:avLst/>
          </a:prstGeom>
          <a:noFill/>
          <a:ln>
            <a:noFill/>
          </a:ln>
        </p:spPr>
      </p:pic>
      <p:pic>
        <p:nvPicPr>
          <p:cNvPr id="308" name="Google Shape;308;p49"/>
          <p:cNvPicPr preferRelativeResize="0"/>
          <p:nvPr/>
        </p:nvPicPr>
        <p:blipFill>
          <a:blip r:embed="rId4">
            <a:alphaModFix/>
          </a:blip>
          <a:stretch>
            <a:fillRect/>
          </a:stretch>
        </p:blipFill>
        <p:spPr>
          <a:xfrm>
            <a:off x="828678" y="2711372"/>
            <a:ext cx="3779055" cy="2198727"/>
          </a:xfrm>
          <a:prstGeom prst="rect">
            <a:avLst/>
          </a:prstGeom>
          <a:noFill/>
          <a:ln>
            <a:noFill/>
          </a:ln>
        </p:spPr>
      </p:pic>
      <p:sp>
        <p:nvSpPr>
          <p:cNvPr id="309" name="Google Shape;309;p49"/>
          <p:cNvSpPr txBox="1"/>
          <p:nvPr/>
        </p:nvSpPr>
        <p:spPr>
          <a:xfrm>
            <a:off x="467400" y="872052"/>
            <a:ext cx="5130000" cy="1775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None/>
            </a:pPr>
            <a:r>
              <a:rPr lang="en" sz="2600" u="sng">
                <a:solidFill>
                  <a:srgbClr val="000000"/>
                </a:solidFill>
                <a:latin typeface="Arial"/>
                <a:ea typeface="Arial"/>
                <a:cs typeface="Arial"/>
                <a:sym typeface="Arial"/>
              </a:rPr>
              <a:t>Curare</a:t>
            </a:r>
            <a:r>
              <a:rPr lang="en" sz="2600">
                <a:solidFill>
                  <a:srgbClr val="000000"/>
                </a:solidFill>
                <a:latin typeface="Arial"/>
                <a:ea typeface="Arial"/>
                <a:cs typeface="Arial"/>
                <a:sym typeface="Arial"/>
              </a:rPr>
              <a:t> - poison made from frog skin and causes paralysis by blocking Ach receptors at the neuromuscular junction. </a:t>
            </a:r>
            <a:endParaRPr sz="26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p:nvPr/>
        </p:nvSpPr>
        <p:spPr>
          <a:xfrm>
            <a:off x="128450" y="131250"/>
            <a:ext cx="5178000" cy="48810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None/>
            </a:pPr>
            <a:r>
              <a:rPr lang="en" sz="2200" u="sng">
                <a:solidFill>
                  <a:srgbClr val="000000"/>
                </a:solidFill>
                <a:latin typeface="Arial"/>
                <a:ea typeface="Arial"/>
                <a:cs typeface="Arial"/>
                <a:sym typeface="Arial"/>
              </a:rPr>
              <a:t>Strychnine</a:t>
            </a:r>
            <a:r>
              <a:rPr lang="en" sz="2200">
                <a:solidFill>
                  <a:srgbClr val="000000"/>
                </a:solidFill>
                <a:latin typeface="Arial"/>
                <a:ea typeface="Arial"/>
                <a:cs typeface="Arial"/>
                <a:sym typeface="Arial"/>
              </a:rPr>
              <a:t> poisoning can be fatal to humans and animals and can occur by inhalation, swallowing</a:t>
            </a:r>
            <a:endParaRPr sz="2200"/>
          </a:p>
          <a:p>
            <a:pPr marL="0" lvl="0" indent="0" algn="l" rtl="0">
              <a:spcBef>
                <a:spcPts val="0"/>
              </a:spcBef>
              <a:spcAft>
                <a:spcPts val="0"/>
              </a:spcAft>
              <a:buNone/>
            </a:pPr>
            <a:r>
              <a:rPr lang="en" sz="2200"/>
              <a:t>It prevents the proper operation of the chemical that controls nerve signals to the muscles. The chemical controlling nerve signals works like the body's “off switch” for muscles. When this “off switch” does not work correctly, muscles throughout the body have severe, painful spasms.</a:t>
            </a:r>
            <a:endParaRPr sz="2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2200"/>
              <a:t>Read about </a:t>
            </a:r>
            <a:r>
              <a:rPr lang="en" sz="2200" u="sng">
                <a:solidFill>
                  <a:srgbClr val="0097A7"/>
                </a:solidFill>
                <a:hlinkClick r:id="rId3"/>
              </a:rPr>
              <a:t>Strychnine Poisoning</a:t>
            </a:r>
            <a:r>
              <a:rPr lang="en" sz="2400" u="sng">
                <a:solidFill>
                  <a:srgbClr val="0097A7"/>
                </a:solidFill>
                <a:latin typeface="Arial"/>
                <a:ea typeface="Arial"/>
                <a:cs typeface="Arial"/>
                <a:sym typeface="Arial"/>
                <a:hlinkClick r:id="rId3"/>
              </a:rPr>
              <a:t> </a:t>
            </a:r>
            <a:endParaRPr sz="1866">
              <a:solidFill>
                <a:srgbClr val="000000"/>
              </a:solidFill>
              <a:latin typeface="Arial"/>
              <a:ea typeface="Arial"/>
              <a:cs typeface="Arial"/>
              <a:sym typeface="Arial"/>
            </a:endParaRPr>
          </a:p>
        </p:txBody>
      </p:sp>
      <p:pic>
        <p:nvPicPr>
          <p:cNvPr id="315" name="Google Shape;315;p50"/>
          <p:cNvPicPr preferRelativeResize="0"/>
          <p:nvPr/>
        </p:nvPicPr>
        <p:blipFill>
          <a:blip r:embed="rId4">
            <a:alphaModFix/>
          </a:blip>
          <a:stretch>
            <a:fillRect/>
          </a:stretch>
        </p:blipFill>
        <p:spPr>
          <a:xfrm>
            <a:off x="6020105" y="32125"/>
            <a:ext cx="2193020" cy="2634088"/>
          </a:xfrm>
          <a:prstGeom prst="rect">
            <a:avLst/>
          </a:prstGeom>
          <a:noFill/>
          <a:ln>
            <a:noFill/>
          </a:ln>
        </p:spPr>
      </p:pic>
      <p:pic>
        <p:nvPicPr>
          <p:cNvPr id="316" name="Google Shape;316;p50"/>
          <p:cNvPicPr preferRelativeResize="0"/>
          <p:nvPr/>
        </p:nvPicPr>
        <p:blipFill>
          <a:blip r:embed="rId5">
            <a:alphaModFix/>
          </a:blip>
          <a:stretch>
            <a:fillRect/>
          </a:stretch>
        </p:blipFill>
        <p:spPr>
          <a:xfrm>
            <a:off x="6023412" y="2599213"/>
            <a:ext cx="2186402" cy="2413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title"/>
          </p:nvPr>
        </p:nvSpPr>
        <p:spPr>
          <a:xfrm>
            <a:off x="127050" y="3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Cocaine</a:t>
            </a:r>
            <a:endParaRPr/>
          </a:p>
        </p:txBody>
      </p:sp>
      <p:pic>
        <p:nvPicPr>
          <p:cNvPr id="322" name="Google Shape;322;p51"/>
          <p:cNvPicPr preferRelativeResize="0"/>
          <p:nvPr/>
        </p:nvPicPr>
        <p:blipFill>
          <a:blip r:embed="rId3">
            <a:alphaModFix/>
          </a:blip>
          <a:stretch>
            <a:fillRect/>
          </a:stretch>
        </p:blipFill>
        <p:spPr>
          <a:xfrm>
            <a:off x="3623425" y="701438"/>
            <a:ext cx="5376075" cy="4302575"/>
          </a:xfrm>
          <a:prstGeom prst="rect">
            <a:avLst/>
          </a:prstGeom>
          <a:noFill/>
          <a:ln>
            <a:noFill/>
          </a:ln>
        </p:spPr>
      </p:pic>
      <p:sp>
        <p:nvSpPr>
          <p:cNvPr id="323" name="Google Shape;323;p51"/>
          <p:cNvSpPr txBox="1"/>
          <p:nvPr/>
        </p:nvSpPr>
        <p:spPr>
          <a:xfrm>
            <a:off x="176625" y="623900"/>
            <a:ext cx="3213900" cy="41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latin typeface="Verdana"/>
                <a:ea typeface="Verdana"/>
                <a:cs typeface="Verdana"/>
                <a:sym typeface="Verdana"/>
              </a:rPr>
              <a:t>Dopamine binds to receptors and is eventually recycled back into the neuron.</a:t>
            </a:r>
            <a:endParaRPr sz="1800">
              <a:highlight>
                <a:srgbClr val="FFFFFF"/>
              </a:highlight>
              <a:latin typeface="Verdana"/>
              <a:ea typeface="Verdana"/>
              <a:cs typeface="Verdana"/>
              <a:sym typeface="Verdana"/>
            </a:endParaRPr>
          </a:p>
          <a:p>
            <a:pPr marL="0" lvl="0" indent="0" algn="l" rtl="0">
              <a:spcBef>
                <a:spcPts val="0"/>
              </a:spcBef>
              <a:spcAft>
                <a:spcPts val="0"/>
              </a:spcAft>
              <a:buNone/>
            </a:pPr>
            <a:endParaRPr sz="1800">
              <a:highlight>
                <a:srgbClr val="FFFFFF"/>
              </a:highlight>
              <a:latin typeface="Verdana"/>
              <a:ea typeface="Verdana"/>
              <a:cs typeface="Verdana"/>
              <a:sym typeface="Verdana"/>
            </a:endParaRPr>
          </a:p>
          <a:p>
            <a:pPr marL="0" lvl="0" indent="0" algn="l" rtl="0">
              <a:spcBef>
                <a:spcPts val="0"/>
              </a:spcBef>
              <a:spcAft>
                <a:spcPts val="0"/>
              </a:spcAft>
              <a:buNone/>
            </a:pPr>
            <a:r>
              <a:rPr lang="en" sz="1800">
                <a:highlight>
                  <a:srgbClr val="FFFFFF"/>
                </a:highlight>
                <a:latin typeface="Verdana"/>
                <a:ea typeface="Verdana"/>
                <a:cs typeface="Verdana"/>
                <a:sym typeface="Verdana"/>
              </a:rPr>
              <a:t>If cocaine is present, it attaches to the dopamine transporter and blocks the normal recycling process, resulting in a buildup of dopamine in the synapse, which contributes to the pleasurable effects of cocaine.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311700" y="241900"/>
            <a:ext cx="301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neurotransmitters on cocaine</a:t>
            </a:r>
            <a:endParaRPr/>
          </a:p>
        </p:txBody>
      </p:sp>
      <p:pic>
        <p:nvPicPr>
          <p:cNvPr id="329" name="Google Shape;329;p52"/>
          <p:cNvPicPr preferRelativeResize="0"/>
          <p:nvPr/>
        </p:nvPicPr>
        <p:blipFill>
          <a:blip r:embed="rId3">
            <a:alphaModFix/>
          </a:blip>
          <a:stretch>
            <a:fillRect/>
          </a:stretch>
        </p:blipFill>
        <p:spPr>
          <a:xfrm>
            <a:off x="3475800" y="152400"/>
            <a:ext cx="3801837" cy="4838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230125" y="59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Ecstasy (MDMA)</a:t>
            </a:r>
            <a:endParaRPr/>
          </a:p>
        </p:txBody>
      </p:sp>
      <p:sp>
        <p:nvSpPr>
          <p:cNvPr id="335" name="Google Shape;335;p53"/>
          <p:cNvSpPr txBox="1"/>
          <p:nvPr/>
        </p:nvSpPr>
        <p:spPr>
          <a:xfrm>
            <a:off x="230125" y="649675"/>
            <a:ext cx="4430700" cy="42003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None/>
            </a:pPr>
            <a:r>
              <a:rPr lang="en" sz="1800">
                <a:solidFill>
                  <a:srgbClr val="000000"/>
                </a:solidFill>
                <a:latin typeface="Arial"/>
                <a:ea typeface="Arial"/>
                <a:cs typeface="Arial"/>
                <a:sym typeface="Arial"/>
              </a:rPr>
              <a:t>The neurotransmitter </a:t>
            </a:r>
            <a:r>
              <a:rPr lang="en" sz="1800" u="sng">
                <a:solidFill>
                  <a:srgbClr val="0000FF"/>
                </a:solidFill>
                <a:latin typeface="Arial"/>
                <a:ea typeface="Arial"/>
                <a:cs typeface="Arial"/>
                <a:sym typeface="Arial"/>
                <a:hlinkClick r:id="rId3"/>
              </a:rPr>
              <a:t>serotonin</a:t>
            </a:r>
            <a:r>
              <a:rPr lang="en" sz="1800">
                <a:solidFill>
                  <a:srgbClr val="000000"/>
                </a:solidFill>
                <a:latin typeface="Arial"/>
                <a:ea typeface="Arial"/>
                <a:cs typeface="Arial"/>
                <a:sym typeface="Arial"/>
              </a:rPr>
              <a:t> is vital in regulating many of our basic functions. Serotonin is, among other things, the feel good neurotransmitter and helps to regulate body temp.</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br>
              <a:rPr lang="en" sz="1800">
                <a:solidFill>
                  <a:srgbClr val="000000"/>
                </a:solidFill>
                <a:latin typeface="Arial"/>
                <a:ea typeface="Arial"/>
                <a:cs typeface="Arial"/>
                <a:sym typeface="Arial"/>
              </a:rPr>
            </a:br>
            <a:r>
              <a:rPr lang="en" sz="1800">
                <a:solidFill>
                  <a:srgbClr val="000000"/>
                </a:solidFill>
                <a:latin typeface="Arial"/>
                <a:ea typeface="Arial"/>
                <a:cs typeface="Arial"/>
                <a:sym typeface="Arial"/>
              </a:rPr>
              <a:t>Our brain cells are </a:t>
            </a:r>
            <a:r>
              <a:rPr lang="en" sz="1800"/>
              <a:t>recycle</a:t>
            </a:r>
            <a:r>
              <a:rPr lang="en" sz="1800">
                <a:solidFill>
                  <a:srgbClr val="000000"/>
                </a:solidFill>
                <a:latin typeface="Arial"/>
                <a:ea typeface="Arial"/>
                <a:cs typeface="Arial"/>
                <a:sym typeface="Arial"/>
              </a:rPr>
              <a:t> serotonin back into the cells and out of the synapse using </a:t>
            </a:r>
            <a:r>
              <a:rPr lang="en" sz="1800" b="1">
                <a:solidFill>
                  <a:srgbClr val="000000"/>
                </a:solidFill>
                <a:latin typeface="Arial"/>
                <a:ea typeface="Arial"/>
                <a:cs typeface="Arial"/>
                <a:sym typeface="Arial"/>
              </a:rPr>
              <a:t>serotonin reuptake transporters. </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b="1">
                <a:solidFill>
                  <a:srgbClr val="000000"/>
                </a:solidFill>
                <a:latin typeface="Arial"/>
                <a:ea typeface="Arial"/>
                <a:cs typeface="Arial"/>
                <a:sym typeface="Arial"/>
              </a:rPr>
              <a:t> </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a:solidFill>
                  <a:srgbClr val="000000"/>
                </a:solidFill>
                <a:latin typeface="Arial"/>
                <a:ea typeface="Arial"/>
                <a:cs typeface="Arial"/>
                <a:sym typeface="Arial"/>
              </a:rPr>
              <a:t>Ecstasy essentially takes these upkeep transporters and reverses their roles. This causes a massive flood of serotonin from the brain cells into the synapse.  </a:t>
            </a:r>
            <a:endParaRPr sz="1800" b="1">
              <a:solidFill>
                <a:srgbClr val="000000"/>
              </a:solidFill>
              <a:latin typeface="Arial"/>
              <a:ea typeface="Arial"/>
              <a:cs typeface="Arial"/>
              <a:sym typeface="Arial"/>
            </a:endParaRPr>
          </a:p>
        </p:txBody>
      </p:sp>
      <p:sp>
        <p:nvSpPr>
          <p:cNvPr id="336" name="Google Shape;336;p53"/>
          <p:cNvSpPr txBox="1"/>
          <p:nvPr/>
        </p:nvSpPr>
        <p:spPr>
          <a:xfrm>
            <a:off x="5536250" y="649675"/>
            <a:ext cx="3278700" cy="926400"/>
          </a:xfrm>
          <a:prstGeom prst="rect">
            <a:avLst/>
          </a:prstGeom>
          <a:noFill/>
          <a:ln>
            <a:noFill/>
          </a:ln>
        </p:spPr>
        <p:txBody>
          <a:bodyPr spcFirstLastPara="1" wrap="square" lIns="38100" tIns="38100" rIns="38100" bIns="38100" anchor="t" anchorCtr="0">
            <a:noAutofit/>
          </a:bodyPr>
          <a:lstStyle/>
          <a:p>
            <a:pPr marL="0" lvl="0" indent="0" algn="l" rtl="0">
              <a:spcBef>
                <a:spcPts val="0"/>
              </a:spcBef>
              <a:spcAft>
                <a:spcPts val="2000"/>
              </a:spcAft>
              <a:buNone/>
            </a:pPr>
            <a:r>
              <a:rPr lang="en" sz="1600"/>
              <a:t>The most common cause of Ecstasy-related death is overheating (</a:t>
            </a:r>
            <a:r>
              <a:rPr lang="en" sz="1600">
                <a:highlight>
                  <a:srgbClr val="FFFF00"/>
                </a:highlight>
              </a:rPr>
              <a:t>hyperthermia</a:t>
            </a:r>
            <a:r>
              <a:rPr lang="en" sz="1600"/>
              <a:t>). </a:t>
            </a:r>
            <a:endParaRPr sz="1866"/>
          </a:p>
        </p:txBody>
      </p:sp>
      <p:cxnSp>
        <p:nvCxnSpPr>
          <p:cNvPr id="337" name="Google Shape;337;p53"/>
          <p:cNvCxnSpPr>
            <a:endCxn id="336" idx="1"/>
          </p:cNvCxnSpPr>
          <p:nvPr/>
        </p:nvCxnSpPr>
        <p:spPr>
          <a:xfrm rot="10800000" flipH="1">
            <a:off x="2689250" y="1112875"/>
            <a:ext cx="2847000" cy="878100"/>
          </a:xfrm>
          <a:prstGeom prst="straightConnector1">
            <a:avLst/>
          </a:prstGeom>
          <a:noFill/>
          <a:ln w="28575" cap="flat" cmpd="sng">
            <a:solidFill>
              <a:schemeClr val="dk2"/>
            </a:solidFill>
            <a:prstDash val="solid"/>
            <a:round/>
            <a:headEnd type="none" w="med" len="med"/>
            <a:tailEnd type="triangle" w="med" len="med"/>
          </a:ln>
        </p:spPr>
      </p:cxnSp>
      <p:pic>
        <p:nvPicPr>
          <p:cNvPr id="338" name="Google Shape;338;p53"/>
          <p:cNvPicPr preferRelativeResize="0"/>
          <p:nvPr/>
        </p:nvPicPr>
        <p:blipFill>
          <a:blip r:embed="rId4">
            <a:alphaModFix/>
          </a:blip>
          <a:stretch>
            <a:fillRect/>
          </a:stretch>
        </p:blipFill>
        <p:spPr>
          <a:xfrm>
            <a:off x="5082400" y="1669075"/>
            <a:ext cx="3604100" cy="3073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4"/>
          <p:cNvSpPr txBox="1">
            <a:spLocks noGrp="1"/>
          </p:cNvSpPr>
          <p:nvPr>
            <p:ph type="title"/>
          </p:nvPr>
        </p:nvSpPr>
        <p:spPr>
          <a:xfrm>
            <a:off x="214175" y="113750"/>
            <a:ext cx="3288000" cy="26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Heroin </a:t>
            </a:r>
            <a:endParaRPr/>
          </a:p>
          <a:p>
            <a:pPr marL="0" lvl="0" indent="0" algn="l" rtl="0">
              <a:spcBef>
                <a:spcPts val="0"/>
              </a:spcBef>
              <a:spcAft>
                <a:spcPts val="0"/>
              </a:spcAft>
              <a:buNone/>
            </a:pPr>
            <a:endParaRPr/>
          </a:p>
          <a:p>
            <a:pPr marL="0" lvl="0" indent="0" algn="l" rtl="0">
              <a:spcBef>
                <a:spcPts val="0"/>
              </a:spcBef>
              <a:spcAft>
                <a:spcPts val="0"/>
              </a:spcAft>
              <a:buNone/>
            </a:pPr>
            <a:r>
              <a:rPr lang="en" sz="1800"/>
              <a:t>Activates opiate receptors</a:t>
            </a:r>
            <a:endParaRPr sz="1800"/>
          </a:p>
          <a:p>
            <a:pPr marL="0" lvl="0" indent="0" algn="l" rtl="0">
              <a:spcBef>
                <a:spcPts val="0"/>
              </a:spcBef>
              <a:spcAft>
                <a:spcPts val="0"/>
              </a:spcAft>
              <a:buNone/>
            </a:pPr>
            <a:r>
              <a:rPr lang="en" sz="1800"/>
              <a:t>Blocks release of GABA</a:t>
            </a:r>
            <a:endParaRPr sz="1800"/>
          </a:p>
          <a:p>
            <a:pPr marL="0" lvl="0" indent="0" algn="l" rtl="0">
              <a:spcBef>
                <a:spcPts val="0"/>
              </a:spcBef>
              <a:spcAft>
                <a:spcPts val="0"/>
              </a:spcAft>
              <a:buNone/>
            </a:pPr>
            <a:r>
              <a:rPr lang="en" sz="1800"/>
              <a:t>More dopamine is released</a:t>
            </a:r>
            <a:endParaRPr sz="1800"/>
          </a:p>
        </p:txBody>
      </p:sp>
      <p:pic>
        <p:nvPicPr>
          <p:cNvPr id="344" name="Google Shape;344;p54"/>
          <p:cNvPicPr preferRelativeResize="0"/>
          <p:nvPr/>
        </p:nvPicPr>
        <p:blipFill rotWithShape="1">
          <a:blip r:embed="rId3">
            <a:alphaModFix/>
          </a:blip>
          <a:srcRect b="19942"/>
          <a:stretch/>
        </p:blipFill>
        <p:spPr>
          <a:xfrm>
            <a:off x="3656550" y="146625"/>
            <a:ext cx="5224725" cy="4054300"/>
          </a:xfrm>
          <a:prstGeom prst="rect">
            <a:avLst/>
          </a:prstGeom>
          <a:noFill/>
          <a:ln>
            <a:noFill/>
          </a:ln>
        </p:spPr>
      </p:pic>
      <p:sp>
        <p:nvSpPr>
          <p:cNvPr id="345" name="Google Shape;345;p54"/>
          <p:cNvSpPr txBox="1"/>
          <p:nvPr/>
        </p:nvSpPr>
        <p:spPr>
          <a:xfrm>
            <a:off x="7408550" y="495625"/>
            <a:ext cx="12207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DOPAMINE</a:t>
            </a:r>
            <a:endParaRPr/>
          </a:p>
        </p:txBody>
      </p:sp>
      <p:sp>
        <p:nvSpPr>
          <p:cNvPr id="346" name="Google Shape;346;p54"/>
          <p:cNvSpPr/>
          <p:nvPr/>
        </p:nvSpPr>
        <p:spPr>
          <a:xfrm>
            <a:off x="6419225" y="1113200"/>
            <a:ext cx="1356975" cy="893825"/>
          </a:xfrm>
          <a:custGeom>
            <a:avLst/>
            <a:gdLst/>
            <a:ahLst/>
            <a:cxnLst/>
            <a:rect l="l" t="t" r="r" b="b"/>
            <a:pathLst>
              <a:path w="54279" h="35753" extrusionOk="0">
                <a:moveTo>
                  <a:pt x="54279" y="0"/>
                </a:moveTo>
                <a:cubicBezTo>
                  <a:pt x="50758" y="1029"/>
                  <a:pt x="42199" y="217"/>
                  <a:pt x="33152" y="6176"/>
                </a:cubicBezTo>
                <a:cubicBezTo>
                  <a:pt x="24106" y="12135"/>
                  <a:pt x="5525" y="30824"/>
                  <a:pt x="0" y="35753"/>
                </a:cubicBezTo>
              </a:path>
            </a:pathLst>
          </a:custGeom>
          <a:noFill/>
          <a:ln w="38100" cap="flat" cmpd="sng">
            <a:solidFill>
              <a:schemeClr val="dk2"/>
            </a:solidFill>
            <a:prstDash val="solid"/>
            <a:round/>
            <a:headEnd type="none" w="med" len="med"/>
            <a:tailEnd type="triangle" w="med" len="med"/>
          </a:ln>
        </p:spPr>
      </p:sp>
      <p:sp>
        <p:nvSpPr>
          <p:cNvPr id="347" name="Google Shape;347;p54"/>
          <p:cNvSpPr txBox="1"/>
          <p:nvPr/>
        </p:nvSpPr>
        <p:spPr>
          <a:xfrm>
            <a:off x="1683850" y="3022300"/>
            <a:ext cx="2193900" cy="4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Dopamine Receptors</a:t>
            </a:r>
            <a:endParaRPr/>
          </a:p>
        </p:txBody>
      </p:sp>
      <p:cxnSp>
        <p:nvCxnSpPr>
          <p:cNvPr id="348" name="Google Shape;348;p54"/>
          <p:cNvCxnSpPr/>
          <p:nvPr/>
        </p:nvCxnSpPr>
        <p:spPr>
          <a:xfrm rot="10800000" flipH="1">
            <a:off x="3601325" y="3093025"/>
            <a:ext cx="1638600" cy="1140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55"/>
          <p:cNvPicPr preferRelativeResize="0"/>
          <p:nvPr/>
        </p:nvPicPr>
        <p:blipFill>
          <a:blip r:embed="rId3">
            <a:alphaModFix/>
          </a:blip>
          <a:stretch>
            <a:fillRect/>
          </a:stretch>
        </p:blipFill>
        <p:spPr>
          <a:xfrm>
            <a:off x="201150" y="152400"/>
            <a:ext cx="3732712" cy="4838701"/>
          </a:xfrm>
          <a:prstGeom prst="rect">
            <a:avLst/>
          </a:prstGeom>
          <a:noFill/>
          <a:ln>
            <a:noFill/>
          </a:ln>
        </p:spPr>
      </p:pic>
      <p:pic>
        <p:nvPicPr>
          <p:cNvPr id="354" name="Google Shape;354;p55"/>
          <p:cNvPicPr preferRelativeResize="0"/>
          <p:nvPr/>
        </p:nvPicPr>
        <p:blipFill>
          <a:blip r:embed="rId4">
            <a:alphaModFix/>
          </a:blip>
          <a:stretch>
            <a:fillRect/>
          </a:stretch>
        </p:blipFill>
        <p:spPr>
          <a:xfrm>
            <a:off x="4468162" y="225550"/>
            <a:ext cx="3801837" cy="483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p:cNvSpPr txBox="1">
            <a:spLocks noGrp="1"/>
          </p:cNvSpPr>
          <p:nvPr>
            <p:ph type="title"/>
          </p:nvPr>
        </p:nvSpPr>
        <p:spPr>
          <a:xfrm>
            <a:off x="271075" y="21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Amphetamines</a:t>
            </a:r>
            <a:endParaRPr/>
          </a:p>
        </p:txBody>
      </p:sp>
      <p:sp>
        <p:nvSpPr>
          <p:cNvPr id="360" name="Google Shape;360;p56"/>
          <p:cNvSpPr txBox="1">
            <a:spLocks noGrp="1"/>
          </p:cNvSpPr>
          <p:nvPr>
            <p:ph type="body" idx="1"/>
          </p:nvPr>
        </p:nvSpPr>
        <p:spPr>
          <a:xfrm>
            <a:off x="311700" y="1152475"/>
            <a:ext cx="3369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Mimic dopamine - binding to receptors</a:t>
            </a:r>
            <a:endParaRPr/>
          </a:p>
          <a:p>
            <a:pPr marL="0" lvl="0" indent="0" algn="l" rtl="0">
              <a:spcBef>
                <a:spcPts val="1600"/>
              </a:spcBef>
              <a:spcAft>
                <a:spcPts val="0"/>
              </a:spcAft>
              <a:buNone/>
            </a:pPr>
            <a:r>
              <a:rPr lang="en"/>
              <a:t>Dopamine does not re-enter the cell, depleting the cell’s supply</a:t>
            </a:r>
            <a:endParaRPr/>
          </a:p>
          <a:p>
            <a:pPr marL="0" lvl="0" indent="0" algn="l" rtl="0">
              <a:spcBef>
                <a:spcPts val="1600"/>
              </a:spcBef>
              <a:spcAft>
                <a:spcPts val="1600"/>
              </a:spcAft>
              <a:buNone/>
            </a:pPr>
            <a:endParaRPr/>
          </a:p>
        </p:txBody>
      </p:sp>
      <p:pic>
        <p:nvPicPr>
          <p:cNvPr id="361" name="Google Shape;361;p56"/>
          <p:cNvPicPr preferRelativeResize="0"/>
          <p:nvPr/>
        </p:nvPicPr>
        <p:blipFill>
          <a:blip r:embed="rId3">
            <a:alphaModFix/>
          </a:blip>
          <a:stretch>
            <a:fillRect/>
          </a:stretch>
        </p:blipFill>
        <p:spPr>
          <a:xfrm>
            <a:off x="4337175" y="217525"/>
            <a:ext cx="3764050" cy="47906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7"/>
          <p:cNvSpPr txBox="1">
            <a:spLocks noGrp="1"/>
          </p:cNvSpPr>
          <p:nvPr>
            <p:ph type="title"/>
          </p:nvPr>
        </p:nvSpPr>
        <p:spPr>
          <a:xfrm>
            <a:off x="271050" y="311650"/>
            <a:ext cx="3695700" cy="5727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800"/>
              </a:spcAft>
              <a:buClr>
                <a:schemeClr val="dk1"/>
              </a:buClr>
              <a:buSzPts val="1100"/>
              <a:buFont typeface="Arial"/>
              <a:buNone/>
            </a:pPr>
            <a:r>
              <a:rPr lang="en" sz="2400" b="1">
                <a:solidFill>
                  <a:srgbClr val="980000"/>
                </a:solidFill>
                <a:highlight>
                  <a:srgbClr val="FFFFFF"/>
                </a:highlight>
              </a:rPr>
              <a:t>What Is PRIALT?</a:t>
            </a:r>
            <a:endParaRPr sz="2400">
              <a:solidFill>
                <a:srgbClr val="980000"/>
              </a:solidFill>
            </a:endParaRPr>
          </a:p>
        </p:txBody>
      </p:sp>
      <p:sp>
        <p:nvSpPr>
          <p:cNvPr id="367" name="Google Shape;367;p57"/>
          <p:cNvSpPr txBox="1">
            <a:spLocks noGrp="1"/>
          </p:cNvSpPr>
          <p:nvPr>
            <p:ph type="body" idx="1"/>
          </p:nvPr>
        </p:nvSpPr>
        <p:spPr>
          <a:xfrm>
            <a:off x="319800" y="884350"/>
            <a:ext cx="4059900" cy="39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252525"/>
                </a:solidFill>
                <a:highlight>
                  <a:srgbClr val="FFFFFF"/>
                </a:highlight>
              </a:rPr>
              <a:t>PRIALT is a calcium channel blocker that could be used to inhibit pain transmission from the spinal cord </a:t>
            </a:r>
            <a:endParaRPr sz="2000">
              <a:solidFill>
                <a:srgbClr val="252525"/>
              </a:solidFill>
              <a:highlight>
                <a:srgbClr val="FFFFFF"/>
              </a:highlight>
            </a:endParaRPr>
          </a:p>
          <a:p>
            <a:pPr marL="0" lvl="0" indent="0" algn="l" rtl="0">
              <a:spcBef>
                <a:spcPts val="800"/>
              </a:spcBef>
              <a:spcAft>
                <a:spcPts val="0"/>
              </a:spcAft>
              <a:buNone/>
            </a:pPr>
            <a:r>
              <a:rPr lang="en" sz="2000">
                <a:solidFill>
                  <a:srgbClr val="252525"/>
                </a:solidFill>
                <a:highlight>
                  <a:srgbClr val="FFFFFF"/>
                </a:highlight>
              </a:rPr>
              <a:t>PRIALT does not bind to opioid receptors</a:t>
            </a:r>
            <a:endParaRPr sz="2000">
              <a:solidFill>
                <a:srgbClr val="252525"/>
              </a:solidFill>
              <a:highlight>
                <a:srgbClr val="FFFFFF"/>
              </a:highlight>
            </a:endParaRPr>
          </a:p>
          <a:p>
            <a:pPr marL="0" lvl="0" indent="0" algn="l" rtl="0">
              <a:spcBef>
                <a:spcPts val="800"/>
              </a:spcBef>
              <a:spcAft>
                <a:spcPts val="800"/>
              </a:spcAft>
              <a:buNone/>
            </a:pPr>
            <a:r>
              <a:rPr lang="en" sz="2000" i="1">
                <a:solidFill>
                  <a:srgbClr val="CC0000"/>
                </a:solidFill>
                <a:highlight>
                  <a:srgbClr val="FFFFFF"/>
                </a:highlight>
              </a:rPr>
              <a:t>*Why might this be an important chemical for combating heroin addiction?</a:t>
            </a:r>
            <a:endParaRPr sz="2000" i="1">
              <a:solidFill>
                <a:srgbClr val="CC0000"/>
              </a:solidFill>
              <a:highlight>
                <a:srgbClr val="FFFFFF"/>
              </a:highlight>
            </a:endParaRPr>
          </a:p>
        </p:txBody>
      </p:sp>
      <p:pic>
        <p:nvPicPr>
          <p:cNvPr id="368" name="Google Shape;368;p57"/>
          <p:cNvPicPr preferRelativeResize="0"/>
          <p:nvPr/>
        </p:nvPicPr>
        <p:blipFill>
          <a:blip r:embed="rId3">
            <a:alphaModFix/>
          </a:blip>
          <a:stretch>
            <a:fillRect/>
          </a:stretch>
        </p:blipFill>
        <p:spPr>
          <a:xfrm>
            <a:off x="4938425" y="359550"/>
            <a:ext cx="3695700" cy="3962400"/>
          </a:xfrm>
          <a:prstGeom prst="rect">
            <a:avLst/>
          </a:prstGeom>
          <a:noFill/>
          <a:ln>
            <a:noFill/>
          </a:ln>
        </p:spPr>
      </p:pic>
      <p:sp>
        <p:nvSpPr>
          <p:cNvPr id="369" name="Google Shape;369;p57"/>
          <p:cNvSpPr txBox="1"/>
          <p:nvPr/>
        </p:nvSpPr>
        <p:spPr>
          <a:xfrm>
            <a:off x="5086600" y="4274050"/>
            <a:ext cx="34989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u="sng">
                <a:solidFill>
                  <a:schemeClr val="hlink"/>
                </a:solidFill>
                <a:hlinkClick r:id="rId4"/>
              </a:rPr>
              <a:t>http://www.hhmi.org/biointeractive/prialt-blocks-pain-signaling-mice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p:nvPr/>
        </p:nvSpPr>
        <p:spPr>
          <a:xfrm>
            <a:off x="144525" y="187500"/>
            <a:ext cx="8550000" cy="2678400"/>
          </a:xfrm>
          <a:prstGeom prst="rect">
            <a:avLst/>
          </a:prstGeom>
          <a:noFill/>
          <a:ln>
            <a:noFill/>
          </a:ln>
        </p:spPr>
        <p:txBody>
          <a:bodyPr spcFirstLastPara="1" wrap="square" lIns="38100" tIns="38100" rIns="38100" bIns="38100" anchor="t" anchorCtr="0">
            <a:noAutofit/>
          </a:bodyPr>
          <a:lstStyle/>
          <a:p>
            <a:pPr marL="0" marR="0" lvl="0" indent="0" algn="l" rtl="0">
              <a:lnSpc>
                <a:spcPct val="120000"/>
              </a:lnSpc>
              <a:spcBef>
                <a:spcPts val="0"/>
              </a:spcBef>
              <a:spcAft>
                <a:spcPts val="0"/>
              </a:spcAft>
              <a:buNone/>
            </a:pPr>
            <a:r>
              <a:rPr lang="en" sz="2400" b="1"/>
              <a:t>The Synapse</a:t>
            </a:r>
            <a:endParaRPr sz="2400" b="1"/>
          </a:p>
          <a:p>
            <a:pPr marL="0" marR="0" lvl="0" indent="0" algn="l" rtl="0">
              <a:lnSpc>
                <a:spcPct val="120000"/>
              </a:lnSpc>
              <a:spcBef>
                <a:spcPts val="0"/>
              </a:spcBef>
              <a:spcAft>
                <a:spcPts val="0"/>
              </a:spcAft>
              <a:buNone/>
            </a:pPr>
            <a:r>
              <a:rPr lang="en" sz="2400">
                <a:solidFill>
                  <a:srgbClr val="000000"/>
                </a:solidFill>
              </a:rPr>
              <a:t>Synapse </a:t>
            </a:r>
            <a:r>
              <a:rPr lang="en" sz="2400"/>
              <a:t>=</a:t>
            </a:r>
            <a:r>
              <a:rPr lang="en" sz="2400">
                <a:solidFill>
                  <a:srgbClr val="000000"/>
                </a:solidFill>
              </a:rPr>
              <a:t> junction between two communicating neurons</a:t>
            </a:r>
            <a:endParaRPr sz="2400">
              <a:solidFill>
                <a:srgbClr val="000000"/>
              </a:solidFill>
            </a:endParaRPr>
          </a:p>
          <a:p>
            <a:pPr marL="0" marR="0" lvl="0" indent="0" algn="l" rtl="0">
              <a:lnSpc>
                <a:spcPct val="120000"/>
              </a:lnSpc>
              <a:spcBef>
                <a:spcPts val="0"/>
              </a:spcBef>
              <a:spcAft>
                <a:spcPts val="0"/>
              </a:spcAft>
              <a:buNone/>
            </a:pPr>
            <a:br>
              <a:rPr lang="en" sz="2400"/>
            </a:br>
            <a:r>
              <a:rPr lang="en" sz="2400">
                <a:solidFill>
                  <a:srgbClr val="000000"/>
                </a:solidFill>
              </a:rPr>
              <a:t>Nerve pathway - nerve impulse travels from neuron to neuron</a:t>
            </a:r>
            <a:endParaRPr sz="2400">
              <a:solidFill>
                <a:srgbClr val="000000"/>
              </a:solidFill>
            </a:endParaRPr>
          </a:p>
          <a:p>
            <a:pPr marL="0" marR="0" lvl="0" indent="0" algn="l" rtl="0">
              <a:lnSpc>
                <a:spcPct val="120000"/>
              </a:lnSpc>
              <a:spcBef>
                <a:spcPts val="0"/>
              </a:spcBef>
              <a:spcAft>
                <a:spcPts val="0"/>
              </a:spcAft>
              <a:buNone/>
            </a:pPr>
            <a:br>
              <a:rPr lang="en" sz="2400">
                <a:solidFill>
                  <a:srgbClr val="000000"/>
                </a:solidFill>
              </a:rPr>
            </a:br>
            <a:r>
              <a:rPr lang="en" sz="2200">
                <a:solidFill>
                  <a:srgbClr val="000000"/>
                </a:solidFill>
              </a:rPr>
              <a:t>Dendrite </a:t>
            </a:r>
            <a:r>
              <a:rPr lang="en" sz="2200"/>
              <a:t> → </a:t>
            </a:r>
            <a:r>
              <a:rPr lang="en" sz="2200">
                <a:solidFill>
                  <a:srgbClr val="000000"/>
                </a:solidFill>
              </a:rPr>
              <a:t>cell body</a:t>
            </a:r>
            <a:r>
              <a:rPr lang="en" sz="2200"/>
              <a:t>  → </a:t>
            </a:r>
            <a:r>
              <a:rPr lang="en" sz="2200">
                <a:solidFill>
                  <a:srgbClr val="000000"/>
                </a:solidFill>
              </a:rPr>
              <a:t>along axon -&gt; synapse (gap) </a:t>
            </a:r>
            <a:r>
              <a:rPr lang="en" sz="2200"/>
              <a:t>→</a:t>
            </a:r>
            <a:r>
              <a:rPr lang="en" sz="2200">
                <a:solidFill>
                  <a:srgbClr val="000000"/>
                </a:solidFill>
              </a:rPr>
              <a:t> den</a:t>
            </a:r>
            <a:r>
              <a:rPr lang="en" sz="2200"/>
              <a:t>drite</a:t>
            </a:r>
            <a:endParaRPr sz="2200">
              <a:solidFill>
                <a:srgbClr val="000000"/>
              </a:solidFill>
            </a:endParaRPr>
          </a:p>
          <a:p>
            <a:pPr marL="0" marR="0" lvl="0" indent="0" algn="l" rtl="0">
              <a:lnSpc>
                <a:spcPct val="120000"/>
              </a:lnSpc>
              <a:spcBef>
                <a:spcPts val="0"/>
              </a:spcBef>
              <a:spcAft>
                <a:spcPts val="0"/>
              </a:spcAft>
              <a:buNone/>
            </a:pPr>
            <a:endParaRPr sz="2000">
              <a:solidFill>
                <a:srgbClr val="000000"/>
              </a:solidFill>
              <a:latin typeface="Times New Roman"/>
              <a:ea typeface="Times New Roman"/>
              <a:cs typeface="Times New Roman"/>
              <a:sym typeface="Times New Roman"/>
            </a:endParaRPr>
          </a:p>
        </p:txBody>
      </p:sp>
      <p:pic>
        <p:nvPicPr>
          <p:cNvPr id="240" name="Google Shape;240;p40" descr="neurons-3-synapse.png"/>
          <p:cNvPicPr preferRelativeResize="0"/>
          <p:nvPr/>
        </p:nvPicPr>
        <p:blipFill>
          <a:blip r:embed="rId3">
            <a:alphaModFix/>
          </a:blip>
          <a:stretch>
            <a:fillRect/>
          </a:stretch>
        </p:blipFill>
        <p:spPr>
          <a:xfrm>
            <a:off x="2630298" y="3457514"/>
            <a:ext cx="5823278" cy="1408830"/>
          </a:xfrm>
          <a:prstGeom prst="rect">
            <a:avLst/>
          </a:prstGeom>
          <a:noFill/>
          <a:ln>
            <a:noFill/>
          </a:ln>
        </p:spPr>
      </p:pic>
      <p:sp>
        <p:nvSpPr>
          <p:cNvPr id="241" name="Google Shape;241;p40"/>
          <p:cNvSpPr/>
          <p:nvPr/>
        </p:nvSpPr>
        <p:spPr>
          <a:xfrm>
            <a:off x="2310333" y="3320512"/>
            <a:ext cx="2709296" cy="500416"/>
          </a:xfrm>
          <a:custGeom>
            <a:avLst/>
            <a:gdLst/>
            <a:ahLst/>
            <a:cxnLst/>
            <a:rect l="l" t="t" r="r" b="b"/>
            <a:pathLst>
              <a:path w="127797" h="27632" extrusionOk="0">
                <a:moveTo>
                  <a:pt x="0" y="20442"/>
                </a:moveTo>
                <a:cubicBezTo>
                  <a:pt x="5012" y="17367"/>
                  <a:pt x="20388" y="4838"/>
                  <a:pt x="30070" y="1990"/>
                </a:cubicBezTo>
                <a:cubicBezTo>
                  <a:pt x="39752" y="-857"/>
                  <a:pt x="47953" y="-857"/>
                  <a:pt x="58090" y="3357"/>
                </a:cubicBezTo>
                <a:cubicBezTo>
                  <a:pt x="68227" y="7571"/>
                  <a:pt x="79275" y="24884"/>
                  <a:pt x="90893" y="27276"/>
                </a:cubicBezTo>
                <a:cubicBezTo>
                  <a:pt x="102511" y="29668"/>
                  <a:pt x="121646" y="19304"/>
                  <a:pt x="127797" y="17709"/>
                </a:cubicBezTo>
              </a:path>
            </a:pathLst>
          </a:custGeom>
          <a:noFill/>
          <a:ln w="28575" cap="flat" cmpd="sng">
            <a:solidFill>
              <a:srgbClr val="980000"/>
            </a:solidFill>
            <a:prstDash val="solid"/>
            <a:round/>
            <a:headEnd type="none" w="med" len="med"/>
            <a:tailEnd type="triangle" w="med" len="med"/>
          </a:ln>
        </p:spPr>
      </p:sp>
      <p:sp>
        <p:nvSpPr>
          <p:cNvPr id="242" name="Google Shape;242;p40"/>
          <p:cNvSpPr/>
          <p:nvPr/>
        </p:nvSpPr>
        <p:spPr>
          <a:xfrm>
            <a:off x="5222576" y="3399474"/>
            <a:ext cx="796866" cy="179850"/>
          </a:xfrm>
          <a:custGeom>
            <a:avLst/>
            <a:gdLst/>
            <a:ahLst/>
            <a:cxnLst/>
            <a:rect l="l" t="t" r="r" b="b"/>
            <a:pathLst>
              <a:path w="37588" h="9931" extrusionOk="0">
                <a:moveTo>
                  <a:pt x="0" y="9931"/>
                </a:moveTo>
                <a:cubicBezTo>
                  <a:pt x="3075" y="8336"/>
                  <a:pt x="12187" y="1616"/>
                  <a:pt x="18452" y="363"/>
                </a:cubicBezTo>
                <a:cubicBezTo>
                  <a:pt x="24717" y="-890"/>
                  <a:pt x="34399" y="2071"/>
                  <a:pt x="37588" y="2413"/>
                </a:cubicBezTo>
              </a:path>
            </a:pathLst>
          </a:custGeom>
          <a:noFill/>
          <a:ln w="28575" cap="flat" cmpd="sng">
            <a:solidFill>
              <a:srgbClr val="980000"/>
            </a:solidFill>
            <a:prstDash val="solid"/>
            <a:round/>
            <a:headEnd type="none" w="med" len="med"/>
            <a:tailEnd type="triangle" w="med" len="med"/>
          </a:ln>
        </p:spPr>
      </p:sp>
      <p:sp>
        <p:nvSpPr>
          <p:cNvPr id="243" name="Google Shape;243;p40"/>
          <p:cNvSpPr/>
          <p:nvPr/>
        </p:nvSpPr>
        <p:spPr>
          <a:xfrm>
            <a:off x="6338224" y="3480294"/>
            <a:ext cx="2013852" cy="680719"/>
          </a:xfrm>
          <a:custGeom>
            <a:avLst/>
            <a:gdLst/>
            <a:ahLst/>
            <a:cxnLst/>
            <a:rect l="l" t="t" r="r" b="b"/>
            <a:pathLst>
              <a:path w="94993" h="37588" extrusionOk="0">
                <a:moveTo>
                  <a:pt x="0" y="0"/>
                </a:moveTo>
                <a:cubicBezTo>
                  <a:pt x="3531" y="570"/>
                  <a:pt x="15832" y="-114"/>
                  <a:pt x="21185" y="3417"/>
                </a:cubicBezTo>
                <a:cubicBezTo>
                  <a:pt x="26538" y="6948"/>
                  <a:pt x="26767" y="16174"/>
                  <a:pt x="32120" y="21186"/>
                </a:cubicBezTo>
                <a:cubicBezTo>
                  <a:pt x="37473" y="26198"/>
                  <a:pt x="42826" y="30753"/>
                  <a:pt x="53305" y="33487"/>
                </a:cubicBezTo>
                <a:cubicBezTo>
                  <a:pt x="63784" y="36221"/>
                  <a:pt x="88045" y="36905"/>
                  <a:pt x="94993" y="37588"/>
                </a:cubicBezTo>
              </a:path>
            </a:pathLst>
          </a:custGeom>
          <a:noFill/>
          <a:ln w="28575" cap="flat" cmpd="sng">
            <a:solidFill>
              <a:srgbClr val="980000"/>
            </a:solidFill>
            <a:prstDash val="solid"/>
            <a:round/>
            <a:headEnd type="none" w="med" len="med"/>
            <a:tailEnd type="triangle" w="med" len="med"/>
          </a:ln>
        </p:spPr>
      </p:sp>
      <p:pic>
        <p:nvPicPr>
          <p:cNvPr id="244" name="Google Shape;244;p40" descr="neurons-3-synapse.png"/>
          <p:cNvPicPr preferRelativeResize="0"/>
          <p:nvPr/>
        </p:nvPicPr>
        <p:blipFill rotWithShape="1">
          <a:blip r:embed="rId3">
            <a:alphaModFix/>
          </a:blip>
          <a:srcRect l="71040"/>
          <a:stretch/>
        </p:blipFill>
        <p:spPr>
          <a:xfrm rot="-1460486">
            <a:off x="839526" y="3253267"/>
            <a:ext cx="1635625" cy="1464917"/>
          </a:xfrm>
          <a:prstGeom prst="rect">
            <a:avLst/>
          </a:prstGeom>
          <a:noFill/>
          <a:ln>
            <a:noFill/>
          </a:ln>
        </p:spPr>
      </p:pic>
      <p:sp>
        <p:nvSpPr>
          <p:cNvPr id="245" name="Google Shape;245;p40"/>
          <p:cNvSpPr/>
          <p:nvPr/>
        </p:nvSpPr>
        <p:spPr>
          <a:xfrm>
            <a:off x="991730" y="3814429"/>
            <a:ext cx="1173547" cy="222789"/>
          </a:xfrm>
          <a:custGeom>
            <a:avLst/>
            <a:gdLst/>
            <a:ahLst/>
            <a:cxnLst/>
            <a:rect l="l" t="t" r="r" b="b"/>
            <a:pathLst>
              <a:path w="55356" h="12302" extrusionOk="0">
                <a:moveTo>
                  <a:pt x="0" y="12302"/>
                </a:moveTo>
                <a:cubicBezTo>
                  <a:pt x="5012" y="10821"/>
                  <a:pt x="22325" y="4670"/>
                  <a:pt x="30070" y="3417"/>
                </a:cubicBezTo>
                <a:cubicBezTo>
                  <a:pt x="37815" y="2164"/>
                  <a:pt x="42258" y="5354"/>
                  <a:pt x="46472" y="4784"/>
                </a:cubicBezTo>
                <a:cubicBezTo>
                  <a:pt x="50686" y="4215"/>
                  <a:pt x="53875" y="797"/>
                  <a:pt x="55356" y="0"/>
                </a:cubicBezTo>
              </a:path>
            </a:pathLst>
          </a:custGeom>
          <a:noFill/>
          <a:ln w="28575" cap="flat" cmpd="sng">
            <a:solidFill>
              <a:srgbClr val="980000"/>
            </a:solidFill>
            <a:prstDash val="solid"/>
            <a:round/>
            <a:headEnd type="none" w="med" len="med"/>
            <a:tailEnd type="triangle" w="med" len="med"/>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8"/>
          <p:cNvSpPr txBox="1">
            <a:spLocks noGrp="1"/>
          </p:cNvSpPr>
          <p:nvPr>
            <p:ph type="title"/>
          </p:nvPr>
        </p:nvSpPr>
        <p:spPr>
          <a:xfrm>
            <a:off x="262175" y="147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out </a:t>
            </a:r>
            <a:r>
              <a:rPr lang="en" u="sng">
                <a:solidFill>
                  <a:schemeClr val="hlink"/>
                </a:solidFill>
                <a:hlinkClick r:id="rId3"/>
              </a:rPr>
              <a:t>Mouse Party</a:t>
            </a:r>
            <a:r>
              <a:rPr lang="en"/>
              <a:t>!</a:t>
            </a:r>
            <a:endParaRPr/>
          </a:p>
        </p:txBody>
      </p:sp>
      <p:pic>
        <p:nvPicPr>
          <p:cNvPr id="375" name="Google Shape;375;p58">
            <a:hlinkClick r:id="rId3"/>
          </p:cNvPr>
          <p:cNvPicPr preferRelativeResize="0"/>
          <p:nvPr/>
        </p:nvPicPr>
        <p:blipFill>
          <a:blip r:embed="rId4">
            <a:alphaModFix/>
          </a:blip>
          <a:stretch>
            <a:fillRect/>
          </a:stretch>
        </p:blipFill>
        <p:spPr>
          <a:xfrm>
            <a:off x="1745800" y="889425"/>
            <a:ext cx="5174267" cy="4118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9"/>
          <p:cNvSpPr txBox="1">
            <a:spLocks noGrp="1"/>
          </p:cNvSpPr>
          <p:nvPr>
            <p:ph type="title"/>
          </p:nvPr>
        </p:nvSpPr>
        <p:spPr>
          <a:xfrm>
            <a:off x="167200" y="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Impulse Processing</a:t>
            </a:r>
            <a:endParaRPr/>
          </a:p>
        </p:txBody>
      </p:sp>
      <p:sp>
        <p:nvSpPr>
          <p:cNvPr id="381" name="Google Shape;381;p59"/>
          <p:cNvSpPr txBox="1"/>
          <p:nvPr/>
        </p:nvSpPr>
        <p:spPr>
          <a:xfrm>
            <a:off x="275150" y="693725"/>
            <a:ext cx="4798500" cy="1162200"/>
          </a:xfrm>
          <a:prstGeom prst="rect">
            <a:avLst/>
          </a:prstGeom>
          <a:noFill/>
          <a:ln>
            <a:noFill/>
          </a:ln>
        </p:spPr>
        <p:txBody>
          <a:bodyPr spcFirstLastPara="1" wrap="square" lIns="38100" tIns="38100" rIns="38100" bIns="38100" anchor="t" anchorCtr="0">
            <a:noAutofit/>
          </a:bodyPr>
          <a:lstStyle/>
          <a:p>
            <a:pPr marL="0" marR="0" lvl="0" indent="0" algn="l" rtl="0">
              <a:lnSpc>
                <a:spcPct val="120000"/>
              </a:lnSpc>
              <a:spcBef>
                <a:spcPts val="0"/>
              </a:spcBef>
              <a:spcAft>
                <a:spcPts val="0"/>
              </a:spcAft>
              <a:buNone/>
            </a:pPr>
            <a:r>
              <a:rPr lang="en" sz="2200" b="1">
                <a:solidFill>
                  <a:srgbClr val="000000"/>
                </a:solidFill>
                <a:latin typeface="verdana"/>
                <a:ea typeface="verdana"/>
                <a:cs typeface="verdana"/>
                <a:sym typeface="verdana"/>
              </a:rPr>
              <a:t>Neuronal pool</a:t>
            </a:r>
            <a:r>
              <a:rPr lang="en" sz="2200">
                <a:solidFill>
                  <a:srgbClr val="000000"/>
                </a:solidFill>
                <a:latin typeface="verdana"/>
                <a:ea typeface="verdana"/>
                <a:cs typeface="verdana"/>
                <a:sym typeface="verdana"/>
              </a:rPr>
              <a:t> - groups of neurons that make hundreds of synaptic connections and work together to perform a common function</a:t>
            </a:r>
            <a:endParaRPr sz="2200">
              <a:solidFill>
                <a:srgbClr val="000000"/>
              </a:solidFill>
              <a:latin typeface="verdana"/>
              <a:ea typeface="verdana"/>
              <a:cs typeface="verdana"/>
              <a:sym typeface="verdana"/>
            </a:endParaRPr>
          </a:p>
        </p:txBody>
      </p:sp>
      <p:pic>
        <p:nvPicPr>
          <p:cNvPr id="382" name="Google Shape;382;p59"/>
          <p:cNvPicPr preferRelativeResize="0"/>
          <p:nvPr/>
        </p:nvPicPr>
        <p:blipFill rotWithShape="1">
          <a:blip r:embed="rId3">
            <a:alphaModFix/>
          </a:blip>
          <a:srcRect t="5713"/>
          <a:stretch/>
        </p:blipFill>
        <p:spPr>
          <a:xfrm>
            <a:off x="5073650" y="0"/>
            <a:ext cx="3106975" cy="3120775"/>
          </a:xfrm>
          <a:prstGeom prst="rect">
            <a:avLst/>
          </a:prstGeom>
          <a:noFill/>
          <a:ln>
            <a:noFill/>
          </a:ln>
        </p:spPr>
      </p:pic>
      <p:sp>
        <p:nvSpPr>
          <p:cNvPr id="383" name="Google Shape;383;p59"/>
          <p:cNvSpPr txBox="1"/>
          <p:nvPr/>
        </p:nvSpPr>
        <p:spPr>
          <a:xfrm>
            <a:off x="335850" y="3211225"/>
            <a:ext cx="3871200" cy="16617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These "pools" help us remember sequential tasks, like tying a shoe or riding a bike.</a:t>
            </a:r>
            <a:endParaRPr sz="2400">
              <a:solidFill>
                <a:srgbClr val="000000"/>
              </a:solidFill>
              <a:latin typeface="Arial"/>
              <a:ea typeface="Arial"/>
              <a:cs typeface="Arial"/>
              <a:sym typeface="Arial"/>
            </a:endParaRPr>
          </a:p>
        </p:txBody>
      </p:sp>
      <p:pic>
        <p:nvPicPr>
          <p:cNvPr id="384" name="Google Shape;384;p59"/>
          <p:cNvPicPr preferRelativeResize="0"/>
          <p:nvPr/>
        </p:nvPicPr>
        <p:blipFill rotWithShape="1">
          <a:blip r:embed="rId4">
            <a:alphaModFix/>
          </a:blip>
          <a:srcRect l="5837" r="5178"/>
          <a:stretch/>
        </p:blipFill>
        <p:spPr>
          <a:xfrm>
            <a:off x="5073650" y="3076875"/>
            <a:ext cx="3106976" cy="2026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111000" y="156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Pathways</a:t>
            </a:r>
            <a:endParaRPr/>
          </a:p>
        </p:txBody>
      </p:sp>
      <p:sp>
        <p:nvSpPr>
          <p:cNvPr id="390" name="Google Shape;390;p60"/>
          <p:cNvSpPr txBox="1"/>
          <p:nvPr/>
        </p:nvSpPr>
        <p:spPr>
          <a:xfrm>
            <a:off x="305050" y="882675"/>
            <a:ext cx="7655100" cy="1002300"/>
          </a:xfrm>
          <a:prstGeom prst="rect">
            <a:avLst/>
          </a:prstGeom>
          <a:noFill/>
          <a:ln>
            <a:noFill/>
          </a:ln>
        </p:spPr>
        <p:txBody>
          <a:bodyPr spcFirstLastPara="1" wrap="square" lIns="38100" tIns="38100" rIns="38100" bIns="38100" anchor="t" anchorCtr="0">
            <a:noAutofit/>
          </a:bodyPr>
          <a:lstStyle/>
          <a:p>
            <a:pPr marL="0" marR="0" lvl="0" indent="0" algn="l" rtl="0">
              <a:lnSpc>
                <a:spcPct val="120089"/>
              </a:lnSpc>
              <a:spcBef>
                <a:spcPts val="0"/>
              </a:spcBef>
              <a:spcAft>
                <a:spcPts val="0"/>
              </a:spcAft>
              <a:buNone/>
            </a:pPr>
            <a:r>
              <a:rPr lang="en" sz="2400">
                <a:solidFill>
                  <a:srgbClr val="000000"/>
                </a:solidFill>
              </a:rPr>
              <a:t>Reflex arc </a:t>
            </a:r>
            <a:r>
              <a:rPr lang="en" sz="2400"/>
              <a:t>=</a:t>
            </a:r>
            <a:r>
              <a:rPr lang="en" sz="2400">
                <a:solidFill>
                  <a:srgbClr val="000000"/>
                </a:solidFill>
              </a:rPr>
              <a:t> simple path, only includes a few neurons     ( involuntary, instant)</a:t>
            </a:r>
            <a:endParaRPr sz="2400">
              <a:solidFill>
                <a:srgbClr val="000000"/>
              </a:solidFill>
            </a:endParaRPr>
          </a:p>
          <a:p>
            <a:pPr marL="0" marR="0" lvl="0" indent="0" algn="l" rtl="0">
              <a:lnSpc>
                <a:spcPct val="120089"/>
              </a:lnSpc>
              <a:spcBef>
                <a:spcPts val="0"/>
              </a:spcBef>
              <a:spcAft>
                <a:spcPts val="0"/>
              </a:spcAft>
              <a:buNone/>
            </a:pPr>
            <a:r>
              <a:rPr lang="en" sz="3111"/>
              <a:t>                    </a:t>
            </a:r>
            <a:endParaRPr sz="3111"/>
          </a:p>
          <a:p>
            <a:pPr marL="0" marR="0" lvl="0" indent="0" algn="l" rtl="0">
              <a:lnSpc>
                <a:spcPct val="120089"/>
              </a:lnSpc>
              <a:spcBef>
                <a:spcPts val="0"/>
              </a:spcBef>
              <a:spcAft>
                <a:spcPts val="0"/>
              </a:spcAft>
              <a:buNone/>
            </a:pPr>
            <a:endParaRPr sz="3111">
              <a:latin typeface="Times New Roman"/>
              <a:ea typeface="Times New Roman"/>
              <a:cs typeface="Times New Roman"/>
              <a:sym typeface="Times New Roman"/>
            </a:endParaRPr>
          </a:p>
          <a:p>
            <a:pPr marL="0" marR="0" lvl="0" indent="0" algn="l" rtl="0">
              <a:lnSpc>
                <a:spcPct val="120089"/>
              </a:lnSpc>
              <a:spcBef>
                <a:spcPts val="563"/>
              </a:spcBef>
              <a:spcAft>
                <a:spcPts val="0"/>
              </a:spcAft>
              <a:buNone/>
            </a:pPr>
            <a:endParaRPr sz="3111">
              <a:latin typeface="Times New Roman"/>
              <a:ea typeface="Times New Roman"/>
              <a:cs typeface="Times New Roman"/>
              <a:sym typeface="Times New Roman"/>
            </a:endParaRPr>
          </a:p>
        </p:txBody>
      </p:sp>
      <p:sp>
        <p:nvSpPr>
          <p:cNvPr id="391" name="Google Shape;391;p60"/>
          <p:cNvSpPr txBox="1"/>
          <p:nvPr/>
        </p:nvSpPr>
        <p:spPr>
          <a:xfrm>
            <a:off x="305050" y="2038925"/>
            <a:ext cx="4640400" cy="2448600"/>
          </a:xfrm>
          <a:prstGeom prst="rect">
            <a:avLst/>
          </a:prstGeom>
          <a:noFill/>
          <a:ln>
            <a:noFill/>
          </a:ln>
        </p:spPr>
        <p:txBody>
          <a:bodyPr spcFirstLastPara="1" wrap="square" lIns="91425" tIns="91425" rIns="91425" bIns="91425" anchor="t" anchorCtr="0">
            <a:noAutofit/>
          </a:bodyPr>
          <a:lstStyle/>
          <a:p>
            <a:pPr marL="0" lvl="0" indent="0" algn="l" rtl="0">
              <a:lnSpc>
                <a:spcPct val="120089"/>
              </a:lnSpc>
              <a:spcBef>
                <a:spcPts val="563"/>
              </a:spcBef>
              <a:spcAft>
                <a:spcPts val="0"/>
              </a:spcAft>
              <a:buClr>
                <a:schemeClr val="dk1"/>
              </a:buClr>
              <a:buSzPts val="1100"/>
              <a:buFont typeface="Arial"/>
              <a:buNone/>
            </a:pPr>
            <a:r>
              <a:rPr lang="en" sz="2400">
                <a:solidFill>
                  <a:schemeClr val="dk1"/>
                </a:solidFill>
              </a:rPr>
              <a:t>Knee-jerk reflex</a:t>
            </a:r>
            <a:br>
              <a:rPr lang="en" sz="2400">
                <a:solidFill>
                  <a:schemeClr val="dk1"/>
                </a:solidFill>
              </a:rPr>
            </a:br>
            <a:r>
              <a:rPr lang="en" sz="2400">
                <a:solidFill>
                  <a:schemeClr val="dk1"/>
                </a:solidFill>
              </a:rPr>
              <a:t>     = maintains uprightness</a:t>
            </a:r>
            <a:endParaRPr sz="2400">
              <a:solidFill>
                <a:schemeClr val="dk1"/>
              </a:solidFill>
            </a:endParaRPr>
          </a:p>
          <a:p>
            <a:pPr marL="0" lvl="0" indent="0" algn="l" rtl="0">
              <a:lnSpc>
                <a:spcPct val="120089"/>
              </a:lnSpc>
              <a:spcBef>
                <a:spcPts val="563"/>
              </a:spcBef>
              <a:spcAft>
                <a:spcPts val="0"/>
              </a:spcAft>
              <a:buClr>
                <a:schemeClr val="dk1"/>
              </a:buClr>
              <a:buSzPts val="1100"/>
              <a:buFont typeface="Arial"/>
              <a:buNone/>
            </a:pPr>
            <a:r>
              <a:rPr lang="en" sz="2400">
                <a:solidFill>
                  <a:schemeClr val="dk1"/>
                </a:solidFill>
              </a:rPr>
              <a:t>Withdrawal reflex </a:t>
            </a:r>
            <a:br>
              <a:rPr lang="en" sz="2400">
                <a:solidFill>
                  <a:schemeClr val="dk1"/>
                </a:solidFill>
              </a:rPr>
            </a:br>
            <a:r>
              <a:rPr lang="en" sz="2400">
                <a:solidFill>
                  <a:schemeClr val="dk1"/>
                </a:solidFill>
              </a:rPr>
              <a:t>     = avoidance of painful stimuli</a:t>
            </a:r>
            <a:endParaRPr sz="2400"/>
          </a:p>
        </p:txBody>
      </p:sp>
      <p:pic>
        <p:nvPicPr>
          <p:cNvPr id="392" name="Google Shape;392;p60" descr="Patellar-knee-reflex.png"/>
          <p:cNvPicPr preferRelativeResize="0"/>
          <p:nvPr/>
        </p:nvPicPr>
        <p:blipFill>
          <a:blip r:embed="rId3">
            <a:alphaModFix/>
          </a:blip>
          <a:stretch>
            <a:fillRect/>
          </a:stretch>
        </p:blipFill>
        <p:spPr>
          <a:xfrm>
            <a:off x="4945450" y="1538151"/>
            <a:ext cx="3895025" cy="3450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1"/>
          <p:cNvSpPr txBox="1">
            <a:spLocks noGrp="1"/>
          </p:cNvSpPr>
          <p:nvPr>
            <p:ph type="title"/>
          </p:nvPr>
        </p:nvSpPr>
        <p:spPr>
          <a:xfrm>
            <a:off x="110975" y="83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Disorders Related to Neurons</a:t>
            </a:r>
            <a:endParaRPr/>
          </a:p>
        </p:txBody>
      </p:sp>
      <p:sp>
        <p:nvSpPr>
          <p:cNvPr id="398" name="Google Shape;398;p61"/>
          <p:cNvSpPr txBox="1">
            <a:spLocks noGrp="1"/>
          </p:cNvSpPr>
          <p:nvPr>
            <p:ph type="body" idx="1"/>
          </p:nvPr>
        </p:nvSpPr>
        <p:spPr>
          <a:xfrm>
            <a:off x="311700" y="815275"/>
            <a:ext cx="8520600" cy="49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rPr>
              <a:t>ALS  -  (Lou Gehrig’s Disease)  Amyotrophic Lateral Sclerosis</a:t>
            </a:r>
            <a:endParaRPr sz="2200">
              <a:solidFill>
                <a:srgbClr val="000000"/>
              </a:solidFill>
            </a:endParaRPr>
          </a:p>
        </p:txBody>
      </p:sp>
      <p:pic>
        <p:nvPicPr>
          <p:cNvPr id="399" name="Google Shape;399;p61" descr="Amyotrophic lateral sclerosis (ALS) is a debilitating neurodegenerative disorder characterized by a progressive loss of motor function. ALS affects upper motor neurons and lower motor neurons. As these motor neurons stop working, muscles also begin to atrophy; this can eventually lead to respiratory failure, which is often the cause of death in ALS patients. The pathophysiology of ALS is not completely understood, but similar to other neurodegenerative diseases like Alzheimer's disease it is characterized by clusters of dysfunctional proteins within neurons. In this video, I discuss ALS symptoms and pathophysiology.&#10;&#10;TRANSCRIPT:&#10;&#10;Welcome to 2 minute neuroscience, where I simplistically explain neuroscience topics in 2 minutes or less. In this installment I will discuss amyotrophic lateral sclerosis, or ALS.&#10;&#10;Also known as Lou Gehrig’s disease in the US and motor neuron disease in the UK, ALS is characterized both by muscle spasticity and a progressive weakening of the muscles. As the disease progresses, patients may lose hand and arm function, and experience difficulty walking, speaking, and even breathing. Respiratory failure is often the cause of death, and the average survival time from diagnosis is around 3-5 years.&#10;&#10;Although some cases of ALS are inherited, in the vast majority of cases the cause of ALS is unknown. ALS is a neurodegenerative disorder, meaning it is characterized by the degeneration and death of neurons. Specifically, the affected neurons in ALS are called upper and lower motor neurons. Upper motor neurons extend from the cerebral cortex or brainstem and carry motor information down to the spinal cord. Lower motor neurons extend from the spinal cord or brainstem to skeletal muscle to cause movement. Degeneration of upper motor neurons often is responsible for spasticity and modest weakness, but degeneration of lower motor neurons causes more disabling weakness. As the motor neurons stop working, muscles also begin to atrophy.&#10;&#10;Mutations in several genes have been linked to the development of ALS, but the effects of the mutations are not completely clear and the mechanism that causes neurodegeneration in ALS is still not understood. Similar to other neurodegenerative diseases like Alzheimer’s disease, ALS is characterized by the accumulation of dysfunctional proteins within neurons. Although the impact of these protein groups or aggregates is unclear, it is hypothesized that they could impair neuronal function. There also are a number of other mechanisms proposed to play a role in neurodegeneration in ALS and it is likely more than one is involved. &#10;&#10;References:&#10;&#10;Morgan S, Orrell RW. Pathogenesis of amyotrophic lateral sclerosis. Br Med Bull. 2016 Sep;119(1):87-98. doi: 10.1093/bmb/ldw026.&#10;&#10;Rothstein JD. Current hypotheses for the underlying biology of amyotrophic lateral sclerosis. Ann Neurol. 2009 Jan;65 Suppl 1:S3-9. doi: 10.1002/ana.21543." title="2-Minute Neuroscience: Amyotrophic Lateral Sclerosis (ALS)">
            <a:hlinkClick r:id="rId3"/>
          </p:cNvPr>
          <p:cNvPicPr preferRelativeResize="0"/>
          <p:nvPr/>
        </p:nvPicPr>
        <p:blipFill>
          <a:blip r:embed="rId4">
            <a:alphaModFix/>
          </a:blip>
          <a:stretch>
            <a:fillRect/>
          </a:stretch>
        </p:blipFill>
        <p:spPr>
          <a:xfrm>
            <a:off x="4059575" y="1419225"/>
            <a:ext cx="4572000" cy="3429000"/>
          </a:xfrm>
          <a:prstGeom prst="rect">
            <a:avLst/>
          </a:prstGeom>
          <a:noFill/>
          <a:ln>
            <a:noFill/>
          </a:ln>
        </p:spPr>
      </p:pic>
      <p:sp>
        <p:nvSpPr>
          <p:cNvPr id="400" name="Google Shape;400;p61"/>
          <p:cNvSpPr txBox="1"/>
          <p:nvPr/>
        </p:nvSpPr>
        <p:spPr>
          <a:xfrm>
            <a:off x="353225" y="1533375"/>
            <a:ext cx="3274500" cy="3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highlight>
                  <a:srgbClr val="FFFFFF"/>
                </a:highlight>
              </a:rPr>
              <a:t>Progressive degeneration of nerve cells in the spinal cord and brain</a:t>
            </a:r>
            <a:endParaRPr sz="1800">
              <a:solidFill>
                <a:schemeClr val="dk2"/>
              </a:solidFill>
              <a:highlight>
                <a:srgbClr val="FFFFFF"/>
              </a:highlight>
            </a:endParaRPr>
          </a:p>
          <a:p>
            <a:pPr marL="0" lvl="0" indent="0" algn="l" rtl="0">
              <a:spcBef>
                <a:spcPts val="0"/>
              </a:spcBef>
              <a:spcAft>
                <a:spcPts val="0"/>
              </a:spcAft>
              <a:buNone/>
            </a:pPr>
            <a:endParaRPr sz="1800">
              <a:solidFill>
                <a:schemeClr val="dk2"/>
              </a:solidFill>
              <a:highlight>
                <a:srgbClr val="FFFFFF"/>
              </a:highlight>
            </a:endParaRPr>
          </a:p>
          <a:p>
            <a:pPr marL="0" lvl="0" indent="0" algn="l" rtl="0">
              <a:spcBef>
                <a:spcPts val="0"/>
              </a:spcBef>
              <a:spcAft>
                <a:spcPts val="0"/>
              </a:spcAft>
              <a:buNone/>
            </a:pPr>
            <a:r>
              <a:rPr lang="en" sz="1800">
                <a:solidFill>
                  <a:schemeClr val="dk2"/>
                </a:solidFill>
                <a:highlight>
                  <a:srgbClr val="FFFFFF"/>
                </a:highlight>
              </a:rPr>
              <a:t>NEURODEGENERATIVE</a:t>
            </a:r>
            <a:endParaRPr sz="1800">
              <a:solidFill>
                <a:schemeClr val="dk2"/>
              </a:solidFill>
              <a:highlight>
                <a:srgbClr val="FFFFFF"/>
              </a:highlight>
            </a:endParaRPr>
          </a:p>
          <a:p>
            <a:pPr marL="0" lvl="0" indent="0" algn="l" rtl="0">
              <a:spcBef>
                <a:spcPts val="0"/>
              </a:spcBef>
              <a:spcAft>
                <a:spcPts val="0"/>
              </a:spcAft>
              <a:buNone/>
            </a:pPr>
            <a:endParaRPr sz="1800">
              <a:solidFill>
                <a:schemeClr val="dk2"/>
              </a:solidFill>
              <a:highlight>
                <a:srgbClr val="FFFFFF"/>
              </a:highlight>
            </a:endParaRPr>
          </a:p>
          <a:p>
            <a:pPr marL="0" lvl="0" indent="0" algn="l" rtl="0">
              <a:spcBef>
                <a:spcPts val="0"/>
              </a:spcBef>
              <a:spcAft>
                <a:spcPts val="0"/>
              </a:spcAft>
              <a:buNone/>
            </a:pPr>
            <a:r>
              <a:rPr lang="en" sz="1800">
                <a:solidFill>
                  <a:schemeClr val="dk2"/>
                </a:solidFill>
                <a:highlight>
                  <a:srgbClr val="FFFFFF"/>
                </a:highlight>
              </a:rPr>
              <a:t>- this means symptoms will get worse over time.</a:t>
            </a:r>
            <a:endParaRPr sz="1800">
              <a:solidFill>
                <a:schemeClr val="dk2"/>
              </a:solidFill>
              <a:highlight>
                <a:srgbClr val="FFFFFF"/>
              </a:highlight>
            </a:endParaRPr>
          </a:p>
          <a:p>
            <a:pPr marL="0" lvl="0" indent="0" algn="l" rtl="0">
              <a:spcBef>
                <a:spcPts val="0"/>
              </a:spcBef>
              <a:spcAft>
                <a:spcPts val="0"/>
              </a:spcAft>
              <a:buNone/>
            </a:pPr>
            <a:endParaRPr sz="1800">
              <a:solidFill>
                <a:schemeClr val="dk2"/>
              </a:solidFill>
              <a:highlight>
                <a:srgbClr val="FFFFFF"/>
              </a:highlight>
            </a:endParaRPr>
          </a:p>
          <a:p>
            <a:pPr marL="0" lvl="0" indent="0" algn="l" rtl="0">
              <a:spcBef>
                <a:spcPts val="0"/>
              </a:spcBef>
              <a:spcAft>
                <a:spcPts val="0"/>
              </a:spcAft>
              <a:buNone/>
            </a:pPr>
            <a:r>
              <a:rPr lang="en" sz="1800">
                <a:solidFill>
                  <a:schemeClr val="dk2"/>
                </a:solidFill>
                <a:highlight>
                  <a:srgbClr val="FFFFFF"/>
                </a:highlight>
              </a:rPr>
              <a:t>- most patients die within 5 years of diagnosis</a:t>
            </a:r>
            <a:endParaRPr sz="1800">
              <a:solidFill>
                <a:schemeClr val="dk2"/>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2"/>
          <p:cNvSpPr txBox="1">
            <a:spLocks noGrp="1"/>
          </p:cNvSpPr>
          <p:nvPr>
            <p:ph type="title"/>
          </p:nvPr>
        </p:nvSpPr>
        <p:spPr>
          <a:xfrm>
            <a:off x="136450" y="52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Epilepsy</a:t>
            </a:r>
            <a:endParaRPr/>
          </a:p>
        </p:txBody>
      </p:sp>
      <p:sp>
        <p:nvSpPr>
          <p:cNvPr id="406" name="Google Shape;406;p62"/>
          <p:cNvSpPr txBox="1">
            <a:spLocks noGrp="1"/>
          </p:cNvSpPr>
          <p:nvPr>
            <p:ph type="body" idx="1"/>
          </p:nvPr>
        </p:nvSpPr>
        <p:spPr>
          <a:xfrm>
            <a:off x="443050" y="694950"/>
            <a:ext cx="42711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highlight>
                  <a:srgbClr val="FFFFFF"/>
                </a:highlight>
              </a:rPr>
              <a:t>Epileptic seizures are caused by excessive electrical activity within networks of neurons in the brain. </a:t>
            </a:r>
            <a:endParaRPr>
              <a:solidFill>
                <a:srgbClr val="000000"/>
              </a:solidFill>
              <a:highlight>
                <a:srgbClr val="FFFFFF"/>
              </a:highlight>
            </a:endParaRPr>
          </a:p>
          <a:p>
            <a:pPr marL="0" lvl="0" indent="0" algn="l" rtl="0">
              <a:spcBef>
                <a:spcPts val="1600"/>
              </a:spcBef>
              <a:spcAft>
                <a:spcPts val="0"/>
              </a:spcAft>
              <a:buNone/>
            </a:pPr>
            <a:r>
              <a:rPr lang="en">
                <a:solidFill>
                  <a:srgbClr val="000000"/>
                </a:solidFill>
              </a:rPr>
              <a:t>A fine balance between excitation and inhibition must be maintained in order for the brain to function normally. </a:t>
            </a:r>
            <a:endParaRPr>
              <a:solidFill>
                <a:srgbClr val="000000"/>
              </a:solidFill>
            </a:endParaRPr>
          </a:p>
          <a:p>
            <a:pPr marL="0" lvl="0" indent="0" algn="l" rtl="0">
              <a:spcBef>
                <a:spcPts val="1600"/>
              </a:spcBef>
              <a:spcAft>
                <a:spcPts val="1600"/>
              </a:spcAft>
              <a:buNone/>
            </a:pPr>
            <a:r>
              <a:rPr lang="en">
                <a:solidFill>
                  <a:srgbClr val="000000"/>
                </a:solidFill>
              </a:rPr>
              <a:t>If there is too much glutamate, neurons can become hyperexcitable and a seizure may result.  Too little GABA (inhibitory) can also result in a seizure.</a:t>
            </a:r>
            <a:endParaRPr>
              <a:solidFill>
                <a:srgbClr val="000000"/>
              </a:solidFill>
              <a:highlight>
                <a:srgbClr val="FFFFFF"/>
              </a:highlight>
            </a:endParaRPr>
          </a:p>
        </p:txBody>
      </p:sp>
      <p:pic>
        <p:nvPicPr>
          <p:cNvPr id="407" name="Google Shape;407;p62"/>
          <p:cNvPicPr preferRelativeResize="0"/>
          <p:nvPr/>
        </p:nvPicPr>
        <p:blipFill rotWithShape="1">
          <a:blip r:embed="rId3">
            <a:alphaModFix/>
          </a:blip>
          <a:srcRect r="8659"/>
          <a:stretch/>
        </p:blipFill>
        <p:spPr>
          <a:xfrm>
            <a:off x="4784250" y="213725"/>
            <a:ext cx="4208374" cy="4716046"/>
          </a:xfrm>
          <a:prstGeom prst="rect">
            <a:avLst/>
          </a:prstGeom>
          <a:noFill/>
          <a:ln>
            <a:noFill/>
          </a:ln>
        </p:spPr>
      </p:pic>
      <p:sp>
        <p:nvSpPr>
          <p:cNvPr id="408" name="Google Shape;408;p62"/>
          <p:cNvSpPr txBox="1"/>
          <p:nvPr/>
        </p:nvSpPr>
        <p:spPr>
          <a:xfrm>
            <a:off x="753550" y="4600225"/>
            <a:ext cx="3960600" cy="4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4"/>
              </a:rPr>
              <a:t>2 Minute Neuroscience - Epilepsy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3"/>
          <p:cNvSpPr txBox="1">
            <a:spLocks noGrp="1"/>
          </p:cNvSpPr>
          <p:nvPr>
            <p:ph type="title"/>
          </p:nvPr>
        </p:nvSpPr>
        <p:spPr>
          <a:xfrm>
            <a:off x="127050" y="9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Myasthenia Gravis</a:t>
            </a:r>
            <a:endParaRPr/>
          </a:p>
        </p:txBody>
      </p:sp>
      <p:sp>
        <p:nvSpPr>
          <p:cNvPr id="414" name="Google Shape;414;p63"/>
          <p:cNvSpPr txBox="1">
            <a:spLocks noGrp="1"/>
          </p:cNvSpPr>
          <p:nvPr>
            <p:ph type="body" idx="1"/>
          </p:nvPr>
        </p:nvSpPr>
        <p:spPr>
          <a:xfrm>
            <a:off x="271550" y="983875"/>
            <a:ext cx="3565800" cy="207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000000"/>
                </a:solidFill>
                <a:highlight>
                  <a:srgbClr val="FFFFFF"/>
                </a:highlight>
              </a:rPr>
              <a:t>autoimmune disorder in which antibodies destroy neuromuscular connections</a:t>
            </a:r>
            <a:endParaRPr sz="2400">
              <a:solidFill>
                <a:srgbClr val="000000"/>
              </a:solidFill>
            </a:endParaRPr>
          </a:p>
        </p:txBody>
      </p:sp>
      <p:pic>
        <p:nvPicPr>
          <p:cNvPr id="415" name="Google Shape;415;p63"/>
          <p:cNvPicPr preferRelativeResize="0"/>
          <p:nvPr/>
        </p:nvPicPr>
        <p:blipFill>
          <a:blip r:embed="rId3">
            <a:alphaModFix/>
          </a:blip>
          <a:stretch>
            <a:fillRect/>
          </a:stretch>
        </p:blipFill>
        <p:spPr>
          <a:xfrm>
            <a:off x="3983250" y="447625"/>
            <a:ext cx="4664400" cy="4400375"/>
          </a:xfrm>
          <a:prstGeom prst="rect">
            <a:avLst/>
          </a:prstGeom>
          <a:noFill/>
          <a:ln>
            <a:noFill/>
          </a:ln>
        </p:spPr>
      </p:pic>
      <p:sp>
        <p:nvSpPr>
          <p:cNvPr id="416" name="Google Shape;416;p63"/>
          <p:cNvSpPr txBox="1"/>
          <p:nvPr/>
        </p:nvSpPr>
        <p:spPr>
          <a:xfrm>
            <a:off x="271550" y="3195175"/>
            <a:ext cx="2633100" cy="12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We did a case study on this during the muscle chapter, do you remember it?</a:t>
            </a:r>
            <a:endParaRPr sz="18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4"/>
          <p:cNvSpPr txBox="1">
            <a:spLocks noGrp="1"/>
          </p:cNvSpPr>
          <p:nvPr>
            <p:ph type="title"/>
          </p:nvPr>
        </p:nvSpPr>
        <p:spPr>
          <a:xfrm>
            <a:off x="167200" y="91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 Sclerosis (MS)</a:t>
            </a:r>
            <a:endParaRPr/>
          </a:p>
        </p:txBody>
      </p:sp>
      <p:sp>
        <p:nvSpPr>
          <p:cNvPr id="422" name="Google Shape;422;p64"/>
          <p:cNvSpPr txBox="1">
            <a:spLocks noGrp="1"/>
          </p:cNvSpPr>
          <p:nvPr>
            <p:ph type="body" idx="1"/>
          </p:nvPr>
        </p:nvSpPr>
        <p:spPr>
          <a:xfrm>
            <a:off x="239450" y="744775"/>
            <a:ext cx="8520600" cy="14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Myelin around the nerve fibers is lost (autoimmune) and forms scar tissue called sclerosis.  Nerves cannot conduct impulses to and from the brain.</a:t>
            </a:r>
            <a:endParaRPr/>
          </a:p>
          <a:p>
            <a:pPr marL="0" lvl="0" indent="0" algn="l" rtl="0">
              <a:spcBef>
                <a:spcPts val="1600"/>
              </a:spcBef>
              <a:spcAft>
                <a:spcPts val="0"/>
              </a:spcAft>
              <a:buNone/>
            </a:pPr>
            <a:r>
              <a:rPr lang="en"/>
              <a:t>Affects ability to walk, talk, swallow, and can affect vision.</a:t>
            </a:r>
            <a:endParaRPr/>
          </a:p>
          <a:p>
            <a:pPr marL="0" lvl="0" indent="0" algn="l" rtl="0">
              <a:spcBef>
                <a:spcPts val="1600"/>
              </a:spcBef>
              <a:spcAft>
                <a:spcPts val="1600"/>
              </a:spcAft>
              <a:buNone/>
            </a:pPr>
            <a:endParaRPr/>
          </a:p>
        </p:txBody>
      </p:sp>
      <p:pic>
        <p:nvPicPr>
          <p:cNvPr id="423" name="Google Shape;423;p64"/>
          <p:cNvPicPr preferRelativeResize="0"/>
          <p:nvPr/>
        </p:nvPicPr>
        <p:blipFill>
          <a:blip r:embed="rId3">
            <a:alphaModFix/>
          </a:blip>
          <a:stretch>
            <a:fillRect/>
          </a:stretch>
        </p:blipFill>
        <p:spPr>
          <a:xfrm>
            <a:off x="1301100" y="2135125"/>
            <a:ext cx="5928400" cy="2964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p:nvPr/>
        </p:nvSpPr>
        <p:spPr>
          <a:xfrm>
            <a:off x="184675" y="200700"/>
            <a:ext cx="4142700" cy="3800400"/>
          </a:xfrm>
          <a:prstGeom prst="rect">
            <a:avLst/>
          </a:prstGeom>
          <a:noFill/>
          <a:ln>
            <a:noFill/>
          </a:ln>
        </p:spPr>
        <p:txBody>
          <a:bodyPr spcFirstLastPara="1" wrap="square" lIns="38100" tIns="38100" rIns="38100" bIns="38100" anchor="t" anchorCtr="0">
            <a:noAutofit/>
          </a:bodyPr>
          <a:lstStyle/>
          <a:p>
            <a:pPr marL="0" marR="0" lvl="0" indent="0" algn="l" rtl="0">
              <a:lnSpc>
                <a:spcPct val="120000"/>
              </a:lnSpc>
              <a:spcBef>
                <a:spcPts val="0"/>
              </a:spcBef>
              <a:spcAft>
                <a:spcPts val="0"/>
              </a:spcAft>
              <a:buNone/>
            </a:pPr>
            <a:r>
              <a:rPr lang="en" sz="2400">
                <a:solidFill>
                  <a:srgbClr val="000000"/>
                </a:solidFill>
              </a:rPr>
              <a:t>To complete the signal, a </a:t>
            </a:r>
            <a:r>
              <a:rPr lang="en" sz="2400" u="sng">
                <a:solidFill>
                  <a:srgbClr val="000000"/>
                </a:solidFill>
              </a:rPr>
              <a:t>NEUROTRANSMITTER</a:t>
            </a:r>
            <a:r>
              <a:rPr lang="en" sz="2400">
                <a:solidFill>
                  <a:srgbClr val="000000"/>
                </a:solidFill>
              </a:rPr>
              <a:t> is released at the gap to signal the next neuron.</a:t>
            </a:r>
            <a:endParaRPr sz="2400">
              <a:solidFill>
                <a:srgbClr val="000000"/>
              </a:solidFill>
            </a:endParaRPr>
          </a:p>
          <a:p>
            <a:pPr marL="0" marR="0" lvl="0" indent="0" algn="l" rtl="0">
              <a:lnSpc>
                <a:spcPct val="120000"/>
              </a:lnSpc>
              <a:spcBef>
                <a:spcPts val="0"/>
              </a:spcBef>
              <a:spcAft>
                <a:spcPts val="0"/>
              </a:spcAft>
              <a:buNone/>
            </a:pPr>
            <a:endParaRPr sz="2400"/>
          </a:p>
          <a:p>
            <a:pPr marL="0" marR="0" lvl="0" indent="0" algn="l" rtl="0">
              <a:lnSpc>
                <a:spcPct val="120000"/>
              </a:lnSpc>
              <a:spcBef>
                <a:spcPts val="0"/>
              </a:spcBef>
              <a:spcAft>
                <a:spcPts val="0"/>
              </a:spcAft>
              <a:buNone/>
            </a:pPr>
            <a:r>
              <a:rPr lang="en" sz="2400"/>
              <a:t>Receptors on the dendrite receive the chemical message</a:t>
            </a:r>
            <a:endParaRPr sz="2400"/>
          </a:p>
          <a:p>
            <a:pPr marL="0" marR="0" lvl="0" indent="0" algn="l" rtl="0">
              <a:lnSpc>
                <a:spcPct val="120000"/>
              </a:lnSpc>
              <a:spcBef>
                <a:spcPts val="0"/>
              </a:spcBef>
              <a:spcAft>
                <a:spcPts val="0"/>
              </a:spcAft>
              <a:buNone/>
            </a:pPr>
            <a:endParaRPr sz="2400">
              <a:solidFill>
                <a:srgbClr val="000000"/>
              </a:solidFill>
              <a:latin typeface="Times New Roman"/>
              <a:ea typeface="Times New Roman"/>
              <a:cs typeface="Times New Roman"/>
              <a:sym typeface="Times New Roman"/>
            </a:endParaRPr>
          </a:p>
        </p:txBody>
      </p:sp>
      <p:pic>
        <p:nvPicPr>
          <p:cNvPr id="251" name="Google Shape;251;p41"/>
          <p:cNvPicPr preferRelativeResize="0"/>
          <p:nvPr/>
        </p:nvPicPr>
        <p:blipFill>
          <a:blip r:embed="rId3">
            <a:alphaModFix/>
          </a:blip>
          <a:stretch>
            <a:fillRect/>
          </a:stretch>
        </p:blipFill>
        <p:spPr>
          <a:xfrm>
            <a:off x="4292575" y="101975"/>
            <a:ext cx="4318000" cy="466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86900" y="75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Anatomy of the Synapse</a:t>
            </a:r>
            <a:endParaRPr/>
          </a:p>
        </p:txBody>
      </p:sp>
      <p:sp>
        <p:nvSpPr>
          <p:cNvPr id="257" name="Google Shape;257;p42"/>
          <p:cNvSpPr txBox="1"/>
          <p:nvPr/>
        </p:nvSpPr>
        <p:spPr>
          <a:xfrm>
            <a:off x="311700" y="712650"/>
            <a:ext cx="4119900" cy="4264800"/>
          </a:xfrm>
          <a:prstGeom prst="rect">
            <a:avLst/>
          </a:prstGeom>
          <a:noFill/>
          <a:ln>
            <a:noFill/>
          </a:ln>
        </p:spPr>
        <p:txBody>
          <a:bodyPr spcFirstLastPara="1" wrap="square" lIns="112875" tIns="112875" rIns="112875" bIns="112875" anchor="t" anchorCtr="0">
            <a:noAutofit/>
          </a:bodyPr>
          <a:lstStyle/>
          <a:p>
            <a:pPr marL="0" lvl="0" indent="0" algn="l" rtl="0">
              <a:lnSpc>
                <a:spcPct val="115000"/>
              </a:lnSpc>
              <a:spcBef>
                <a:spcPts val="0"/>
              </a:spcBef>
              <a:spcAft>
                <a:spcPts val="0"/>
              </a:spcAft>
              <a:buNone/>
            </a:pPr>
            <a:r>
              <a:rPr lang="en" sz="2200"/>
              <a:t>A: Neuron (axon)</a:t>
            </a:r>
            <a:br>
              <a:rPr lang="en" sz="2200"/>
            </a:br>
            <a:r>
              <a:rPr lang="en" sz="2200"/>
              <a:t>B: Neuron (dendrite)</a:t>
            </a:r>
            <a:endParaRPr sz="2200"/>
          </a:p>
          <a:p>
            <a:pPr marL="457200" lvl="0" indent="-368300" algn="l" rtl="0">
              <a:lnSpc>
                <a:spcPct val="115000"/>
              </a:lnSpc>
              <a:spcBef>
                <a:spcPts val="2000"/>
              </a:spcBef>
              <a:spcAft>
                <a:spcPts val="0"/>
              </a:spcAft>
              <a:buClr>
                <a:srgbClr val="000000"/>
              </a:buClr>
              <a:buSzPts val="2200"/>
              <a:buAutoNum type="arabicPeriod"/>
            </a:pPr>
            <a:r>
              <a:rPr lang="en" sz="2200"/>
              <a:t>Mitochondria</a:t>
            </a:r>
            <a:endParaRPr sz="2200"/>
          </a:p>
          <a:p>
            <a:pPr marL="457200" lvl="0" indent="-368300" algn="l" rtl="0">
              <a:lnSpc>
                <a:spcPct val="115000"/>
              </a:lnSpc>
              <a:spcBef>
                <a:spcPts val="0"/>
              </a:spcBef>
              <a:spcAft>
                <a:spcPts val="0"/>
              </a:spcAft>
              <a:buClr>
                <a:srgbClr val="000000"/>
              </a:buClr>
              <a:buSzPts val="2200"/>
              <a:buAutoNum type="arabicPeriod" startAt="2"/>
            </a:pPr>
            <a:r>
              <a:rPr lang="en" sz="2200"/>
              <a:t>Vesicle </a:t>
            </a:r>
            <a:endParaRPr sz="2200"/>
          </a:p>
          <a:p>
            <a:pPr marL="457200" lvl="0" indent="-368300" algn="l" rtl="0">
              <a:lnSpc>
                <a:spcPct val="115000"/>
              </a:lnSpc>
              <a:spcBef>
                <a:spcPts val="0"/>
              </a:spcBef>
              <a:spcAft>
                <a:spcPts val="0"/>
              </a:spcAft>
              <a:buClr>
                <a:srgbClr val="000000"/>
              </a:buClr>
              <a:buSzPts val="2200"/>
              <a:buAutoNum type="arabicPeriod" startAt="2"/>
            </a:pPr>
            <a:r>
              <a:rPr lang="en" sz="2200"/>
              <a:t>Receptor</a:t>
            </a:r>
            <a:endParaRPr sz="2200"/>
          </a:p>
          <a:p>
            <a:pPr marL="457200" lvl="0" indent="-368300" algn="l" rtl="0">
              <a:lnSpc>
                <a:spcPct val="115000"/>
              </a:lnSpc>
              <a:spcBef>
                <a:spcPts val="0"/>
              </a:spcBef>
              <a:spcAft>
                <a:spcPts val="0"/>
              </a:spcAft>
              <a:buClr>
                <a:srgbClr val="000000"/>
              </a:buClr>
              <a:buSzPts val="2200"/>
              <a:buAutoNum type="arabicPeriod" startAt="4"/>
            </a:pPr>
            <a:r>
              <a:rPr lang="en" sz="2200"/>
              <a:t>Synapse</a:t>
            </a:r>
            <a:endParaRPr sz="2200"/>
          </a:p>
          <a:p>
            <a:pPr marL="457200" lvl="0" indent="-368300" algn="l" rtl="0">
              <a:lnSpc>
                <a:spcPct val="115000"/>
              </a:lnSpc>
              <a:spcBef>
                <a:spcPts val="0"/>
              </a:spcBef>
              <a:spcAft>
                <a:spcPts val="0"/>
              </a:spcAft>
              <a:buClr>
                <a:srgbClr val="000000"/>
              </a:buClr>
              <a:buSzPts val="2200"/>
              <a:buAutoNum type="arabicPeriod" startAt="4"/>
            </a:pPr>
            <a:r>
              <a:rPr lang="en" sz="2200"/>
              <a:t>Receptor</a:t>
            </a:r>
            <a:endParaRPr sz="2200"/>
          </a:p>
          <a:p>
            <a:pPr marL="457200" lvl="0" indent="-368300" algn="l" rtl="0">
              <a:lnSpc>
                <a:spcPct val="115000"/>
              </a:lnSpc>
              <a:spcBef>
                <a:spcPts val="0"/>
              </a:spcBef>
              <a:spcAft>
                <a:spcPts val="0"/>
              </a:spcAft>
              <a:buClr>
                <a:srgbClr val="000000"/>
              </a:buClr>
              <a:buSzPts val="2200"/>
              <a:buAutoNum type="arabicPeriod" startAt="4"/>
            </a:pPr>
            <a:r>
              <a:rPr lang="en" sz="2200"/>
              <a:t>Calcium Channel</a:t>
            </a:r>
            <a:endParaRPr sz="2200"/>
          </a:p>
          <a:p>
            <a:pPr marL="457200" lvl="0" indent="-368300" algn="l" rtl="0">
              <a:lnSpc>
                <a:spcPct val="115000"/>
              </a:lnSpc>
              <a:spcBef>
                <a:spcPts val="0"/>
              </a:spcBef>
              <a:spcAft>
                <a:spcPts val="0"/>
              </a:spcAft>
              <a:buClr>
                <a:srgbClr val="000000"/>
              </a:buClr>
              <a:buSzPts val="2200"/>
              <a:buAutoNum type="arabicPeriod" startAt="4"/>
            </a:pPr>
            <a:r>
              <a:rPr lang="en" sz="2200"/>
              <a:t>Releases neurotransmitter</a:t>
            </a:r>
            <a:endParaRPr sz="2200"/>
          </a:p>
          <a:p>
            <a:pPr marL="457200" lvl="0" indent="-368300" algn="l" rtl="0">
              <a:lnSpc>
                <a:spcPct val="115000"/>
              </a:lnSpc>
              <a:spcBef>
                <a:spcPts val="0"/>
              </a:spcBef>
              <a:spcAft>
                <a:spcPts val="0"/>
              </a:spcAft>
              <a:buClr>
                <a:srgbClr val="000000"/>
              </a:buClr>
              <a:buSzPts val="2200"/>
              <a:buAutoNum type="arabicPeriod" startAt="4"/>
            </a:pPr>
            <a:r>
              <a:rPr lang="en" sz="2200"/>
              <a:t>Re-uptake</a:t>
            </a:r>
            <a:endParaRPr sz="2200"/>
          </a:p>
          <a:p>
            <a:pPr marL="0" lvl="0" indent="0" algn="l" rtl="0">
              <a:lnSpc>
                <a:spcPct val="115000"/>
              </a:lnSpc>
              <a:spcBef>
                <a:spcPts val="2000"/>
              </a:spcBef>
              <a:spcAft>
                <a:spcPts val="0"/>
              </a:spcAft>
              <a:buNone/>
            </a:pPr>
            <a:endParaRPr sz="2200">
              <a:solidFill>
                <a:srgbClr val="595959"/>
              </a:solidFill>
            </a:endParaRPr>
          </a:p>
          <a:p>
            <a:pPr marL="0" lvl="0" indent="0" algn="l" rtl="0">
              <a:lnSpc>
                <a:spcPct val="115000"/>
              </a:lnSpc>
              <a:spcBef>
                <a:spcPts val="2000"/>
              </a:spcBef>
              <a:spcAft>
                <a:spcPts val="0"/>
              </a:spcAft>
              <a:buNone/>
            </a:pPr>
            <a:endParaRPr sz="2200">
              <a:solidFill>
                <a:srgbClr val="595959"/>
              </a:solidFill>
            </a:endParaRPr>
          </a:p>
          <a:p>
            <a:pPr marL="0" lvl="0" indent="0" algn="l" rtl="0">
              <a:lnSpc>
                <a:spcPct val="115000"/>
              </a:lnSpc>
              <a:spcBef>
                <a:spcPts val="2000"/>
              </a:spcBef>
              <a:spcAft>
                <a:spcPts val="2000"/>
              </a:spcAft>
              <a:buNone/>
            </a:pPr>
            <a:endParaRPr sz="2200">
              <a:solidFill>
                <a:srgbClr val="595959"/>
              </a:solidFill>
            </a:endParaRPr>
          </a:p>
        </p:txBody>
      </p:sp>
      <p:pic>
        <p:nvPicPr>
          <p:cNvPr id="258" name="Google Shape;258;p42" descr="synapse_numbered.jpg"/>
          <p:cNvPicPr preferRelativeResize="0"/>
          <p:nvPr/>
        </p:nvPicPr>
        <p:blipFill>
          <a:blip r:embed="rId3">
            <a:alphaModFix/>
          </a:blip>
          <a:stretch>
            <a:fillRect/>
          </a:stretch>
        </p:blipFill>
        <p:spPr>
          <a:xfrm>
            <a:off x="5105275" y="217225"/>
            <a:ext cx="3737348" cy="470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175250" y="75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Neurotransmitters</a:t>
            </a:r>
            <a:endParaRPr/>
          </a:p>
        </p:txBody>
      </p:sp>
      <p:sp>
        <p:nvSpPr>
          <p:cNvPr id="264" name="Google Shape;264;p43"/>
          <p:cNvSpPr txBox="1"/>
          <p:nvPr/>
        </p:nvSpPr>
        <p:spPr>
          <a:xfrm>
            <a:off x="350525" y="1002925"/>
            <a:ext cx="4418100" cy="3219900"/>
          </a:xfrm>
          <a:prstGeom prst="rect">
            <a:avLst/>
          </a:prstGeom>
          <a:noFill/>
          <a:ln>
            <a:noFill/>
          </a:ln>
        </p:spPr>
        <p:txBody>
          <a:bodyPr spcFirstLastPara="1" wrap="square" lIns="38100" tIns="38100" rIns="38100" bIns="38100" anchor="t" anchorCtr="0">
            <a:noAutofit/>
          </a:bodyPr>
          <a:lstStyle/>
          <a:p>
            <a:pPr marL="0" marR="0" lvl="0" indent="0" algn="l" rtl="0">
              <a:lnSpc>
                <a:spcPct val="120089"/>
              </a:lnSpc>
              <a:spcBef>
                <a:spcPts val="0"/>
              </a:spcBef>
              <a:spcAft>
                <a:spcPts val="0"/>
              </a:spcAft>
              <a:buNone/>
            </a:pPr>
            <a:r>
              <a:rPr lang="en" sz="2200" b="1" u="sng">
                <a:solidFill>
                  <a:srgbClr val="000000"/>
                </a:solidFill>
              </a:rPr>
              <a:t>Excitatory</a:t>
            </a:r>
            <a:r>
              <a:rPr lang="en" sz="2200" b="1">
                <a:solidFill>
                  <a:srgbClr val="000000"/>
                </a:solidFill>
              </a:rPr>
              <a:t> </a:t>
            </a:r>
            <a:r>
              <a:rPr lang="en" sz="2200">
                <a:solidFill>
                  <a:srgbClr val="000000"/>
                </a:solidFill>
              </a:rPr>
              <a:t>- increase membrane permeability, increases chance for threshold to be achieved</a:t>
            </a:r>
            <a:br>
              <a:rPr lang="en" sz="2200">
                <a:solidFill>
                  <a:srgbClr val="000000"/>
                </a:solidFill>
              </a:rPr>
            </a:br>
            <a:endParaRPr sz="2200">
              <a:solidFill>
                <a:srgbClr val="000000"/>
              </a:solidFill>
            </a:endParaRPr>
          </a:p>
          <a:p>
            <a:pPr marL="0" marR="0" lvl="0" indent="0" algn="l" rtl="0">
              <a:lnSpc>
                <a:spcPct val="120089"/>
              </a:lnSpc>
              <a:spcBef>
                <a:spcPts val="563"/>
              </a:spcBef>
              <a:spcAft>
                <a:spcPts val="0"/>
              </a:spcAft>
              <a:buNone/>
            </a:pPr>
            <a:r>
              <a:rPr lang="en" sz="2200" b="1" u="sng">
                <a:solidFill>
                  <a:srgbClr val="000000"/>
                </a:solidFill>
              </a:rPr>
              <a:t>Inhibitory</a:t>
            </a:r>
            <a:r>
              <a:rPr lang="en" sz="2200">
                <a:solidFill>
                  <a:srgbClr val="000000"/>
                </a:solidFill>
              </a:rPr>
              <a:t> - decrease membrane permeability, decrease chance for threshold to be achieved</a:t>
            </a:r>
            <a:endParaRPr sz="2200">
              <a:solidFill>
                <a:srgbClr val="000000"/>
              </a:solidFill>
            </a:endParaRPr>
          </a:p>
        </p:txBody>
      </p:sp>
      <p:pic>
        <p:nvPicPr>
          <p:cNvPr id="265" name="Google Shape;265;p43"/>
          <p:cNvPicPr preferRelativeResize="0"/>
          <p:nvPr/>
        </p:nvPicPr>
        <p:blipFill>
          <a:blip r:embed="rId3">
            <a:alphaModFix/>
          </a:blip>
          <a:stretch>
            <a:fillRect/>
          </a:stretch>
        </p:blipFill>
        <p:spPr>
          <a:xfrm>
            <a:off x="4974072" y="1002925"/>
            <a:ext cx="3936328" cy="368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191275" y="9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Neurotransmitters</a:t>
            </a:r>
            <a:endParaRPr/>
          </a:p>
        </p:txBody>
      </p:sp>
      <p:sp>
        <p:nvSpPr>
          <p:cNvPr id="271" name="Google Shape;271;p44"/>
          <p:cNvSpPr txBox="1">
            <a:spLocks noGrp="1"/>
          </p:cNvSpPr>
          <p:nvPr>
            <p:ph type="body" idx="1"/>
          </p:nvPr>
        </p:nvSpPr>
        <p:spPr>
          <a:xfrm>
            <a:off x="191275" y="1015525"/>
            <a:ext cx="5782800" cy="329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b="1" dirty="0">
                <a:solidFill>
                  <a:srgbClr val="000000"/>
                </a:solidFill>
              </a:rPr>
              <a:t>Acetylcholine</a:t>
            </a:r>
            <a:r>
              <a:rPr lang="en" sz="2400" dirty="0">
                <a:solidFill>
                  <a:srgbClr val="000000"/>
                </a:solidFill>
              </a:rPr>
              <a:t> - </a:t>
            </a:r>
            <a:r>
              <a:rPr lang="en" sz="2000" dirty="0">
                <a:solidFill>
                  <a:srgbClr val="000000"/>
                </a:solidFill>
              </a:rPr>
              <a:t>stimulates muscle contraction</a:t>
            </a:r>
            <a:endParaRPr sz="2000" dirty="0">
              <a:solidFill>
                <a:srgbClr val="000000"/>
              </a:solidFill>
            </a:endParaRPr>
          </a:p>
          <a:p>
            <a:pPr marL="0" lvl="0" indent="0" algn="l" rtl="0">
              <a:lnSpc>
                <a:spcPct val="150000"/>
              </a:lnSpc>
              <a:spcBef>
                <a:spcPts val="563"/>
              </a:spcBef>
              <a:spcAft>
                <a:spcPts val="0"/>
              </a:spcAft>
              <a:buNone/>
            </a:pPr>
            <a:r>
              <a:rPr lang="en" sz="2400" b="1" dirty="0">
                <a:solidFill>
                  <a:srgbClr val="000000"/>
                </a:solidFill>
              </a:rPr>
              <a:t>Dopamine - </a:t>
            </a:r>
            <a:r>
              <a:rPr lang="en" sz="2400" dirty="0">
                <a:solidFill>
                  <a:srgbClr val="000000"/>
                </a:solidFill>
              </a:rPr>
              <a:t>mood, happiness</a:t>
            </a:r>
            <a:endParaRPr dirty="0">
              <a:solidFill>
                <a:srgbClr val="000000"/>
              </a:solidFill>
            </a:endParaRPr>
          </a:p>
          <a:p>
            <a:pPr marL="0" lvl="0" indent="0" algn="l" rtl="0">
              <a:lnSpc>
                <a:spcPct val="150000"/>
              </a:lnSpc>
              <a:spcBef>
                <a:spcPts val="563"/>
              </a:spcBef>
              <a:spcAft>
                <a:spcPts val="0"/>
              </a:spcAft>
              <a:buNone/>
            </a:pPr>
            <a:r>
              <a:rPr lang="en" sz="2400" b="1" dirty="0">
                <a:solidFill>
                  <a:srgbClr val="000000"/>
                </a:solidFill>
              </a:rPr>
              <a:t>Serotonin</a:t>
            </a:r>
            <a:r>
              <a:rPr lang="en" sz="2400" dirty="0">
                <a:solidFill>
                  <a:srgbClr val="000000"/>
                </a:solidFill>
              </a:rPr>
              <a:t> = sleepiness and mood</a:t>
            </a:r>
            <a:endParaRPr sz="2400" dirty="0">
              <a:solidFill>
                <a:srgbClr val="000000"/>
              </a:solidFill>
            </a:endParaRPr>
          </a:p>
          <a:p>
            <a:pPr marL="0" lvl="0" indent="0" algn="l" rtl="0">
              <a:lnSpc>
                <a:spcPct val="150000"/>
              </a:lnSpc>
              <a:spcBef>
                <a:spcPts val="563"/>
              </a:spcBef>
              <a:spcAft>
                <a:spcPts val="0"/>
              </a:spcAft>
              <a:buNone/>
            </a:pPr>
            <a:r>
              <a:rPr lang="en" sz="2400" b="1" dirty="0">
                <a:solidFill>
                  <a:srgbClr val="000000"/>
                </a:solidFill>
              </a:rPr>
              <a:t>Endorphins</a:t>
            </a:r>
            <a:r>
              <a:rPr lang="en" sz="2400" dirty="0">
                <a:solidFill>
                  <a:srgbClr val="000000"/>
                </a:solidFill>
              </a:rPr>
              <a:t> = pain reduction, mood</a:t>
            </a:r>
            <a:endParaRPr sz="2400" dirty="0">
              <a:solidFill>
                <a:srgbClr val="000000"/>
              </a:solidFill>
            </a:endParaRPr>
          </a:p>
          <a:p>
            <a:pPr marL="0" lvl="0" indent="0" algn="l" rtl="0">
              <a:lnSpc>
                <a:spcPct val="120089"/>
              </a:lnSpc>
              <a:spcBef>
                <a:spcPts val="563"/>
              </a:spcBef>
              <a:spcAft>
                <a:spcPts val="0"/>
              </a:spcAft>
              <a:buNone/>
            </a:pPr>
            <a:endParaRPr sz="3111" dirty="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dirty="0"/>
          </a:p>
        </p:txBody>
      </p:sp>
      <p:pic>
        <p:nvPicPr>
          <p:cNvPr id="272" name="Google Shape;272;p44"/>
          <p:cNvPicPr preferRelativeResize="0"/>
          <p:nvPr/>
        </p:nvPicPr>
        <p:blipFill>
          <a:blip r:embed="rId3">
            <a:alphaModFix/>
          </a:blip>
          <a:stretch>
            <a:fillRect/>
          </a:stretch>
        </p:blipFill>
        <p:spPr>
          <a:xfrm>
            <a:off x="5858574" y="241783"/>
            <a:ext cx="3194225" cy="476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a:spLocks noGrp="1"/>
          </p:cNvSpPr>
          <p:nvPr>
            <p:ph type="title"/>
          </p:nvPr>
        </p:nvSpPr>
        <p:spPr>
          <a:xfrm>
            <a:off x="155850" y="108700"/>
            <a:ext cx="14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GABA</a:t>
            </a:r>
            <a:endParaRPr/>
          </a:p>
        </p:txBody>
      </p:sp>
      <p:sp>
        <p:nvSpPr>
          <p:cNvPr id="278" name="Google Shape;278;p45"/>
          <p:cNvSpPr txBox="1">
            <a:spLocks noGrp="1"/>
          </p:cNvSpPr>
          <p:nvPr>
            <p:ph type="body" idx="1"/>
          </p:nvPr>
        </p:nvSpPr>
        <p:spPr>
          <a:xfrm>
            <a:off x="192825" y="930375"/>
            <a:ext cx="4579500" cy="36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000000"/>
                </a:solidFill>
              </a:rPr>
              <a:t>Reduces the activity of the neurons to which it binds (inhibitor).  </a:t>
            </a:r>
            <a:endParaRPr sz="2200" dirty="0">
              <a:solidFill>
                <a:srgbClr val="000000"/>
              </a:solidFill>
            </a:endParaRPr>
          </a:p>
          <a:p>
            <a:pPr marL="457200" lvl="0" indent="-368300" algn="l" rtl="0">
              <a:spcBef>
                <a:spcPts val="1600"/>
              </a:spcBef>
              <a:spcAft>
                <a:spcPts val="0"/>
              </a:spcAft>
              <a:buClr>
                <a:srgbClr val="000000"/>
              </a:buClr>
              <a:buSzPts val="2200"/>
              <a:buChar char="●"/>
            </a:pPr>
            <a:r>
              <a:rPr lang="en" sz="2200" dirty="0">
                <a:solidFill>
                  <a:srgbClr val="000000"/>
                </a:solidFill>
              </a:rPr>
              <a:t>Most common type of receptor</a:t>
            </a:r>
            <a:endParaRPr sz="2200" dirty="0">
              <a:solidFill>
                <a:srgbClr val="000000"/>
              </a:solidFill>
            </a:endParaRPr>
          </a:p>
          <a:p>
            <a:pPr marL="457200" lvl="0" indent="-368300" algn="l" rtl="0">
              <a:spcBef>
                <a:spcPts val="0"/>
              </a:spcBef>
              <a:spcAft>
                <a:spcPts val="0"/>
              </a:spcAft>
              <a:buClr>
                <a:srgbClr val="000000"/>
              </a:buClr>
              <a:buSzPts val="2200"/>
              <a:buChar char="●"/>
            </a:pPr>
            <a:r>
              <a:rPr lang="en" sz="2200" dirty="0">
                <a:solidFill>
                  <a:srgbClr val="000000"/>
                </a:solidFill>
              </a:rPr>
              <a:t>40% of all synapses work with GABA</a:t>
            </a:r>
            <a:endParaRPr sz="2200" dirty="0">
              <a:solidFill>
                <a:srgbClr val="000000"/>
              </a:solidFill>
            </a:endParaRPr>
          </a:p>
          <a:p>
            <a:pPr marL="457200" lvl="0" indent="-368300" algn="l" rtl="0">
              <a:spcBef>
                <a:spcPts val="0"/>
              </a:spcBef>
              <a:spcAft>
                <a:spcPts val="0"/>
              </a:spcAft>
              <a:buClr>
                <a:srgbClr val="000000"/>
              </a:buClr>
              <a:buSzPts val="2200"/>
              <a:buChar char="●"/>
            </a:pPr>
            <a:r>
              <a:rPr lang="en" sz="2200" dirty="0">
                <a:solidFill>
                  <a:srgbClr val="000000"/>
                </a:solidFill>
              </a:rPr>
              <a:t>GABA has a tranquilising effect</a:t>
            </a:r>
            <a:endParaRPr sz="2200" dirty="0">
              <a:solidFill>
                <a:srgbClr val="000000"/>
              </a:solidFill>
            </a:endParaRPr>
          </a:p>
          <a:p>
            <a:pPr marL="457200" lvl="0" indent="-368300" algn="l" rtl="0">
              <a:spcBef>
                <a:spcPts val="0"/>
              </a:spcBef>
              <a:spcAft>
                <a:spcPts val="0"/>
              </a:spcAft>
              <a:buClr>
                <a:srgbClr val="000000"/>
              </a:buClr>
              <a:buSzPts val="2200"/>
              <a:buChar char="●"/>
            </a:pPr>
            <a:r>
              <a:rPr lang="en" sz="2200" dirty="0">
                <a:solidFill>
                  <a:srgbClr val="000000"/>
                </a:solidFill>
              </a:rPr>
              <a:t>Low levels of GABA associated with anxiety and phobia</a:t>
            </a:r>
            <a:endParaRPr sz="2200" dirty="0">
              <a:solidFill>
                <a:srgbClr val="000000"/>
              </a:solidFill>
            </a:endParaRPr>
          </a:p>
        </p:txBody>
      </p:sp>
      <p:pic>
        <p:nvPicPr>
          <p:cNvPr id="279" name="Google Shape;279;p45">
            <a:hlinkClick r:id="rId3"/>
          </p:cNvPr>
          <p:cNvPicPr preferRelativeResize="0"/>
          <p:nvPr/>
        </p:nvPicPr>
        <p:blipFill>
          <a:blip r:embed="rId4">
            <a:alphaModFix/>
          </a:blip>
          <a:stretch>
            <a:fillRect/>
          </a:stretch>
        </p:blipFill>
        <p:spPr>
          <a:xfrm>
            <a:off x="4887574" y="1022275"/>
            <a:ext cx="4256425" cy="3212125"/>
          </a:xfrm>
          <a:prstGeom prst="rect">
            <a:avLst/>
          </a:prstGeom>
          <a:noFill/>
          <a:ln>
            <a:noFill/>
          </a:ln>
        </p:spPr>
      </p:pic>
      <p:sp>
        <p:nvSpPr>
          <p:cNvPr id="280" name="Google Shape;280;p45"/>
          <p:cNvSpPr txBox="1"/>
          <p:nvPr/>
        </p:nvSpPr>
        <p:spPr>
          <a:xfrm>
            <a:off x="5619875" y="4413925"/>
            <a:ext cx="2953200" cy="4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Sedatives bind to GABA receptors</a:t>
            </a:r>
            <a:endParaRPr/>
          </a:p>
        </p:txBody>
      </p:sp>
      <p:sp>
        <p:nvSpPr>
          <p:cNvPr id="281" name="Google Shape;281;p45"/>
          <p:cNvSpPr txBox="1"/>
          <p:nvPr/>
        </p:nvSpPr>
        <p:spPr>
          <a:xfrm>
            <a:off x="1640650" y="189700"/>
            <a:ext cx="4437900" cy="4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C78D8"/>
                </a:solidFill>
                <a:highlight>
                  <a:srgbClr val="FFFFFF"/>
                </a:highlight>
                <a:latin typeface="Roboto"/>
                <a:ea typeface="Roboto"/>
                <a:cs typeface="Roboto"/>
                <a:sym typeface="Roboto"/>
              </a:rPr>
              <a:t>(gamma-aminobutyric acid)</a:t>
            </a:r>
            <a:endParaRPr sz="1800">
              <a:solidFill>
                <a:srgbClr val="3C78D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body" idx="1"/>
          </p:nvPr>
        </p:nvSpPr>
        <p:spPr>
          <a:xfrm>
            <a:off x="172225" y="303525"/>
            <a:ext cx="4405200" cy="233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b="1">
                <a:solidFill>
                  <a:srgbClr val="000000"/>
                </a:solidFill>
              </a:rPr>
              <a:t>Agonist</a:t>
            </a:r>
            <a:r>
              <a:rPr lang="en" sz="2500">
                <a:solidFill>
                  <a:srgbClr val="000000"/>
                </a:solidFill>
              </a:rPr>
              <a:t> = molecule that has the same effect on the postsynaptic neuron as the neurotransmitter itself does.</a:t>
            </a:r>
            <a:endParaRPr sz="2500">
              <a:solidFill>
                <a:srgbClr val="000000"/>
              </a:solidFill>
            </a:endParaRPr>
          </a:p>
          <a:p>
            <a:pPr marL="0" lvl="0" indent="0" algn="l" rtl="0">
              <a:spcBef>
                <a:spcPts val="1600"/>
              </a:spcBef>
              <a:spcAft>
                <a:spcPts val="1600"/>
              </a:spcAft>
              <a:buNone/>
            </a:pPr>
            <a:endParaRPr/>
          </a:p>
        </p:txBody>
      </p:sp>
      <p:pic>
        <p:nvPicPr>
          <p:cNvPr id="287" name="Google Shape;287;p46"/>
          <p:cNvPicPr preferRelativeResize="0"/>
          <p:nvPr/>
        </p:nvPicPr>
        <p:blipFill>
          <a:blip r:embed="rId3">
            <a:alphaModFix/>
          </a:blip>
          <a:stretch>
            <a:fillRect/>
          </a:stretch>
        </p:blipFill>
        <p:spPr>
          <a:xfrm>
            <a:off x="4877475" y="270700"/>
            <a:ext cx="4030150" cy="3264950"/>
          </a:xfrm>
          <a:prstGeom prst="rect">
            <a:avLst/>
          </a:prstGeom>
          <a:noFill/>
          <a:ln>
            <a:noFill/>
          </a:ln>
        </p:spPr>
      </p:pic>
      <p:sp>
        <p:nvSpPr>
          <p:cNvPr id="288" name="Google Shape;288;p46"/>
          <p:cNvSpPr txBox="1"/>
          <p:nvPr/>
        </p:nvSpPr>
        <p:spPr>
          <a:xfrm>
            <a:off x="271875" y="2560900"/>
            <a:ext cx="4500300" cy="215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500" b="1" dirty="0"/>
              <a:t>Antagonist </a:t>
            </a:r>
            <a:r>
              <a:rPr lang="en" sz="2500" dirty="0"/>
              <a:t>= molecule that blocks the effect that the neurotransmitter normally has on the postsynaptic neuron.</a:t>
            </a:r>
            <a:endParaRPr sz="2500" dirty="0">
              <a:highlight>
                <a:srgbClr val="FFFFCC"/>
              </a:highlight>
            </a:endParaRPr>
          </a:p>
          <a:p>
            <a:pPr marL="0" lvl="0" indent="0" algn="l" rtl="0">
              <a:spcBef>
                <a:spcPts val="16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7" descr="What's going on inside of a depressed person?&#10;Watch 'Do Dogs Get Depressed?': http://bit.ly/1pb2GZi&#10;Get Your FREE Audiobook: http://bit.ly/XIcZpz&#10;SUBSCRIBE: http://bit.ly/10kWnZ7&#10;---Links to follow us below---&#10;&#10;Instagram and Twitter: @whalewatchmeplz and @mitchellmoffit &#10;Clickable: http://bit.ly/16F1jeC and http://bit.ly/15J7ube&#10;&#10;Facebook: http://on.fb.me/1fjWszw&#10;Twitter: http://bit.ly/1d84R71&#10;Tumblr: http://bit.ly/1amIPjF&#10;Vine: Search &quot;AsapSCIENCE&quot; on vine!&#10;&#10;Written and created by Mitchell Moffit (twitter @mitchellmoffit) and Gregory Brown (twitter @whalewatchmeplz).&#10;&#10;Depression Resources:&#10;&#10;http://www.mentalhealthamerica.net/mental-health-information&#10;&#10;http://www.who.int/mental_health/en/&#10;&#10;http://www.camh.ca/en/hospital/Pages/home.aspx&#10;&#10;http://www.ementalhealth.ca/&#10;&#10;http://www.suicidepreventionlifeline.org/&#10;&#10;http://www.thejackproject.org/resources&#10;&#10;Further reading---&#10;&#10;Depression review:&#10;http://www.health.harvard.edu/newsweek/what-causes-depression.htm&#10;&#10;Cell Communication:&#10;http://www.ncbi.nlm.nih.gov/pubmed/23502536&#10;http://www.sciencedaily.com/releases/2013/03/130318105329.htm&#10;&#10;Role of serotonin:&#10;http://www.salon.com/2013/12/13/new_developments_may_help_those_with_depression_partner/&#10;&#10;Teen insomnia linked with depression, anxiety&#10;http://www.sciencedaily.com/releases/2014/07/140730093516.htm&#10;&#10;Physical fitness can help prevent young adolescents' depression, study finds&#10;http://www.sciencedaily.com/releases/2014/08/140807121448.htm" title="The Science of Depression">
            <a:hlinkClick r:id="rId3"/>
          </p:cNvPr>
          <p:cNvPicPr preferRelativeResize="0"/>
          <p:nvPr/>
        </p:nvPicPr>
        <p:blipFill>
          <a:blip r:embed="rId4">
            <a:alphaModFix/>
          </a:blip>
          <a:stretch>
            <a:fillRect/>
          </a:stretch>
        </p:blipFill>
        <p:spPr>
          <a:xfrm>
            <a:off x="1162450" y="156100"/>
            <a:ext cx="6528475" cy="4896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17405</TotalTime>
  <Words>900</Words>
  <Application>Microsoft Office PowerPoint</Application>
  <PresentationFormat>On-screen Show (16:9)</PresentationFormat>
  <Paragraphs>116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Verdana</vt:lpstr>
      <vt:lpstr>Times New Roman</vt:lpstr>
      <vt:lpstr>Roboto</vt:lpstr>
      <vt:lpstr>Verdana</vt:lpstr>
      <vt:lpstr>Simple Light</vt:lpstr>
      <vt:lpstr>Nerve Impulse</vt:lpstr>
      <vt:lpstr>PowerPoint Presentation</vt:lpstr>
      <vt:lpstr>PowerPoint Presentation</vt:lpstr>
      <vt:lpstr>Anatomy of the Synapse</vt:lpstr>
      <vt:lpstr>Types of Neurotransmitters</vt:lpstr>
      <vt:lpstr>Examples of Neurotransmitters</vt:lpstr>
      <vt:lpstr>GABA</vt:lpstr>
      <vt:lpstr>PowerPoint Presentation</vt:lpstr>
      <vt:lpstr>PowerPoint Presentation</vt:lpstr>
      <vt:lpstr>Antidepressants</vt:lpstr>
      <vt:lpstr>Drugs and Poisons that Affect Nerves</vt:lpstr>
      <vt:lpstr>PowerPoint Presentation</vt:lpstr>
      <vt:lpstr>Cocaine</vt:lpstr>
      <vt:lpstr>Your neurotransmitters on cocaine</vt:lpstr>
      <vt:lpstr>Ecstasy (MDMA)</vt:lpstr>
      <vt:lpstr>Heroin   Activates opiate receptors Blocks release of GABA More dopamine is released</vt:lpstr>
      <vt:lpstr>PowerPoint Presentation</vt:lpstr>
      <vt:lpstr>Amphetamines</vt:lpstr>
      <vt:lpstr>What Is PRIALT?</vt:lpstr>
      <vt:lpstr>Check out Mouse Party!</vt:lpstr>
      <vt:lpstr>Impulse Processing</vt:lpstr>
      <vt:lpstr>Nerve Pathways</vt:lpstr>
      <vt:lpstr>Disorders Related to Neurons</vt:lpstr>
      <vt:lpstr>Epilepsy</vt:lpstr>
      <vt:lpstr>Myasthenia Gravis</vt:lpstr>
      <vt:lpstr>Multiple Sclerosis (MS)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cp:lastModifiedBy>Lyndsey Norton</cp:lastModifiedBy>
  <cp:revision>5</cp:revision>
  <cp:lastPrinted>2019-02-04T14:34:18Z</cp:lastPrinted>
  <dcterms:modified xsi:type="dcterms:W3CDTF">2019-02-05T15:19:43Z</dcterms:modified>
</cp:coreProperties>
</file>