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5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/>
              <a:t>If you want to make adjustments to this presentation, download a copy to your own drive.</a:t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b75bb23d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b75bb23d_5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i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i6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i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i7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i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i6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i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i8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/>
              <a:t>Influences function of organs </a:t>
            </a:r>
            <a:endParaRPr sz="1466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i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i8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i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i9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i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i12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i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i12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a67535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1a675354_0_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Sulcus = groove or furrow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4b75bb23d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4b75bb23d_3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i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i13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1a67535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1a675354_0_1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i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i14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3aad8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3aad8bd3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i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i15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i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i15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i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i16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i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i17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i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i18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i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i19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i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i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i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i2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i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i2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i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i23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i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i24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5848a5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75848a52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i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i25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i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i25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i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i26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i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i27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i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i24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i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i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i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i29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i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i30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i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i30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i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i3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i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i31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i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i32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i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i33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i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i33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i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i34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i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i35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i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i2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i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i2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i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i3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i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i4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MRWrrsoM-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yYZxNsnf18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YZxNsnf18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JTC_E2Nlg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opbox.com/s/q7nedve0wvrpmzo/%28article%29%20teen%20brains%20and%20risky%20behavior.docx?dl=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g"/><Relationship Id="rId4" Type="http://schemas.openxmlformats.org/officeDocument/2006/relationships/hyperlink" Target="http://psychcentral.com/news/2011/05/27/drug-metyrapone-to-erase-bad-memories/26532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olmath-games.com/0-zoo-match" TargetMode="External"/><Relationship Id="rId4" Type="http://schemas.openxmlformats.org/officeDocument/2006/relationships/hyperlink" Target="http://www.mathsisfun.com/games/memory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ie-amsterdam.nl/sub_sites/anatomie-zenuwwerking/123_neuro/start.ht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science/health-human-body-sci/human-body/brain-tumor-sci/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Ji7fohBEPnM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EiUMy0P7ew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82880" y="68580"/>
            <a:ext cx="4721100" cy="5118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Meninges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105008" y="725844"/>
            <a:ext cx="4529100" cy="25746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/>
              <a:t> = membranes located between bone and soft tissues of the nervous system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 u="sng"/>
              <a:t> </a:t>
            </a:r>
            <a:endParaRPr sz="26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 mater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outermost layer, blood vessels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175" y="159774"/>
            <a:ext cx="3232947" cy="30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105000" y="3209750"/>
            <a:ext cx="87657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 u="sng">
                <a:solidFill>
                  <a:schemeClr val="dk1"/>
                </a:solidFill>
              </a:rPr>
              <a:t>Arachnoid mater</a:t>
            </a:r>
            <a:r>
              <a:rPr lang="en-US" sz="2600">
                <a:solidFill>
                  <a:schemeClr val="dk1"/>
                </a:solidFill>
              </a:rPr>
              <a:t>  -  no blood vessels, in between layer (resembles a spider web)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 u="sng">
                <a:solidFill>
                  <a:schemeClr val="dk1"/>
                </a:solidFill>
              </a:rPr>
              <a:t>Pia mater</a:t>
            </a:r>
            <a:r>
              <a:rPr lang="en-US" sz="2600">
                <a:solidFill>
                  <a:schemeClr val="dk1"/>
                </a:solidFill>
              </a:rPr>
              <a:t> -inner membrane, contains nerves and blood vessels to nourish cells 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79303" y="117113"/>
            <a:ext cx="3813300" cy="44832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The nerves are numbered based on their location 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C1 - C8 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T1 - T12 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L1 - L5</a:t>
            </a:r>
            <a:endParaRPr sz="23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108" y="117116"/>
            <a:ext cx="2209275" cy="493993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5445652" y="3259254"/>
            <a:ext cx="78222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286943" y="250172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l" rt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9.13 THE BRAIN</a:t>
            </a:r>
            <a:endParaRPr sz="4000" b="1"/>
          </a:p>
        </p:txBody>
      </p:sp>
      <p:sp>
        <p:nvSpPr>
          <p:cNvPr id="94" name="Google Shape;94;p17"/>
          <p:cNvSpPr txBox="1"/>
          <p:nvPr/>
        </p:nvSpPr>
        <p:spPr>
          <a:xfrm>
            <a:off x="393683" y="1179900"/>
            <a:ext cx="37293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/>
              <a:t>3 Major Parts </a:t>
            </a:r>
            <a:endParaRPr sz="3300" b="1"/>
          </a:p>
          <a:p>
            <a:pPr marL="381000" marR="0" lvl="0" indent="0" algn="l" rtl="0">
              <a:lnSpc>
                <a:spcPct val="120052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300" b="1"/>
              <a:t>Cerebrum</a:t>
            </a:r>
            <a:endParaRPr sz="3300" b="1"/>
          </a:p>
          <a:p>
            <a:pPr marL="381000" marR="0" lvl="0" indent="0" algn="l" rtl="0">
              <a:lnSpc>
                <a:spcPct val="120052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300" b="1"/>
              <a:t>Cerebellum</a:t>
            </a:r>
            <a:endParaRPr sz="3300" b="1"/>
          </a:p>
          <a:p>
            <a:pPr marL="381000" marR="0" lvl="0" indent="0" algn="l" rtl="0">
              <a:lnSpc>
                <a:spcPct val="120052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300" b="1"/>
              <a:t>Brain Stem</a:t>
            </a:r>
            <a:endParaRPr sz="3300" b="1"/>
          </a:p>
        </p:txBody>
      </p:sp>
      <p:pic>
        <p:nvPicPr>
          <p:cNvPr id="95" name="Google Shape;95;p17" descr="cerebellu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337" y="1304116"/>
            <a:ext cx="3500431" cy="2728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 rot="10800000" flipH="1">
            <a:off x="3202178" y="1931158"/>
            <a:ext cx="1734600" cy="70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7"/>
          <p:cNvCxnSpPr/>
          <p:nvPr/>
        </p:nvCxnSpPr>
        <p:spPr>
          <a:xfrm>
            <a:off x="3335602" y="3262224"/>
            <a:ext cx="3015300" cy="330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65760" y="411480"/>
            <a:ext cx="3116700" cy="3925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CEREBRUM - wrinkly large part of the brain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mental function, solving problems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342883"/>
            <a:ext cx="5130854" cy="391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66972" y="110329"/>
            <a:ext cx="35454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l" rt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CEREBELLUM</a:t>
            </a:r>
            <a:endParaRPr sz="3200" b="1"/>
          </a:p>
        </p:txBody>
      </p:sp>
      <p:sp>
        <p:nvSpPr>
          <p:cNvPr id="109" name="Google Shape;109;p19"/>
          <p:cNvSpPr txBox="1"/>
          <p:nvPr/>
        </p:nvSpPr>
        <p:spPr>
          <a:xfrm>
            <a:off x="294503" y="946097"/>
            <a:ext cx="4098000" cy="3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Balance and coordination</a:t>
            </a:r>
            <a:endParaRPr sz="28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19907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800" dirty="0"/>
              <a:t>White matter within the cerebellum give it a tree-like appearance - this is called the</a:t>
            </a:r>
            <a:endParaRPr sz="2800" dirty="0"/>
          </a:p>
          <a:p>
            <a:pPr marL="0" marR="0" lvl="0" indent="0" algn="l" rtl="0">
              <a:lnSpc>
                <a:spcPct val="119907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5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t="7164" b="6828"/>
          <a:stretch/>
        </p:blipFill>
        <p:spPr>
          <a:xfrm>
            <a:off x="4263098" y="152854"/>
            <a:ext cx="4549411" cy="247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CNS34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968" y="2910457"/>
            <a:ext cx="3240405" cy="21281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9"/>
          <p:cNvCxnSpPr/>
          <p:nvPr/>
        </p:nvCxnSpPr>
        <p:spPr>
          <a:xfrm>
            <a:off x="3103132" y="4240384"/>
            <a:ext cx="2734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66130" y="231238"/>
            <a:ext cx="3549600" cy="39600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 Stem - 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regulates visceral functions 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(autonomic system)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124" y="137150"/>
            <a:ext cx="4186075" cy="48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24" y="143725"/>
            <a:ext cx="7598201" cy="505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1"/>
          <p:cNvCxnSpPr>
            <a:stCxn id="125" idx="0"/>
          </p:cNvCxnSpPr>
          <p:nvPr/>
        </p:nvCxnSpPr>
        <p:spPr>
          <a:xfrm rot="10800000">
            <a:off x="4251540" y="3498030"/>
            <a:ext cx="2080200" cy="116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5" name="Google Shape;125;p21"/>
          <p:cNvSpPr txBox="1"/>
          <p:nvPr/>
        </p:nvSpPr>
        <p:spPr>
          <a:xfrm>
            <a:off x="5304690" y="3614430"/>
            <a:ext cx="20541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Medulla oblongata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402330" y="3192519"/>
            <a:ext cx="85689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700" dirty="0">
                <a:solidFill>
                  <a:schemeClr val="dk1"/>
                </a:solidFill>
              </a:rPr>
              <a:t>1.  Cerebral Hemispheres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700" dirty="0">
                <a:solidFill>
                  <a:schemeClr val="dk1"/>
                </a:solidFill>
              </a:rPr>
              <a:t>    -  left and right side separated by the ....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Corpus Callosum 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 connects the two hemispheres 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34" y="451634"/>
            <a:ext cx="6426792" cy="253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64330" y="66082"/>
            <a:ext cx="7166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PARTS OF THE BRAIN</a:t>
            </a:r>
            <a:endParaRPr sz="15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50" y="-1026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3559163" y="379806"/>
            <a:ext cx="28563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Corpus callosum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485" y="607213"/>
            <a:ext cx="935820" cy="129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l="10442" r="15445"/>
          <a:stretch/>
        </p:blipFill>
        <p:spPr>
          <a:xfrm>
            <a:off x="5427090" y="1243789"/>
            <a:ext cx="3275505" cy="33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75413" y="950518"/>
            <a:ext cx="36612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 wrinkles and grooves of the cerebrum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375413" y="2354046"/>
            <a:ext cx="47571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Fissures = deep groove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Sulcus = shallow groove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Gyrus = bump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95322" y="170910"/>
            <a:ext cx="83661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3.  Convolutions of the Brain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550" y="683450"/>
            <a:ext cx="7195026" cy="41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82128" y="203462"/>
            <a:ext cx="7910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Each sulcus has a name based upon its location on the brain.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26" y="223250"/>
            <a:ext cx="7704301" cy="48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/>
        </p:nvSpPr>
        <p:spPr>
          <a:xfrm>
            <a:off x="2219130" y="3403924"/>
            <a:ext cx="1316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Brain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/>
        </p:nvSpPr>
        <p:spPr>
          <a:xfrm>
            <a:off x="434047" y="634888"/>
            <a:ext cx="80157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Longitudinal fissure - separate right and left sides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Lateral Fissure - separates the temporal &amp; parietal lobes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Transverse Fissure - separates occipital &amp; cerebellum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60" name="Google Shape;160;p26"/>
          <p:cNvSpPr txBox="1"/>
          <p:nvPr/>
        </p:nvSpPr>
        <p:spPr>
          <a:xfrm>
            <a:off x="173610" y="48836"/>
            <a:ext cx="7183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4.  Fissures separate lobes of the brain</a:t>
            </a:r>
            <a:endParaRPr sz="2700"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l="8122" t="15908" b="12688"/>
          <a:stretch/>
        </p:blipFill>
        <p:spPr>
          <a:xfrm>
            <a:off x="777454" y="1790454"/>
            <a:ext cx="6721267" cy="2937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6"/>
          <p:cNvCxnSpPr/>
          <p:nvPr/>
        </p:nvCxnSpPr>
        <p:spPr>
          <a:xfrm>
            <a:off x="4980735" y="1513755"/>
            <a:ext cx="32700" cy="13593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3" name="Google Shape;163;p26"/>
          <p:cNvCxnSpPr/>
          <p:nvPr/>
        </p:nvCxnSpPr>
        <p:spPr>
          <a:xfrm rot="10800000">
            <a:off x="173490" y="813915"/>
            <a:ext cx="228000" cy="162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173610" y="830115"/>
            <a:ext cx="32700" cy="21648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6"/>
          <p:cNvCxnSpPr/>
          <p:nvPr/>
        </p:nvCxnSpPr>
        <p:spPr>
          <a:xfrm>
            <a:off x="206167" y="2978674"/>
            <a:ext cx="2029200" cy="1140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1335876" y="4695628"/>
            <a:ext cx="7560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Longitudinal fissure - separate right and left sides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934" y="-4"/>
            <a:ext cx="6102387" cy="435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289170" y="244451"/>
            <a:ext cx="2311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Frontal Lobe</a:t>
            </a:r>
            <a:endParaRPr sz="2500"/>
          </a:p>
        </p:txBody>
      </p:sp>
      <p:sp>
        <p:nvSpPr>
          <p:cNvPr id="173" name="Google Shape;173;p27"/>
          <p:cNvSpPr txBox="1"/>
          <p:nvPr/>
        </p:nvSpPr>
        <p:spPr>
          <a:xfrm>
            <a:off x="6338565" y="310534"/>
            <a:ext cx="23115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Parietal Lobe</a:t>
            </a:r>
            <a:endParaRPr sz="2500"/>
          </a:p>
        </p:txBody>
      </p:sp>
      <p:sp>
        <p:nvSpPr>
          <p:cNvPr id="174" name="Google Shape;174;p27"/>
          <p:cNvSpPr txBox="1"/>
          <p:nvPr/>
        </p:nvSpPr>
        <p:spPr>
          <a:xfrm>
            <a:off x="6882750" y="2316043"/>
            <a:ext cx="18417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Occipital</a:t>
            </a:r>
            <a:br>
              <a:rPr lang="en-US" sz="2500"/>
            </a:br>
            <a:r>
              <a:rPr lang="en-US" sz="2500"/>
              <a:t>Lobe</a:t>
            </a:r>
            <a:endParaRPr sz="2500"/>
          </a:p>
        </p:txBody>
      </p:sp>
      <p:sp>
        <p:nvSpPr>
          <p:cNvPr id="175" name="Google Shape;175;p27"/>
          <p:cNvSpPr txBox="1"/>
          <p:nvPr/>
        </p:nvSpPr>
        <p:spPr>
          <a:xfrm>
            <a:off x="1335875" y="3642056"/>
            <a:ext cx="18417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Temporal Lobe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00" y="100975"/>
            <a:ext cx="6065675" cy="4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6519200" y="294975"/>
            <a:ext cx="2474100" cy="2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Fissure separates the temporal lobe from the Frontal and Parietal lobes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 descr="QUAMTUM SYNAPSE.   &#10;&#10;In this teaching video, Suzanne Stensaas, Ph.D., Professor of Neurobiology and Anatomy at the University of Utah School of Medicine, demonstrates the properties and anatomy of an unfixed brain. WARNING: The video contains graphic images, a human brain from a recent autopsy. Background noise is unrelated to this brain or the deceased. There are two purposes for this video: 1) to stress the vulnerability of the brain to highlight the importance of wearing helmets, seat belts, and taking care of this very precious tissue, and 2) to use as a teaching aid for students who only have access to fixed tissue, models, and pictures.&#10;&#10;https://www.youtube.com/watch?v=jHxyP-nUhUY&#10;&#10;https://www.youtube.com/c/wrwin1QUANTUMSYNAPSE&#10;&#10;Ciencia y Tecnología." title="The Unfixed Brain.  (University of Utah Neuroscience Initiative)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325" y="232475"/>
            <a:ext cx="6548042" cy="49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785" y="0"/>
            <a:ext cx="4571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58650" y="96171"/>
            <a:ext cx="81141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Lobes of the Brain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224" y="940679"/>
            <a:ext cx="5614008" cy="4150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1495320" y="703844"/>
            <a:ext cx="5889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5.</a:t>
            </a:r>
            <a:endParaRPr sz="3000"/>
          </a:p>
        </p:txBody>
      </p:sp>
      <p:sp>
        <p:nvSpPr>
          <p:cNvPr id="199" name="Google Shape;199;p31"/>
          <p:cNvSpPr txBox="1"/>
          <p:nvPr/>
        </p:nvSpPr>
        <p:spPr>
          <a:xfrm>
            <a:off x="6955110" y="878179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6.</a:t>
            </a:r>
            <a:endParaRPr sz="3000"/>
          </a:p>
        </p:txBody>
      </p:sp>
      <p:sp>
        <p:nvSpPr>
          <p:cNvPr id="200" name="Google Shape;200;p31"/>
          <p:cNvSpPr txBox="1"/>
          <p:nvPr/>
        </p:nvSpPr>
        <p:spPr>
          <a:xfrm>
            <a:off x="2997128" y="3772951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7.</a:t>
            </a:r>
            <a:endParaRPr sz="3000"/>
          </a:p>
        </p:txBody>
      </p:sp>
      <p:sp>
        <p:nvSpPr>
          <p:cNvPr id="201" name="Google Shape;201;p31"/>
          <p:cNvSpPr txBox="1"/>
          <p:nvPr/>
        </p:nvSpPr>
        <p:spPr>
          <a:xfrm>
            <a:off x="7069877" y="2510041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8.</a:t>
            </a:r>
            <a:endParaRPr sz="3000"/>
          </a:p>
        </p:txBody>
      </p:sp>
      <p:sp>
        <p:nvSpPr>
          <p:cNvPr id="202" name="Google Shape;202;p31"/>
          <p:cNvSpPr txBox="1"/>
          <p:nvPr/>
        </p:nvSpPr>
        <p:spPr>
          <a:xfrm>
            <a:off x="3903915" y="410284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9</a:t>
            </a:r>
            <a:r>
              <a:rPr lang="en-US" sz="3000"/>
              <a:t>.</a:t>
            </a:r>
            <a:endParaRPr sz="3000"/>
          </a:p>
        </p:txBody>
      </p:sp>
      <p:sp>
        <p:nvSpPr>
          <p:cNvPr id="203" name="Google Shape;203;p31"/>
          <p:cNvSpPr txBox="1"/>
          <p:nvPr/>
        </p:nvSpPr>
        <p:spPr>
          <a:xfrm>
            <a:off x="5299005" y="533411"/>
            <a:ext cx="743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10</a:t>
            </a:r>
            <a:r>
              <a:rPr lang="en-US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49" y="126201"/>
            <a:ext cx="6823426" cy="38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/>
        </p:nvSpPr>
        <p:spPr>
          <a:xfrm>
            <a:off x="322245" y="4043756"/>
            <a:ext cx="87360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11</a:t>
            </a: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Cerebral Cortex - outermost portion of cerebru</a:t>
            </a:r>
            <a:r>
              <a:rPr lang="en-US" sz="2500"/>
              <a:t>m, </a:t>
            </a: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part with all the wrinkles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549259" y="140434"/>
            <a:ext cx="8356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Functional and Structural Areas of the Cerebral Cortex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85" y="1428739"/>
            <a:ext cx="1142994" cy="27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500" y="782550"/>
            <a:ext cx="7802875" cy="42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/>
        </p:nvSpPr>
        <p:spPr>
          <a:xfrm>
            <a:off x="575996" y="4442546"/>
            <a:ext cx="85680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0000"/>
                </a:solidFill>
              </a:rPr>
              <a:t>Fluid filled cavities, contain CSF</a:t>
            </a:r>
            <a:endParaRPr sz="2600" b="1" dirty="0">
              <a:solidFill>
                <a:srgbClr val="000000"/>
              </a:solidFill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25" y="588625"/>
            <a:ext cx="7990901" cy="38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88718" y="74790"/>
            <a:ext cx="81141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1</a:t>
            </a:r>
            <a:r>
              <a:rPr lang="en-US" sz="3000" b="1"/>
              <a:t>1</a:t>
            </a: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VENTRICLES OF THE BRAIN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423563" y="50372"/>
            <a:ext cx="81141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12.  Cerebrospinal Fluid (CSF) - fluid that protects and supports brain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5443695" y="1450491"/>
            <a:ext cx="3508800" cy="3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11111"/>
                </a:solidFill>
              </a:rPr>
              <a:t>Lumbar puncture (spinal tap) is performed in your lower back, in the lumbar region. During lumbar puncture, a needle is inserted between two lumbar bones (vertebrae) to remove a sample of cerebrospinal fluid .</a:t>
            </a:r>
            <a:endParaRPr sz="15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11111"/>
                </a:solidFill>
              </a:rPr>
              <a:t>This can diagnose infections, such as meningitis; disorders of the central nervous system, such as multiple sclerosis; or cancers of the brain or spinal cord. </a:t>
            </a:r>
            <a:endParaRPr sz="15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37500"/>
              </a:lnSpc>
              <a:spcBef>
                <a:spcPts val="700"/>
              </a:spcBef>
              <a:spcAft>
                <a:spcPts val="700"/>
              </a:spcAft>
              <a:buNone/>
            </a:pPr>
            <a:endParaRPr sz="1500">
              <a:solidFill>
                <a:srgbClr val="111111"/>
              </a:solidFill>
            </a:endParaRPr>
          </a:p>
        </p:txBody>
      </p:sp>
      <p:pic>
        <p:nvPicPr>
          <p:cNvPr id="230" name="Google Shape;230;p35" descr="lumbar_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074" y="1113350"/>
            <a:ext cx="4248835" cy="3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760522" y="4132806"/>
            <a:ext cx="38961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500">
                <a:solidFill>
                  <a:srgbClr val="111111"/>
                </a:solidFill>
              </a:rPr>
              <a:t>See procedure at  </a:t>
            </a:r>
            <a:r>
              <a:rPr lang="en-US" sz="1500" u="sng">
                <a:solidFill>
                  <a:schemeClr val="hlink"/>
                </a:solidFill>
                <a:hlinkClick r:id="rId4"/>
              </a:rPr>
              <a:t>http://youtu.be/yYZxNsnf18Y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/>
        </p:nvSpPr>
        <p:spPr>
          <a:xfrm>
            <a:off x="241290" y="423917"/>
            <a:ext cx="2520000" cy="37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/>
              <a:t>Cerebrospinal fluid (CSF) is a clear liquid that bathes the brain and spinal cord; cushions the brain and serves as a shock absorber.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video of a spinal tap: </a:t>
            </a:r>
            <a:r>
              <a:rPr lang="en-US" sz="1800"/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http://youtu.be/yYZxNsnf18Y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925" y="288175"/>
            <a:ext cx="5647075" cy="43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100868" y="75651"/>
            <a:ext cx="8664000" cy="464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/>
              <a:t>3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Association Areas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394403" y="660208"/>
            <a:ext cx="8664000" cy="8382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higher levels of thinking, interpreting and analyzing information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6" descr="09-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166" y="1618178"/>
            <a:ext cx="5683686" cy="352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6093023" y="53257"/>
            <a:ext cx="2671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Good Mythical Morning -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Upside Down Glasses Challenge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30" y="-119576"/>
            <a:ext cx="8782043" cy="496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371813" y="138156"/>
            <a:ext cx="4329600" cy="8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 STEM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1544625" y="1415391"/>
            <a:ext cx="1799400" cy="4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Thalamus</a:t>
            </a:r>
            <a:endParaRPr sz="2500"/>
          </a:p>
        </p:txBody>
      </p:sp>
      <p:sp>
        <p:nvSpPr>
          <p:cNvPr id="247" name="Google Shape;247;p37"/>
          <p:cNvSpPr txBox="1"/>
          <p:nvPr/>
        </p:nvSpPr>
        <p:spPr>
          <a:xfrm>
            <a:off x="672525" y="2326430"/>
            <a:ext cx="2366400" cy="4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Hypothalamus</a:t>
            </a:r>
            <a:endParaRPr sz="2500"/>
          </a:p>
        </p:txBody>
      </p:sp>
      <p:sp>
        <p:nvSpPr>
          <p:cNvPr id="248" name="Google Shape;248;p37"/>
          <p:cNvSpPr txBox="1"/>
          <p:nvPr/>
        </p:nvSpPr>
        <p:spPr>
          <a:xfrm>
            <a:off x="1622520" y="2871804"/>
            <a:ext cx="1643700" cy="4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Midbrain</a:t>
            </a:r>
            <a:endParaRPr sz="2500"/>
          </a:p>
        </p:txBody>
      </p:sp>
      <p:sp>
        <p:nvSpPr>
          <p:cNvPr id="249" name="Google Shape;249;p37"/>
          <p:cNvSpPr txBox="1"/>
          <p:nvPr/>
        </p:nvSpPr>
        <p:spPr>
          <a:xfrm>
            <a:off x="7376513" y="3767344"/>
            <a:ext cx="16437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7"/>
          <p:cNvSpPr txBox="1"/>
          <p:nvPr/>
        </p:nvSpPr>
        <p:spPr>
          <a:xfrm>
            <a:off x="1572975" y="3237486"/>
            <a:ext cx="1743000" cy="9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431640" y="4011761"/>
            <a:ext cx="3298800" cy="60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Medulla Oblongata</a:t>
            </a:r>
            <a:endParaRPr sz="2500"/>
          </a:p>
        </p:txBody>
      </p:sp>
      <p:sp>
        <p:nvSpPr>
          <p:cNvPr id="252" name="Google Shape;252;p37"/>
          <p:cNvSpPr txBox="1"/>
          <p:nvPr/>
        </p:nvSpPr>
        <p:spPr>
          <a:xfrm>
            <a:off x="1927283" y="3296413"/>
            <a:ext cx="1218600" cy="48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Pons</a:t>
            </a:r>
            <a:endParaRPr sz="2500"/>
          </a:p>
        </p:txBody>
      </p:sp>
      <p:cxnSp>
        <p:nvCxnSpPr>
          <p:cNvPr id="253" name="Google Shape;253;p37"/>
          <p:cNvCxnSpPr/>
          <p:nvPr/>
        </p:nvCxnSpPr>
        <p:spPr>
          <a:xfrm flipH="1">
            <a:off x="3088943" y="2737041"/>
            <a:ext cx="581100" cy="265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/>
          <p:nvPr/>
        </p:nvCxnSpPr>
        <p:spPr>
          <a:xfrm flipH="1">
            <a:off x="2805713" y="3417171"/>
            <a:ext cx="736800" cy="53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37"/>
          <p:cNvSpPr txBox="1"/>
          <p:nvPr/>
        </p:nvSpPr>
        <p:spPr>
          <a:xfrm>
            <a:off x="0" y="2840653"/>
            <a:ext cx="14991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Pituitary</a:t>
            </a:r>
            <a:endParaRPr sz="2500"/>
          </a:p>
        </p:txBody>
      </p:sp>
      <p:cxnSp>
        <p:nvCxnSpPr>
          <p:cNvPr id="256" name="Google Shape;256;p37"/>
          <p:cNvCxnSpPr/>
          <p:nvPr/>
        </p:nvCxnSpPr>
        <p:spPr>
          <a:xfrm rot="10800000" flipH="1">
            <a:off x="1374097" y="2745233"/>
            <a:ext cx="1723800" cy="224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8"/>
          <p:cNvPicPr preferRelativeResize="0"/>
          <p:nvPr/>
        </p:nvPicPr>
        <p:blipFill rotWithShape="1">
          <a:blip r:embed="rId3">
            <a:alphaModFix/>
          </a:blip>
          <a:srcRect b="10313"/>
          <a:stretch/>
        </p:blipFill>
        <p:spPr>
          <a:xfrm>
            <a:off x="4117343" y="85016"/>
            <a:ext cx="4781835" cy="283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 txBox="1"/>
          <p:nvPr/>
        </p:nvSpPr>
        <p:spPr>
          <a:xfrm>
            <a:off x="173565" y="3124491"/>
            <a:ext cx="8796900" cy="1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Hypothalamus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hormones, heart rate, blood pressure, body temp, hunger</a:t>
            </a:r>
            <a:r>
              <a:rPr lang="en-US" sz="2600" dirty="0"/>
              <a:t>, attaches to </a:t>
            </a:r>
            <a:r>
              <a:rPr lang="en-US" sz="2600" u="sng" dirty="0"/>
              <a:t>pituitary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Thalamus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relay station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173565" y="410518"/>
            <a:ext cx="36627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Diencephalon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has 2 parts.....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274320" y="205740"/>
            <a:ext cx="8657700" cy="7785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Optic Tract / Chiasma - optic nerves cross over each other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650" y="789175"/>
            <a:ext cx="5584700" cy="422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830" y="231454"/>
            <a:ext cx="4976336" cy="491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047" y="205436"/>
            <a:ext cx="7355025" cy="332267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/>
        </p:nvSpPr>
        <p:spPr>
          <a:xfrm>
            <a:off x="731520" y="3634723"/>
            <a:ext cx="76368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5.  Midbrain – visual reflexes, eye movements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6. Pons - relay sensory information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7.  Medulla – heart, respiration, blood pressure</a:t>
            </a: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6217920" y="2606040"/>
            <a:ext cx="24282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Cerebellum - balance, coordination 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2" name="Google Shape;282;p41"/>
          <p:cNvSpPr/>
          <p:nvPr/>
        </p:nvSpPr>
        <p:spPr>
          <a:xfrm rot="10800000">
            <a:off x="7235310" y="1723056"/>
            <a:ext cx="731400" cy="10287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266220" y="203057"/>
            <a:ext cx="3322200" cy="5529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Pituitary Gland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2"/>
          <p:cNvSpPr txBox="1">
            <a:spLocks noGrp="1"/>
          </p:cNvSpPr>
          <p:nvPr>
            <p:ph type="body" idx="1"/>
          </p:nvPr>
        </p:nvSpPr>
        <p:spPr>
          <a:xfrm>
            <a:off x="274388" y="1230829"/>
            <a:ext cx="3527100" cy="14184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"master gland" of the endocrine system.  It controls hormones.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60" y="206061"/>
            <a:ext cx="4272503" cy="21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6240" y="2400300"/>
            <a:ext cx="3086100" cy="258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625" y="71875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/>
        </p:nvSpPr>
        <p:spPr>
          <a:xfrm>
            <a:off x="3570888" y="331206"/>
            <a:ext cx="28563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Corpus callosum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285" y="679088"/>
            <a:ext cx="935820" cy="129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3375" y="1554427"/>
            <a:ext cx="2450300" cy="162162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/>
          <p:nvPr/>
        </p:nvSpPr>
        <p:spPr>
          <a:xfrm>
            <a:off x="1906238" y="763840"/>
            <a:ext cx="1290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Thalamus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1118695" y="1297017"/>
            <a:ext cx="20037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Hypothalamus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5115095" y="4046676"/>
            <a:ext cx="16641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Pineal gland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0160" y="1029126"/>
            <a:ext cx="1721638" cy="1400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43"/>
          <p:cNvCxnSpPr/>
          <p:nvPr/>
        </p:nvCxnSpPr>
        <p:spPr>
          <a:xfrm rot="10800000">
            <a:off x="4897025" y="3387900"/>
            <a:ext cx="821400" cy="503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625" y="9240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793" y="3692845"/>
            <a:ext cx="457194" cy="93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4"/>
          <p:cNvSpPr txBox="1"/>
          <p:nvPr/>
        </p:nvSpPr>
        <p:spPr>
          <a:xfrm>
            <a:off x="5635573" y="4310209"/>
            <a:ext cx="1848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Midbrain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3384082" y="4444125"/>
            <a:ext cx="13686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Medulla Oblongata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4752668" y="4758245"/>
            <a:ext cx="17403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Pons</a:t>
            </a: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960" y="3964301"/>
            <a:ext cx="107156" cy="3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9718" y="3079425"/>
            <a:ext cx="1135856" cy="115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5"/>
          <p:cNvPicPr preferRelativeResize="0"/>
          <p:nvPr/>
        </p:nvPicPr>
        <p:blipFill rotWithShape="1">
          <a:blip r:embed="rId3">
            <a:alphaModFix/>
          </a:blip>
          <a:srcRect b="6059"/>
          <a:stretch/>
        </p:blipFill>
        <p:spPr>
          <a:xfrm>
            <a:off x="1297725" y="77550"/>
            <a:ext cx="6463725" cy="491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75" y="154997"/>
            <a:ext cx="2929129" cy="337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170" y="114463"/>
            <a:ext cx="3382830" cy="49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1463670" y="3863565"/>
            <a:ext cx="21705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 mater is being peeled away in this photo.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4750" y="3914764"/>
            <a:ext cx="428625" cy="28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title"/>
          </p:nvPr>
        </p:nvSpPr>
        <p:spPr>
          <a:xfrm>
            <a:off x="159772" y="104203"/>
            <a:ext cx="74169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HIPPOCAMPUS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6"/>
          <p:cNvSpPr txBox="1"/>
          <p:nvPr/>
        </p:nvSpPr>
        <p:spPr>
          <a:xfrm>
            <a:off x="260280" y="758007"/>
            <a:ext cx="87591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Memory is controlled by the </a:t>
            </a:r>
            <a:r>
              <a:rPr lang="en-US" sz="2500" b="1">
                <a:solidFill>
                  <a:srgbClr val="000000"/>
                </a:solidFill>
              </a:rPr>
              <a:t>HIPPOCAMPUS</a:t>
            </a:r>
            <a:r>
              <a:rPr lang="en-US" sz="2500">
                <a:solidFill>
                  <a:srgbClr val="000000"/>
                </a:solidFill>
              </a:rPr>
              <a:t> (“sea horse”; that’s its shape). The hippocampus plays a major role in memories. 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23" y="2054471"/>
            <a:ext cx="3494728" cy="285484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6"/>
          <p:cNvSpPr txBox="1"/>
          <p:nvPr/>
        </p:nvSpPr>
        <p:spPr>
          <a:xfrm>
            <a:off x="5390325" y="1861262"/>
            <a:ext cx="36291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252525"/>
                </a:solidFill>
                <a:highlight>
                  <a:srgbClr val="FFFFFF"/>
                </a:highlight>
              </a:rPr>
              <a:t>10. Amygdala</a:t>
            </a:r>
            <a:r>
              <a:rPr lang="en-US" sz="2100" dirty="0">
                <a:solidFill>
                  <a:srgbClr val="252525"/>
                </a:solidFill>
                <a:highlight>
                  <a:srgbClr val="FFFFFF"/>
                </a:highlight>
              </a:rPr>
              <a:t> - storage of memories associated with emotional events.</a:t>
            </a:r>
            <a:endParaRPr sz="2100" dirty="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252525"/>
                </a:solidFill>
                <a:highlight>
                  <a:srgbClr val="FFFFFF"/>
                </a:highlight>
              </a:rPr>
              <a:t>~Also associated with </a:t>
            </a:r>
            <a:r>
              <a:rPr lang="en-US" sz="2100" b="1" dirty="0">
                <a:solidFill>
                  <a:srgbClr val="252525"/>
                </a:solidFill>
                <a:highlight>
                  <a:srgbClr val="FFFFFF"/>
                </a:highlight>
              </a:rPr>
              <a:t>fear</a:t>
            </a:r>
            <a:r>
              <a:rPr lang="en-US" sz="2100" dirty="0">
                <a:solidFill>
                  <a:srgbClr val="252525"/>
                </a:solidFill>
                <a:highlight>
                  <a:srgbClr val="FFFFFF"/>
                </a:highlight>
              </a:rPr>
              <a:t> response and </a:t>
            </a:r>
            <a:r>
              <a:rPr lang="en-US" sz="2100" b="1" dirty="0">
                <a:solidFill>
                  <a:srgbClr val="252525"/>
                </a:solidFill>
                <a:highlight>
                  <a:srgbClr val="FFFFFF"/>
                </a:highlight>
              </a:rPr>
              <a:t>aggression</a:t>
            </a:r>
            <a:endParaRPr sz="2100" b="1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id="328" name="Google Shape;32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5053">
            <a:off x="3995154" y="1632882"/>
            <a:ext cx="1144602" cy="168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title"/>
          </p:nvPr>
        </p:nvSpPr>
        <p:spPr>
          <a:xfrm>
            <a:off x="393682" y="205976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500"/>
              <a:t>1</a:t>
            </a: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LIMBIC SYSTEM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54875" y="757375"/>
            <a:ext cx="92466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/>
              <a:t>hypothalamus, hippocampus, amygdala </a:t>
            </a:r>
            <a:r>
              <a:rPr lang="en-US" sz="1500" dirty="0"/>
              <a:t>(and several other nearby areas) </a:t>
            </a:r>
            <a:endParaRPr sz="1500" dirty="0"/>
          </a:p>
          <a:p>
            <a:pPr marL="3810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/>
              <a:t>main function is in </a:t>
            </a:r>
            <a:r>
              <a:rPr lang="en-US" sz="2600" b="1" dirty="0"/>
              <a:t>emotions</a:t>
            </a:r>
            <a:endParaRPr sz="2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775" y="1901200"/>
            <a:ext cx="4881549" cy="31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7">
            <a:hlinkClick r:id="rId4"/>
          </p:cNvPr>
          <p:cNvSpPr txBox="1"/>
          <p:nvPr/>
        </p:nvSpPr>
        <p:spPr>
          <a:xfrm>
            <a:off x="6577763" y="4480144"/>
            <a:ext cx="23205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Why are teenagers impulsive?</a:t>
            </a:r>
            <a:endParaRPr sz="1800" i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393682" y="205976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ctr" rtl="0">
              <a:lnSpc>
                <a:spcPct val="120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MEMORY</a:t>
            </a:r>
            <a:endParaRPr sz="41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p48"/>
          <p:cNvSpPr txBox="1"/>
          <p:nvPr/>
        </p:nvSpPr>
        <p:spPr>
          <a:xfrm>
            <a:off x="393682" y="1179900"/>
            <a:ext cx="83886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used to classify memory as being long-term or short-term. The new classification is four memory systems that process information for storage and retrieval: </a:t>
            </a:r>
            <a:endParaRPr sz="25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29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Types of Memory:</a:t>
            </a:r>
            <a:endParaRPr sz="29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                  Short vs Long Term</a:t>
            </a:r>
            <a:endParaRPr sz="29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720" y="205740"/>
            <a:ext cx="6776167" cy="44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269955" y="202568"/>
            <a:ext cx="8661000" cy="6678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important are your memories?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0"/>
          <p:cNvSpPr txBox="1">
            <a:spLocks noGrp="1"/>
          </p:cNvSpPr>
          <p:nvPr>
            <p:ph type="body" idx="1"/>
          </p:nvPr>
        </p:nvSpPr>
        <p:spPr>
          <a:xfrm>
            <a:off x="275288" y="1029426"/>
            <a:ext cx="4449300" cy="37926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were involved in a traumatic event, such as a rape or a terrorist attack,  would you take a pill that would make it so that you did not remember the event?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http://psychcentral.com/news/2011/05/27/drug-metyrapone-to-erase-bad-memories/26532.html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168" y="686526"/>
            <a:ext cx="2786063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/>
        </p:nvSpPr>
        <p:spPr>
          <a:xfrm>
            <a:off x="549293" y="1406295"/>
            <a:ext cx="8127000" cy="3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Involved in remembering personal experiences, such as a phone conversation you had yesterday or the movie you watched last week.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remember the first Harry Potter movie?  What was the story?  How many details do you remember?</a:t>
            </a:r>
            <a:endParaRPr sz="2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1"/>
          <p:cNvSpPr txBox="1"/>
          <p:nvPr/>
        </p:nvSpPr>
        <p:spPr>
          <a:xfrm>
            <a:off x="473063" y="205976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ctr" rtl="0">
              <a:lnSpc>
                <a:spcPct val="120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Episodic Memory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>
            <a:spLocks noGrp="1"/>
          </p:cNvSpPr>
          <p:nvPr>
            <p:ph type="title"/>
          </p:nvPr>
        </p:nvSpPr>
        <p:spPr>
          <a:xfrm>
            <a:off x="393682" y="205976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ctr" rtl="0">
              <a:lnSpc>
                <a:spcPct val="120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Memory 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365760" y="1028700"/>
            <a:ext cx="8388600" cy="3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the storage and retrieval of general knowledge of facts, such as the number of days in a year or the colors in a rainbow.  </a:t>
            </a:r>
            <a:b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Naming objects is semantic memory.</a:t>
            </a:r>
            <a:b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Memory Tasks</a:t>
            </a:r>
            <a:b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do you call this thing? </a:t>
            </a:r>
            <a:b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Where do Kangaroos live?</a:t>
            </a:r>
            <a:b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What actor played Bella in Twilight?</a:t>
            </a:r>
            <a:b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200" i="1"/>
              <a:t>Who is the vice president?</a:t>
            </a:r>
            <a:endParaRPr sz="2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 rotWithShape="1">
          <a:blip r:embed="rId4">
            <a:alphaModFix/>
          </a:blip>
          <a:srcRect l="22718" t="10265" r="11431" b="15129"/>
          <a:stretch/>
        </p:blipFill>
        <p:spPr>
          <a:xfrm>
            <a:off x="6319597" y="2168049"/>
            <a:ext cx="2224598" cy="156216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/>
          <p:nvPr/>
        </p:nvSpPr>
        <p:spPr>
          <a:xfrm>
            <a:off x="4943475" y="3501866"/>
            <a:ext cx="541674" cy="402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287"/>
                </a:moveTo>
                <a:lnTo>
                  <a:pt x="8352" y="4934"/>
                </a:lnTo>
                <a:cubicBezTo>
                  <a:pt x="8352" y="4934"/>
                  <a:pt x="4221" y="828"/>
                  <a:pt x="4196" y="779"/>
                </a:cubicBezTo>
                <a:cubicBezTo>
                  <a:pt x="3405" y="-10"/>
                  <a:pt x="4992" y="0"/>
                  <a:pt x="4992" y="0"/>
                </a:cubicBezTo>
                <a:lnTo>
                  <a:pt x="21460" y="141"/>
                </a:lnTo>
                <a:cubicBezTo>
                  <a:pt x="21460" y="141"/>
                  <a:pt x="21582" y="16584"/>
                  <a:pt x="21600" y="16601"/>
                </a:cubicBezTo>
                <a:cubicBezTo>
                  <a:pt x="21501" y="18344"/>
                  <a:pt x="20821" y="17402"/>
                  <a:pt x="20821" y="17402"/>
                </a:cubicBezTo>
                <a:lnTo>
                  <a:pt x="16665" y="13247"/>
                </a:lnTo>
                <a:lnTo>
                  <a:pt x="8312" y="21600"/>
                </a:lnTo>
                <a:lnTo>
                  <a:pt x="0" y="13287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>
            <a:spLocks noGrp="1"/>
          </p:cNvSpPr>
          <p:nvPr>
            <p:ph type="title"/>
          </p:nvPr>
        </p:nvSpPr>
        <p:spPr>
          <a:xfrm>
            <a:off x="548640" y="274320"/>
            <a:ext cx="76755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Procedural Memory </a:t>
            </a:r>
            <a:endParaRPr sz="3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3"/>
          <p:cNvSpPr txBox="1"/>
          <p:nvPr/>
        </p:nvSpPr>
        <p:spPr>
          <a:xfrm>
            <a:off x="393682" y="1179900"/>
            <a:ext cx="83886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us to learn activities and skills that will then be performed automatically with little or no conscious thought. </a:t>
            </a:r>
            <a:br>
              <a:rPr lang="en-US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are riding a bicycle or driving a car. </a:t>
            </a:r>
            <a:br>
              <a:rPr lang="en-US" sz="2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Challenge:  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Can you make a teacup with a length of string?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Do you know how to use a can opener?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>
            <a:spLocks noGrp="1"/>
          </p:cNvSpPr>
          <p:nvPr>
            <p:ph type="title"/>
          </p:nvPr>
        </p:nvSpPr>
        <p:spPr>
          <a:xfrm>
            <a:off x="393682" y="205976"/>
            <a:ext cx="8418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b" anchorCtr="0">
            <a:noAutofit/>
          </a:bodyPr>
          <a:lstStyle/>
          <a:p>
            <a:pPr marL="0" marR="0" lvl="0" indent="0" algn="ctr" rtl="0">
              <a:lnSpc>
                <a:spcPct val="120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Memory 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4"/>
          <p:cNvSpPr txBox="1"/>
          <p:nvPr/>
        </p:nvSpPr>
        <p:spPr>
          <a:xfrm>
            <a:off x="308205" y="1192928"/>
            <a:ext cx="85899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temporary storage of information necessary for such complex cognitive tasks as language comprehension, learning, and reasoning. 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4"/>
          <p:cNvSpPr txBox="1"/>
          <p:nvPr/>
        </p:nvSpPr>
        <p:spPr>
          <a:xfrm>
            <a:off x="795915" y="3007581"/>
            <a:ext cx="75522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5"/>
              </a:rPr>
              <a:t>Working Memory Game</a:t>
            </a:r>
            <a:endParaRPr sz="2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/>
          <p:nvPr/>
        </p:nvSpPr>
        <p:spPr>
          <a:xfrm>
            <a:off x="274320" y="68580"/>
            <a:ext cx="7824300" cy="5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out these </a:t>
            </a:r>
            <a:r>
              <a:rPr lang="en-US" sz="2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brain images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681" y="596700"/>
            <a:ext cx="5310478" cy="424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549270" y="240502"/>
            <a:ext cx="8114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Subdural Hematoma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38" y="991524"/>
            <a:ext cx="2400300" cy="225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388" y="991524"/>
            <a:ext cx="2700338" cy="3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/>
        </p:nvSpPr>
        <p:spPr>
          <a:xfrm>
            <a:off x="447615" y="3472166"/>
            <a:ext cx="45144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52525"/>
                </a:solidFill>
                <a:highlight>
                  <a:srgbClr val="FFFFFF"/>
                </a:highlight>
              </a:rPr>
              <a:t>a type of hematoma, usually associated with traumatic brain injury. Blood gathers between the dura mater, and the brain, putting pressure on brain.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450" y="376758"/>
            <a:ext cx="3621881" cy="487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5056583" y="2608740"/>
            <a:ext cx="34335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Natgeo Brain Surgery Video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200"/>
              <a:t>removal of tumor while patient is awake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322" y="2565945"/>
            <a:ext cx="3086100" cy="23153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056583" y="207090"/>
            <a:ext cx="30768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Repair of a subdural hematoma in an 83 year old patient.</a:t>
            </a:r>
            <a:endParaRPr sz="2500"/>
          </a:p>
        </p:txBody>
      </p:sp>
      <p:pic>
        <p:nvPicPr>
          <p:cNvPr id="67" name="Google Shape;67;p13" descr="Traumatic Acute Subdural Hematoma in Elderly Patient" title="Acute Subdural Hematom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322" y="128588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44463" y="148821"/>
            <a:ext cx="3313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Cord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173" y="455490"/>
            <a:ext cx="2203841" cy="431154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48640" y="960103"/>
            <a:ext cx="4649400" cy="13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passes down the vertebral canal, has </a:t>
            </a:r>
            <a:r>
              <a:rPr lang="en-US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segments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(each with a pair of spinal nerves)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48640" y="2083776"/>
            <a:ext cx="50025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Cervical enlargement = supplies nerves to upper limbs (neck)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Lumbar enlargement = supplies nerves to the lower limbs (lower back)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5126" y="911550"/>
            <a:ext cx="3762300" cy="2408700"/>
          </a:xfrm>
          <a:prstGeom prst="rect">
            <a:avLst/>
          </a:prstGeom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ASCENDING  - impulses travel to the brain (sensory)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DESCENDING - impulses travel to the muscles (motor)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661" y="-41471"/>
            <a:ext cx="391548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739</Words>
  <Application>Microsoft Office PowerPoint</Application>
  <PresentationFormat>On-screen Show (16:9)</PresentationFormat>
  <Paragraphs>163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Georgia</vt:lpstr>
      <vt:lpstr>Custom</vt:lpstr>
      <vt:lpstr>The Meninges</vt:lpstr>
      <vt:lpstr>PowerPoint Presentation</vt:lpstr>
      <vt:lpstr>PowerPoint Presentation</vt:lpstr>
      <vt:lpstr>PowerPoint Presentation</vt:lpstr>
      <vt:lpstr>Subdural Hematoma</vt:lpstr>
      <vt:lpstr>PowerPoint Presentation</vt:lpstr>
      <vt:lpstr>PowerPoint Presentation</vt:lpstr>
      <vt:lpstr>Spinal Cord</vt:lpstr>
      <vt:lpstr>PowerPoint Presentation</vt:lpstr>
      <vt:lpstr>PowerPoint Presentation</vt:lpstr>
      <vt:lpstr>9.13 THE BRAIN</vt:lpstr>
      <vt:lpstr>CEREBRUM - wrinkly large part of the brain  higher mental function, solving problems</vt:lpstr>
      <vt:lpstr>CEREBELLUM</vt:lpstr>
      <vt:lpstr>Brain Stem -    regulates visceral functions   (autonomic system)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Lobes of the Brain </vt:lpstr>
      <vt:lpstr>PowerPoint Presentation</vt:lpstr>
      <vt:lpstr>Functional and Structural Areas of the Cerebral Cortex</vt:lpstr>
      <vt:lpstr>  11.  VENTRICLES OF THE BRAIN </vt:lpstr>
      <vt:lpstr>12.  Cerebrospinal Fluid (CSF) - fluid that protects and supports brain</vt:lpstr>
      <vt:lpstr>13.  Association Areas</vt:lpstr>
      <vt:lpstr>BRAIN STEM</vt:lpstr>
      <vt:lpstr>PowerPoint Presentation</vt:lpstr>
      <vt:lpstr>PowerPoint Presentation</vt:lpstr>
      <vt:lpstr>PowerPoint Presentation</vt:lpstr>
      <vt:lpstr>PowerPoint Presentation</vt:lpstr>
      <vt:lpstr>Pituitary Gland</vt:lpstr>
      <vt:lpstr>PowerPoint Presentation</vt:lpstr>
      <vt:lpstr>PowerPoint Presentation</vt:lpstr>
      <vt:lpstr>PowerPoint Presentation</vt:lpstr>
      <vt:lpstr>  9. HIPPOCAMPUS</vt:lpstr>
      <vt:lpstr>11. The LIMBIC SYSTEM</vt:lpstr>
      <vt:lpstr>MEMORY</vt:lpstr>
      <vt:lpstr>PowerPoint Presentation</vt:lpstr>
      <vt:lpstr>How important are your memories?</vt:lpstr>
      <vt:lpstr>PowerPoint Presentation</vt:lpstr>
      <vt:lpstr>Semantic Memory </vt:lpstr>
      <vt:lpstr> Procedural Memory </vt:lpstr>
      <vt:lpstr>Working Memory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Meninges</dc:title>
  <dc:creator>Lyndsey Norton</dc:creator>
  <cp:lastModifiedBy>Lyndsey Norton</cp:lastModifiedBy>
  <cp:revision>4</cp:revision>
  <dcterms:modified xsi:type="dcterms:W3CDTF">2019-02-15T16:06:21Z</dcterms:modified>
</cp:coreProperties>
</file>