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i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i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i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i4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i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i6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i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i5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i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i6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i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i7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i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i7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i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i8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i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i8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5110233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5110233d2_1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i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i9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i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i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Miley Cyrus, Kristen Stewart, Jennifer Lawrence</a:t>
            </a:r>
            <a:endParaRPr sz="1466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i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i9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i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i10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i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i11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i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i11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i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i12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i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i12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i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i13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i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i13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i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i14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05e192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f05e19268_0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66328499_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266328499_01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i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i15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i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i15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i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i16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i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i17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66328499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66328499_1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i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i17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i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i18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66328499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66328499_11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i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i18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i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i19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i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i1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i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i20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i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i1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i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i2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i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i3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i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i3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i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i4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NdbEp88M4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7gxjgmC6OEc" TargetMode="External"/><Relationship Id="rId5" Type="http://schemas.openxmlformats.org/officeDocument/2006/relationships/hyperlink" Target="https://www.youtube.com/watch?v=rUCoQzui704" TargetMode="External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6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PJ391MDtpo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eye-health/ss/slideshow-pinkey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n.pr/1a1oSx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/>
        </p:nvSpPr>
        <p:spPr>
          <a:xfrm>
            <a:off x="226700" y="810525"/>
            <a:ext cx="9525900" cy="2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4 cranial nerves: Optic (II), Oculomotor (III), Trochlear (IV), and Abducens (VI). </a:t>
            </a:r>
            <a:endParaRPr sz="3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of Asian descent have an </a:t>
            </a:r>
            <a:r>
              <a:rPr lang="en-US" sz="2666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EPICANTHIC FOLD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upper eyelid; no functional difference. </a:t>
            </a:r>
            <a:endParaRPr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7"/>
          <p:cNvSpPr txBox="1"/>
          <p:nvPr/>
        </p:nvSpPr>
        <p:spPr>
          <a:xfrm>
            <a:off x="226700" y="0"/>
            <a:ext cx="55698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EYE</a:t>
            </a: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63" y="3530075"/>
            <a:ext cx="9478875" cy="3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/>
          <p:cNvPicPr preferRelativeResize="0"/>
          <p:nvPr/>
        </p:nvPicPr>
        <p:blipFill rotWithShape="1">
          <a:blip r:embed="rId4">
            <a:alphaModFix/>
          </a:blip>
          <a:srcRect t="5676" b="8049"/>
          <a:stretch/>
        </p:blipFill>
        <p:spPr>
          <a:xfrm>
            <a:off x="5079600" y="3497300"/>
            <a:ext cx="4739850" cy="35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9325"/>
            <a:ext cx="5588000" cy="72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104700" y="169325"/>
            <a:ext cx="47118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Middle Tunic</a:t>
            </a: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Choroid Coat – contains blood vessels</a:t>
            </a: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Ciliary Body – holds the lens in place</a:t>
            </a: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Lens – focusing</a:t>
            </a: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Iris – colored portion of the eye</a:t>
            </a: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Aqueous humor – liquid surrounding the lens</a:t>
            </a: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Pupil – opening for light to enter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750" y="328075"/>
            <a:ext cx="21150" cy="687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/>
        </p:nvSpPr>
        <p:spPr>
          <a:xfrm>
            <a:off x="7214300" y="7163150"/>
            <a:ext cx="2496250" cy="31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16.7a</a:t>
            </a:r>
            <a:endParaRPr sz="1555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2150"/>
            <a:ext cx="10160000" cy="65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58000" y="203200"/>
            <a:ext cx="84264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Inner Tunic</a:t>
            </a:r>
            <a:endParaRPr sz="4888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305250" y="1117600"/>
            <a:ext cx="9660900" cy="59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Retina</a:t>
            </a:r>
            <a:r>
              <a:rPr lang="en-US" sz="355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- visual receptor cells</a:t>
            </a:r>
            <a:endParaRPr sz="3555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Fovea Centralis</a:t>
            </a:r>
            <a:r>
              <a:rPr lang="en-US" sz="355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- region of the sharpest vision (aka, macula)</a:t>
            </a:r>
            <a:endParaRPr sz="3555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Optic Disc</a:t>
            </a:r>
            <a:r>
              <a:rPr lang="en-US" sz="355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– where nerve fibers leave the eye, creating the blind spot</a:t>
            </a:r>
            <a:endParaRPr sz="3555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Vitreous Humor</a:t>
            </a:r>
            <a:r>
              <a:rPr lang="en-US" sz="355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– supports internal parts, fluid</a:t>
            </a:r>
            <a:endParaRPr sz="3555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0"/>
            <a:ext cx="6505950" cy="52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6299200" y="406400"/>
            <a:ext cx="2834900" cy="12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Retina</a:t>
            </a:r>
            <a:endParaRPr sz="4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075" y="4138075"/>
            <a:ext cx="61382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1016000" y="5791200"/>
            <a:ext cx="8485125" cy="1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retina is made up of PHOTORECEPTORS, which are sensors for light. </a:t>
            </a:r>
            <a:endParaRPr sz="2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5" y="592650"/>
            <a:ext cx="8688900" cy="51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821325" cy="732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403525" y="6096150"/>
            <a:ext cx="5070300" cy="10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Rods = monochromatic (b&amp;w)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Cones  = color vision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271625" y="220475"/>
            <a:ext cx="45282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Light Refraction</a:t>
            </a:r>
            <a:endParaRPr sz="3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271625" y="1541500"/>
            <a:ext cx="4356300" cy="30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Light bends around objects</a:t>
            </a:r>
            <a:endParaRPr sz="2933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2933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Images viewed by the eye are upside down</a:t>
            </a:r>
            <a:endParaRPr sz="2933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203200"/>
            <a:ext cx="5028575" cy="57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28650" cy="71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790750" y="3896275"/>
            <a:ext cx="1725300" cy="2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Aqueous Humor</a:t>
            </a:r>
            <a:endParaRPr b="1"/>
          </a:p>
        </p:txBody>
      </p:sp>
      <p:sp>
        <p:nvSpPr>
          <p:cNvPr id="144" name="Google Shape;144;p22"/>
          <p:cNvSpPr txBox="1"/>
          <p:nvPr/>
        </p:nvSpPr>
        <p:spPr>
          <a:xfrm>
            <a:off x="7591250" y="2731700"/>
            <a:ext cx="1883400" cy="38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fovea centralis</a:t>
            </a:r>
            <a:endParaRPr b="1"/>
          </a:p>
        </p:txBody>
      </p:sp>
      <p:sp>
        <p:nvSpPr>
          <p:cNvPr id="145" name="Google Shape;145;p22"/>
          <p:cNvSpPr txBox="1"/>
          <p:nvPr/>
        </p:nvSpPr>
        <p:spPr>
          <a:xfrm>
            <a:off x="7916150" y="1431975"/>
            <a:ext cx="1725300" cy="38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Vitreous Humor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68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7298950" y="897800"/>
            <a:ext cx="2326900" cy="388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R.O.Y.G.B.I.V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Rainbows are seen after rain because light is passing through water droplets.  This separates the white light into the individual colors of the spectrum 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 t="9534" b="24301"/>
          <a:stretch/>
        </p:blipFill>
        <p:spPr>
          <a:xfrm>
            <a:off x="2067088" y="327025"/>
            <a:ext cx="6025826" cy="48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/>
        </p:nvSpPr>
        <p:spPr>
          <a:xfrm>
            <a:off x="1733300" y="5804925"/>
            <a:ext cx="71949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Stare at the 3 dots over her nose for 20 seconds. Then look at the wall or ceiling.  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334725" y="140650"/>
            <a:ext cx="9015600" cy="1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</a:rPr>
              <a:t>The Eye as an Optical Device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2150" y="1407575"/>
            <a:ext cx="4508500" cy="621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/>
        </p:nvSpPr>
        <p:spPr>
          <a:xfrm>
            <a:off x="296650" y="355450"/>
            <a:ext cx="4710000" cy="13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/>
              <a:t>Visual Accessory Organs</a:t>
            </a:r>
            <a:endParaRPr sz="3555"/>
          </a:p>
          <a:p>
            <a:pPr marL="0" marR="0" lvl="0" indent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</a:endParaRPr>
          </a:p>
        </p:txBody>
      </p:sp>
      <p:sp>
        <p:nvSpPr>
          <p:cNvPr id="32" name="Google Shape;32;p8"/>
          <p:cNvSpPr txBox="1"/>
          <p:nvPr/>
        </p:nvSpPr>
        <p:spPr>
          <a:xfrm>
            <a:off x="5972575" y="273650"/>
            <a:ext cx="34866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Can You Guess the Celebrity Eyes?</a:t>
            </a:r>
            <a:endParaRPr sz="2400"/>
          </a:p>
        </p:txBody>
      </p:sp>
      <p:pic>
        <p:nvPicPr>
          <p:cNvPr id="33" name="Google Shape;3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800" y="1231425"/>
            <a:ext cx="4048125" cy="1504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1800" y="2965913"/>
            <a:ext cx="404812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6288" y="4814857"/>
            <a:ext cx="3979175" cy="17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/>
          <p:nvPr/>
        </p:nvSpPr>
        <p:spPr>
          <a:xfrm>
            <a:off x="662050" y="2483000"/>
            <a:ext cx="39792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/>
              <a:t>These are organs that do not directly contribute to your sense of sight or vision, but do play a role in the health and functionality of the eye.</a:t>
            </a:r>
            <a:endParaRPr sz="1800" i="1" dirty="0"/>
          </a:p>
        </p:txBody>
      </p:sp>
      <p:sp>
        <p:nvSpPr>
          <p:cNvPr id="37" name="Google Shape;37;p8"/>
          <p:cNvSpPr txBox="1"/>
          <p:nvPr/>
        </p:nvSpPr>
        <p:spPr>
          <a:xfrm>
            <a:off x="5840875" y="6814650"/>
            <a:ext cx="37500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600" cy="9906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Accommodation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206950" y="1527750"/>
            <a:ext cx="5240600" cy="2900325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Lens changes shape to facilitate focusing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Shape change is dependent upon the suspensory ligaments 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3350" y="308550"/>
            <a:ext cx="4319350" cy="51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750" y="5896550"/>
            <a:ext cx="9144000" cy="16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0500" y="102675"/>
            <a:ext cx="9434400" cy="68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107825" y="356300"/>
            <a:ext cx="9956400" cy="9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We have difficulty interpreting images that are upside down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1428775" y="7115750"/>
            <a:ext cx="6644900" cy="3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Which one is the real mona lisa?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75" y="1569625"/>
            <a:ext cx="9373776" cy="49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613350"/>
            <a:ext cx="9144000" cy="63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/>
        </p:nvSpPr>
        <p:spPr>
          <a:xfrm>
            <a:off x="223675" y="325900"/>
            <a:ext cx="9792600" cy="28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/>
              <a:t>PUPILS</a:t>
            </a:r>
            <a:endParaRPr sz="3111" b="1"/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 b="1"/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 Fact: -When you are looking at someone you love, your pupils dilate, and they do the same when you are looking at someone you hate.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125" y="442850"/>
            <a:ext cx="8128000" cy="69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101600" y="101600"/>
            <a:ext cx="8731450" cy="7198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causes red-eye?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203200" y="1219200"/>
            <a:ext cx="4800775" cy="6091975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flash on a camera is bright enough to cause a reflection off of the retina -- what you see is the red color from the blood vessels.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cameras have a "red eye reduction" feature. In these cameras, the flash goes off twice -- once right before the picture is taken, and then again to actually take the picture. The first flash causes people's pupils to contract, reducing "red eye" 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150" y="1398400"/>
            <a:ext cx="4678950" cy="52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511750" y="206950"/>
            <a:ext cx="9189050" cy="32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Problems with the Eyes 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Cataracts - Clouding of the lens leads to a clinical condition known as CATARACTS.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4950" y="3153350"/>
            <a:ext cx="4200025" cy="32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075" y="3051825"/>
            <a:ext cx="5417225" cy="42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/>
        </p:nvSpPr>
        <p:spPr>
          <a:xfrm>
            <a:off x="131475" y="280650"/>
            <a:ext cx="99330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Treatment is to remove the lens and replace it with a</a:t>
            </a:r>
            <a:r>
              <a:rPr lang="en-US" sz="2400"/>
              <a:t>n artificial one. 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33" descr="This 3D medical animation shows the formation of a cataract- the clouding of the  eye&amp;#39;s lens that ..." title="Eye Surgery- Cataract with Lens Replacement ..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738" y="1100925"/>
            <a:ext cx="7502525" cy="56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3"/>
          <p:cNvSpPr txBox="1"/>
          <p:nvPr/>
        </p:nvSpPr>
        <p:spPr>
          <a:xfrm>
            <a:off x="424150" y="7078850"/>
            <a:ext cx="8190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Cataract Surgery in 6 minutes - Graphic</a:t>
            </a:r>
            <a:r>
              <a:rPr lang="en-US"/>
              <a:t>   | 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Cataract Surgery in 5 minutes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/>
        </p:nvSpPr>
        <p:spPr>
          <a:xfrm>
            <a:off x="604900" y="1214600"/>
            <a:ext cx="4209425" cy="474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function is to constrict or dilate the pupil (opening) to allow light in. 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111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Therefore, it regulates the amount of light passing to the visual receptors of the eye. </a:t>
            </a:r>
            <a:endParaRPr sz="3111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475" y="1220275"/>
            <a:ext cx="4880225" cy="46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4"/>
          <p:cNvSpPr txBox="1"/>
          <p:nvPr/>
        </p:nvSpPr>
        <p:spPr>
          <a:xfrm>
            <a:off x="609600" y="304800"/>
            <a:ext cx="6762575" cy="65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Problems with the IRIS and PUPIL</a:t>
            </a:r>
            <a:endParaRPr sz="3066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4"/>
          <p:cNvSpPr txBox="1"/>
          <p:nvPr/>
        </p:nvSpPr>
        <p:spPr>
          <a:xfrm>
            <a:off x="5487475" y="5589075"/>
            <a:ext cx="4110400" cy="1341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ANIRIDIA = a condition 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a person is born 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 an iris 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/>
        </p:nvSpPr>
        <p:spPr>
          <a:xfrm>
            <a:off x="245800" y="458850"/>
            <a:ext cx="3768900" cy="58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1"/>
              <a:t>Onchocerciasis</a:t>
            </a:r>
            <a:r>
              <a:rPr lang="en-US" sz="3300"/>
              <a:t>, also known as </a:t>
            </a:r>
            <a:r>
              <a:rPr lang="en-US" sz="3300" b="1" u="sng"/>
              <a:t>river blindness</a:t>
            </a:r>
            <a:r>
              <a:rPr lang="en-US" sz="3300"/>
              <a:t>, is a disease caused by infection by a parasitic worm. Symptoms include severe itching, bumps under the skin, and blindness. </a:t>
            </a:r>
            <a:endParaRPr sz="3300"/>
          </a:p>
        </p:txBody>
      </p:sp>
      <p:pic>
        <p:nvPicPr>
          <p:cNvPr id="229" name="Google Shape;2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350" y="-12"/>
            <a:ext cx="5194650" cy="400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6350" y="3813250"/>
            <a:ext cx="5194650" cy="360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2625" y="5855703"/>
            <a:ext cx="2316875" cy="15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0" y="569125"/>
            <a:ext cx="3298576" cy="41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0123" y="1437750"/>
            <a:ext cx="3839550" cy="5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5871" y="2456150"/>
            <a:ext cx="3298576" cy="485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150" y="93200"/>
            <a:ext cx="2479325" cy="9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72988" y="294122"/>
            <a:ext cx="3014025" cy="12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30447" y="1282002"/>
            <a:ext cx="3014000" cy="1340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/>
        </p:nvSpPr>
        <p:spPr>
          <a:xfrm>
            <a:off x="274150" y="298025"/>
            <a:ext cx="4889700" cy="7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are babies born with blue eyes?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666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Melanin is a brownish pigment that adds color to your hair, eyes, and skin. At the time babies are born, melanin hasn't yet been "deposited" in the eyes' iris. Hence, they appear blue. 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about six months, eyes change color depending on the amount of melanin. If you have a lot of it, your eyes will turn dark brown.  If you have little, they'll stay blue. And if you have no melanin, your eyes may appear pink (albino). 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5738" y="298025"/>
            <a:ext cx="3243925" cy="35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6"/>
          <p:cNvPicPr preferRelativeResize="0"/>
          <p:nvPr/>
        </p:nvPicPr>
        <p:blipFill rotWithShape="1">
          <a:blip r:embed="rId4">
            <a:alphaModFix/>
          </a:blip>
          <a:srcRect l="3035" r="10727"/>
          <a:stretch/>
        </p:blipFill>
        <p:spPr>
          <a:xfrm>
            <a:off x="5645075" y="3939275"/>
            <a:ext cx="4281892" cy="352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161025" y="136975"/>
            <a:ext cx="5807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Colorblindness</a:t>
            </a:r>
            <a:endParaRPr sz="4888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4" name="Google Shape;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133600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9200" y="2031975"/>
            <a:ext cx="2413000" cy="24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7200" y="2133600"/>
            <a:ext cx="2413000" cy="24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00" y="4673575"/>
            <a:ext cx="2540000" cy="25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60800" y="4775200"/>
            <a:ext cx="2455325" cy="245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13600" y="4876800"/>
            <a:ext cx="2328325" cy="232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7"/>
          <p:cNvSpPr txBox="1"/>
          <p:nvPr/>
        </p:nvSpPr>
        <p:spPr>
          <a:xfrm>
            <a:off x="1871200" y="939573"/>
            <a:ext cx="7749600" cy="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genetic trait that affects boys more than girls. The location of the gene is on the X chromosome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/>
        </p:nvSpPr>
        <p:spPr>
          <a:xfrm>
            <a:off x="163775" y="223675"/>
            <a:ext cx="9732600" cy="6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/>
              <a:t>BLIND SPOT (optic disk)</a:t>
            </a:r>
            <a:endParaRPr sz="3111" b="1"/>
          </a:p>
          <a:p>
            <a:pPr marL="0" marR="0" lvl="0" indent="0" algn="l" rtl="0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/>
          </a:p>
          <a:p>
            <a:pPr marL="0" marR="0" lvl="0" indent="0" algn="l" rtl="0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region where the optic nerve and blood vessels goes in and out of the eye has no photoreceptors = </a:t>
            </a: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BLIND SPOT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/>
          </a:p>
          <a:p>
            <a:pPr marL="457200" marR="0" lvl="0" indent="0" algn="l" rtl="0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Hold your hands out at 45° and that’s the location of the blind spot. 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/>
          </a:p>
          <a:p>
            <a:pPr marL="457200" marR="0" lvl="0" indent="0" algn="l" rtl="0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still see your hands because the other eye sees it. Close your right eye and look for your right hand and you’ll find the blind spot.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/>
        </p:nvSpPr>
        <p:spPr>
          <a:xfrm>
            <a:off x="101600" y="1320800"/>
            <a:ext cx="3300900" cy="54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FLOATERS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when a capillary breaks and cells break off. 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Floaters don’t actually move, the eye just tries to track them.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2500" y="1231175"/>
            <a:ext cx="6688650" cy="620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9"/>
          <p:cNvSpPr txBox="1"/>
          <p:nvPr/>
        </p:nvSpPr>
        <p:spPr>
          <a:xfrm>
            <a:off x="143775" y="203675"/>
            <a:ext cx="97647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Problems with Vision</a:t>
            </a:r>
            <a:endParaRPr sz="4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/>
        </p:nvSpPr>
        <p:spPr>
          <a:xfrm>
            <a:off x="407350" y="263575"/>
            <a:ext cx="69012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Retinal Detachment</a:t>
            </a:r>
            <a:endParaRPr sz="3600"/>
          </a:p>
        </p:txBody>
      </p:sp>
      <p:pic>
        <p:nvPicPr>
          <p:cNvPr id="268" name="Google Shape;26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75" y="1387275"/>
            <a:ext cx="5718550" cy="500110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0"/>
          <p:cNvSpPr txBox="1"/>
          <p:nvPr/>
        </p:nvSpPr>
        <p:spPr>
          <a:xfrm>
            <a:off x="5898250" y="790775"/>
            <a:ext cx="4049700" cy="6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45454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 retinal detachment occurs when the retina is pulled away from its normal position. The retina does not work when it is detached. Vision is blurred, just as a photographic image would be blurry if the film were loose inside the camera.</a:t>
            </a:r>
            <a:endParaRPr sz="1800">
              <a:solidFill>
                <a:srgbClr val="45454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5454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 retinal detachment is a very serious problem that almost always causes blindness unless it is treated.</a:t>
            </a:r>
            <a:endParaRPr sz="1800">
              <a:solidFill>
                <a:srgbClr val="45454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5454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Symptoms</a:t>
            </a:r>
            <a:endParaRPr sz="1800">
              <a:solidFill>
                <a:srgbClr val="45454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812800" lvl="0" indent="-3429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Georgia"/>
              <a:buChar char="●"/>
            </a:pPr>
            <a:r>
              <a:rPr lang="en-US" sz="1800">
                <a:solidFill>
                  <a:srgbClr val="45454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flashing lights;</a:t>
            </a:r>
            <a:endParaRPr sz="1800">
              <a:solidFill>
                <a:srgbClr val="45454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812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Georgia"/>
              <a:buChar char="●"/>
            </a:pPr>
            <a:r>
              <a:rPr lang="en-US" sz="1800">
                <a:solidFill>
                  <a:srgbClr val="45454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new floaters;</a:t>
            </a:r>
            <a:endParaRPr sz="1800">
              <a:solidFill>
                <a:srgbClr val="45454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812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Georgia"/>
              <a:buChar char="●"/>
            </a:pPr>
            <a:r>
              <a:rPr lang="en-US" sz="1800">
                <a:solidFill>
                  <a:srgbClr val="45454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 shadow in the periphery of your field of vision;</a:t>
            </a:r>
            <a:endParaRPr sz="1800">
              <a:solidFill>
                <a:srgbClr val="45454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812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Georgia"/>
              <a:buChar char="●"/>
            </a:pPr>
            <a:r>
              <a:rPr lang="en-US" sz="1800">
                <a:solidFill>
                  <a:srgbClr val="45454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 gray curtain moving across your field of vision.</a:t>
            </a:r>
            <a:endParaRPr sz="1800">
              <a:solidFill>
                <a:srgbClr val="45454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45454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>
            <a:spLocks noGrp="1"/>
          </p:cNvSpPr>
          <p:nvPr>
            <p:ph type="title"/>
          </p:nvPr>
        </p:nvSpPr>
        <p:spPr>
          <a:xfrm>
            <a:off x="207300" y="98000"/>
            <a:ext cx="9850650" cy="740675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Glaucoma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1"/>
          <p:cNvSpPr txBox="1">
            <a:spLocks noGrp="1"/>
          </p:cNvSpPr>
          <p:nvPr>
            <p:ph type="body" idx="1"/>
          </p:nvPr>
        </p:nvSpPr>
        <p:spPr>
          <a:xfrm>
            <a:off x="308550" y="918150"/>
            <a:ext cx="9645325" cy="1825975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Glaucoma is the second most common cause of blindness in the United States.  </a:t>
            </a:r>
            <a:b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                                                                          Source:  http://www.ncbi.nlm.nih.gov/pubmedhealth/PMH0002587/</a:t>
            </a:r>
            <a:endParaRPr sz="2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50" y="2543750"/>
            <a:ext cx="8654800" cy="47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525" y="1427025"/>
            <a:ext cx="6315376" cy="61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2"/>
          <p:cNvSpPr txBox="1"/>
          <p:nvPr/>
        </p:nvSpPr>
        <p:spPr>
          <a:xfrm>
            <a:off x="143775" y="146400"/>
            <a:ext cx="94890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Hyperopia = farsightedness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You can see distant objects fine, but close objects appear blurry</a:t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425" y="1523425"/>
            <a:ext cx="6422450" cy="59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3"/>
          <p:cNvSpPr txBox="1"/>
          <p:nvPr/>
        </p:nvSpPr>
        <p:spPr>
          <a:xfrm>
            <a:off x="143775" y="146400"/>
            <a:ext cx="94890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Myopia = nearsightedness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You can see near objects fine, but distant objects appear blurry</a:t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>
            <a:spLocks noGrp="1"/>
          </p:cNvSpPr>
          <p:nvPr>
            <p:ph type="body" idx="1"/>
          </p:nvPr>
        </p:nvSpPr>
        <p:spPr>
          <a:xfrm>
            <a:off x="90100" y="277750"/>
            <a:ext cx="2913600" cy="6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</a:rPr>
              <a:t>ASTIGMATISM </a:t>
            </a:r>
            <a:r>
              <a:rPr lang="en-US" sz="3000">
                <a:solidFill>
                  <a:srgbClr val="000000"/>
                </a:solidFill>
              </a:rPr>
              <a:t>is when the cornea has an irregular shape. </a:t>
            </a:r>
            <a:r>
              <a:rPr lang="en-US" sz="3000"/>
              <a:t>‘</a:t>
            </a:r>
            <a:endParaRPr sz="3000"/>
          </a:p>
          <a:p>
            <a:pPr marL="0" lvl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Part of the field of view is out of focus.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925" y="277750"/>
            <a:ext cx="6806001" cy="68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5" cy="83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</a:rPr>
              <a:t>Lasik Surgery</a:t>
            </a:r>
            <a:endParaRPr sz="4888">
              <a:solidFill>
                <a:srgbClr val="000000"/>
              </a:solidFill>
            </a:endParaRPr>
          </a:p>
        </p:txBody>
      </p:sp>
      <p:pic>
        <p:nvPicPr>
          <p:cNvPr id="300" name="Google Shape;30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1439325"/>
            <a:ext cx="3302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175" y="1752250"/>
            <a:ext cx="4849850" cy="47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75" y="296400"/>
            <a:ext cx="3725325" cy="72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276175" y="133025"/>
            <a:ext cx="65964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</a:rPr>
              <a:t>Eyelid</a:t>
            </a:r>
            <a:endParaRPr sz="4888">
              <a:solidFill>
                <a:srgbClr val="000000"/>
              </a:solidFill>
            </a:endParaRPr>
          </a:p>
        </p:txBody>
      </p:sp>
      <p:sp>
        <p:nvSpPr>
          <p:cNvPr id="53" name="Google Shape;53;p10"/>
          <p:cNvSpPr txBox="1"/>
          <p:nvPr/>
        </p:nvSpPr>
        <p:spPr>
          <a:xfrm>
            <a:off x="276175" y="1241825"/>
            <a:ext cx="4408500" cy="44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Covers and protects the eye, thin skin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 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Skin will not protect you from intense radiation, that’s why we use special goggles in a tanning bed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54" name="Google Shape;5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475" y="6014650"/>
            <a:ext cx="2938000" cy="12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025" y="1363075"/>
            <a:ext cx="5080000" cy="50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8850" y="1600225"/>
            <a:ext cx="6619601" cy="496470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6"/>
          <p:cNvSpPr txBox="1"/>
          <p:nvPr/>
        </p:nvSpPr>
        <p:spPr>
          <a:xfrm>
            <a:off x="865525" y="304800"/>
            <a:ext cx="8611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a real LASIK surgery (not for the squeamish)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/>
        </p:nvSpPr>
        <p:spPr>
          <a:xfrm>
            <a:off x="329775" y="526300"/>
            <a:ext cx="5499300" cy="54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CONJUNCTIVA is a covering around the eye and under the eyelids. </a:t>
            </a:r>
            <a:b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PINK EYE - also known as CONJUNCTIVITIS 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(from bacteria, very contagious)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 txBox="1"/>
          <p:nvPr/>
        </p:nvSpPr>
        <p:spPr>
          <a:xfrm>
            <a:off x="6148300" y="4111825"/>
            <a:ext cx="3345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Pink Eye Slide Show from Web MD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3300" y="67400"/>
            <a:ext cx="35560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8574" y="5084249"/>
            <a:ext cx="3665475" cy="244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422763" y="169475"/>
            <a:ext cx="9015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Extrinsic Eye Muscles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3">
            <a:alphaModFix/>
          </a:blip>
          <a:srcRect b="9403"/>
          <a:stretch/>
        </p:blipFill>
        <p:spPr>
          <a:xfrm>
            <a:off x="1116400" y="957775"/>
            <a:ext cx="7765925" cy="63596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/>
          <p:nvPr/>
        </p:nvSpPr>
        <p:spPr>
          <a:xfrm>
            <a:off x="4580250" y="1719300"/>
            <a:ext cx="536400" cy="550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1</a:t>
            </a:r>
            <a:endParaRPr sz="2200" b="1"/>
          </a:p>
        </p:txBody>
      </p:sp>
      <p:sp>
        <p:nvSpPr>
          <p:cNvPr id="71" name="Google Shape;71;p12"/>
          <p:cNvSpPr/>
          <p:nvPr/>
        </p:nvSpPr>
        <p:spPr>
          <a:xfrm>
            <a:off x="4662375" y="5796125"/>
            <a:ext cx="536400" cy="550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2</a:t>
            </a:r>
            <a:endParaRPr sz="2200" b="1"/>
          </a:p>
        </p:txBody>
      </p:sp>
      <p:sp>
        <p:nvSpPr>
          <p:cNvPr id="72" name="Google Shape;72;p12"/>
          <p:cNvSpPr/>
          <p:nvPr/>
        </p:nvSpPr>
        <p:spPr>
          <a:xfrm>
            <a:off x="2312950" y="3647125"/>
            <a:ext cx="536400" cy="550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3</a:t>
            </a:r>
            <a:endParaRPr sz="2200" b="1"/>
          </a:p>
        </p:txBody>
      </p:sp>
      <p:sp>
        <p:nvSpPr>
          <p:cNvPr id="73" name="Google Shape;73;p12"/>
          <p:cNvSpPr/>
          <p:nvPr/>
        </p:nvSpPr>
        <p:spPr>
          <a:xfrm>
            <a:off x="6715500" y="3647125"/>
            <a:ext cx="536400" cy="550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4</a:t>
            </a:r>
            <a:endParaRPr sz="2200" b="1"/>
          </a:p>
        </p:txBody>
      </p:sp>
      <p:sp>
        <p:nvSpPr>
          <p:cNvPr id="74" name="Google Shape;74;p12"/>
          <p:cNvSpPr/>
          <p:nvPr/>
        </p:nvSpPr>
        <p:spPr>
          <a:xfrm>
            <a:off x="8600975" y="1544900"/>
            <a:ext cx="536400" cy="550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5</a:t>
            </a:r>
            <a:endParaRPr sz="2200" b="1"/>
          </a:p>
        </p:txBody>
      </p:sp>
      <p:sp>
        <p:nvSpPr>
          <p:cNvPr id="75" name="Google Shape;75;p12"/>
          <p:cNvSpPr/>
          <p:nvPr/>
        </p:nvSpPr>
        <p:spPr>
          <a:xfrm>
            <a:off x="1240075" y="5796125"/>
            <a:ext cx="536400" cy="550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6</a:t>
            </a:r>
            <a:endParaRPr sz="22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/>
        </p:nvSpPr>
        <p:spPr>
          <a:xfrm>
            <a:off x="223700" y="266950"/>
            <a:ext cx="9600900" cy="2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/>
              <a:t>GLANDS OF THE EYE</a:t>
            </a:r>
            <a:endParaRPr sz="2800" b="1" u="sng"/>
          </a:p>
          <a:p>
            <a:pPr marL="0" marR="0" lvl="0" indent="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/>
          </a:p>
          <a:p>
            <a:pPr marL="0" marR="0" lvl="0" indent="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LACRIMAL GLANDS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the largest set. They are on the superior lateral eyelid and they produce </a:t>
            </a: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tears, which drain into the nasal cavity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via the </a:t>
            </a: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LACRIMAL DUCT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9150" y="3150925"/>
            <a:ext cx="3810000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814700" y="3486475"/>
            <a:ext cx="4109700" cy="25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The function is to moisten and lubricate the eye surface, and it has enzymes to kill bacteria (which thrive in warm, moist conditions).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/>
        </p:nvSpPr>
        <p:spPr>
          <a:xfrm>
            <a:off x="7214300" y="7163150"/>
            <a:ext cx="2496250" cy="31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16.5b</a:t>
            </a:r>
            <a:endParaRPr sz="1555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825" y="0"/>
            <a:ext cx="630765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Outer Tunic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502900" y="1062350"/>
            <a:ext cx="9465300" cy="2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4130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>
                <a:solidFill>
                  <a:srgbClr val="000000"/>
                </a:solidFill>
              </a:rPr>
              <a:t>Cornea - transparent, focuses light rays</a:t>
            </a:r>
            <a:endParaRPr sz="3000">
              <a:solidFill>
                <a:srgbClr val="000000"/>
              </a:solidFill>
            </a:endParaRPr>
          </a:p>
          <a:p>
            <a:pPr marL="381000" marR="0" lvl="0" indent="-24130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>
                <a:solidFill>
                  <a:srgbClr val="000000"/>
                </a:solidFill>
              </a:rPr>
              <a:t>Sclera – continuation of cornea, going toward the back of the eye (white of the eye)</a:t>
            </a:r>
            <a:endParaRPr sz="3000">
              <a:solidFill>
                <a:srgbClr val="000000"/>
              </a:solidFill>
            </a:endParaRPr>
          </a:p>
          <a:p>
            <a:pPr marL="381000" marR="0" lvl="0" indent="-24130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>
                <a:solidFill>
                  <a:srgbClr val="000000"/>
                </a:solidFill>
              </a:rPr>
              <a:t>Optic Nerve – exits at the optic disk and transmits visual information from the eye to the brain</a:t>
            </a:r>
            <a:r>
              <a:rPr lang="en-US" sz="3000">
                <a:solidFill>
                  <a:srgbClr val="000000"/>
                </a:solidFill>
                <a:latin typeface="MS Mincho"/>
                <a:ea typeface="MS Mincho"/>
                <a:cs typeface="MS Mincho"/>
                <a:sym typeface="MS Mincho"/>
              </a:rPr>
              <a:t>. </a:t>
            </a:r>
            <a:endParaRPr sz="3000">
              <a:solidFill>
                <a:srgbClr val="000000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775" y="4088750"/>
            <a:ext cx="4569849" cy="34274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562375" y="4313200"/>
            <a:ext cx="4326000" cy="310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highlight>
                  <a:srgbClr val="FFF2CC"/>
                </a:highlight>
              </a:rPr>
              <a:t>Keratoconus is an eye condition in which the normally round cornea thins, causing a cone-like bulge to develop.</a:t>
            </a:r>
            <a:endParaRPr sz="2400" i="1"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highlight>
                  <a:srgbClr val="FFF2CC"/>
                </a:highlight>
              </a:rPr>
              <a:t>Source: NPR </a:t>
            </a:r>
            <a:r>
              <a:rPr lang="en-US" sz="2400" i="1" u="sng">
                <a:solidFill>
                  <a:schemeClr val="hlink"/>
                </a:solidFill>
                <a:highlight>
                  <a:srgbClr val="FFF2CC"/>
                </a:highlight>
                <a:hlinkClick r:id="rId4"/>
              </a:rPr>
              <a:t>http://n.pr/1a1oSx6</a:t>
            </a:r>
            <a:endParaRPr sz="2400" i="1"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Custom</PresentationFormat>
  <Paragraphs>132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MS Mincho</vt:lpstr>
      <vt:lpstr>Arial</vt:lpstr>
      <vt:lpstr>Georgia</vt:lpstr>
      <vt:lpstr>Times New Roman</vt:lpstr>
      <vt:lpstr>verdana</vt:lpstr>
      <vt:lpstr>Custom</vt:lpstr>
      <vt:lpstr>PowerPoint Presentation</vt:lpstr>
      <vt:lpstr>PowerPoint Presentation</vt:lpstr>
      <vt:lpstr>PowerPoint Presentation</vt:lpstr>
      <vt:lpstr>Eyelid</vt:lpstr>
      <vt:lpstr>PowerPoint Presentation</vt:lpstr>
      <vt:lpstr>Extrinsic Eye Muscles</vt:lpstr>
      <vt:lpstr>PowerPoint Presentation</vt:lpstr>
      <vt:lpstr>PowerPoint Presentation</vt:lpstr>
      <vt:lpstr>Outer Tunic</vt:lpstr>
      <vt:lpstr>PowerPoint Presentation</vt:lpstr>
      <vt:lpstr>PowerPoint Presentation</vt:lpstr>
      <vt:lpstr>Inner Tunic</vt:lpstr>
      <vt:lpstr>Retina</vt:lpstr>
      <vt:lpstr>PowerPoint Presentation</vt:lpstr>
      <vt:lpstr>Light Refraction</vt:lpstr>
      <vt:lpstr>PowerPoint Presentation</vt:lpstr>
      <vt:lpstr>PowerPoint Presentation</vt:lpstr>
      <vt:lpstr>PowerPoint Presentation</vt:lpstr>
      <vt:lpstr>The Eye as an Optical Device</vt:lpstr>
      <vt:lpstr>Accommodation</vt:lpstr>
      <vt:lpstr>PowerPoint Presentation</vt:lpstr>
      <vt:lpstr>We have difficulty interpreting images that are upside down</vt:lpstr>
      <vt:lpstr>PowerPoint Presentation</vt:lpstr>
      <vt:lpstr>PowerPoint Presentation</vt:lpstr>
      <vt:lpstr>What causes red-eye?</vt:lpstr>
      <vt:lpstr>Problems with the Eyes   Cataracts - Clouding of the lens leads to a clinical condition known as CATARACTS.  </vt:lpstr>
      <vt:lpstr>PowerPoint Presentation</vt:lpstr>
      <vt:lpstr>PowerPoint Presentation</vt:lpstr>
      <vt:lpstr>PowerPoint Presentation</vt:lpstr>
      <vt:lpstr>PowerPoint Presentation</vt:lpstr>
      <vt:lpstr>Colorblindness</vt:lpstr>
      <vt:lpstr>PowerPoint Presentation</vt:lpstr>
      <vt:lpstr>PowerPoint Presentation</vt:lpstr>
      <vt:lpstr>PowerPoint Presentation</vt:lpstr>
      <vt:lpstr>Glaucoma</vt:lpstr>
      <vt:lpstr>PowerPoint Presentation</vt:lpstr>
      <vt:lpstr>PowerPoint Presentation</vt:lpstr>
      <vt:lpstr>PowerPoint Presentation</vt:lpstr>
      <vt:lpstr>Lasik Surgery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Lyndsey Norton</cp:lastModifiedBy>
  <cp:revision>1</cp:revision>
  <dcterms:modified xsi:type="dcterms:W3CDTF">2020-02-05T12:59:50Z</dcterms:modified>
</cp:coreProperties>
</file>