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48"/>
  </p:notesMasterIdLst>
  <p:sldIdLst>
    <p:sldId id="256"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Notes Handout at:  https://docs.google.com/document/d/1dRjCM_6HGU72Zd17dILoBdvV6F3CC0C0u4_z67VvfPU/edit?usp=sharing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3809d76b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3809d76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a9feb449b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a9feb449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ce96e909b_0_176: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ce96e909b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a9feb449b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a9feb449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ce96e909b_0_183: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ce96e909b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a9feb449b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a9feb449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ce9d7712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ce9d7712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ce9d7712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ce9d7712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ce9d7712f_0_19: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ce9d7712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ce9d7712f_0_24: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ce9d7712f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ce96e909b_0_4: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ce96e909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ce9d7712f_0_42: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ce9d7712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ce9d7712f_0_48: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ce9d7712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ce9d7712f_0_55: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ce9d7712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ce9d7712f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ce9d7712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ce9d7712f_0_88: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ce9d7712f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ce9d7712f_0_94: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ce9d7712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ce9d7712f_0_98: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ce9d7712f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ce9d7712f_0_105: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ce9d7712f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ce9d7712f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ce9d7712f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ce9d7712f_0_122: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ce9d7712f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ce96e909b_0_50: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ce96e909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ce9d7712f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ce9d7712f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ce9d7712f_0_195: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ce9d7712f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ce9d7712f_0_127: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ce9d7712f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ce9d7712f_0_142: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ce9d7712f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ce9d7712f_0_146: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ce9d7712f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f7d28c51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f7d28c5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ce9d7712f_0_151: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2ce9d7712f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f8964f57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f8964f57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ce9d7712f_0_159: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ce9d7712f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ce9d7712f_0_166: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ce9d7712f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ce96e909b_0_76: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ce96e909b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ce9d7712f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ce9d7712f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  Why is the inability to feel pain a problem?  Isn’t this like a superhero trait?    … (Inability to feel pain does not mean inability to become injured)</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ccf1c0bc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ccf1c0bc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ccf1c0bc5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ccf1c0bc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ccf1c0bc5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ccf1c0bc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ccf1c0bc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2ccf1c0bc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ccf1c0bc5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ccf1c0bc5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ce96e909b_0_30: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ce96e909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a9feb449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a9feb449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ce96e909b_0_116: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ce96e909b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ce96e909b_0_156: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ce96e909b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e96e909b_0_136:notes"/>
          <p:cNvSpPr>
            <a:spLocks noGrp="1" noRot="1" noChangeAspect="1"/>
          </p:cNvSpPr>
          <p:nvPr>
            <p:ph type="sldImg" idx="2"/>
          </p:nvPr>
        </p:nvSpPr>
        <p:spPr>
          <a:xfrm>
            <a:off x="38119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ce96e909b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2"/>
        <p:cNvGrpSpPr/>
        <p:nvPr/>
      </p:nvGrpSpPr>
      <p:grpSpPr>
        <a:xfrm>
          <a:off x="0" y="0"/>
          <a:ext cx="0" cy="0"/>
          <a:chOff x="0" y="0"/>
          <a:chExt cx="0" cy="0"/>
        </a:xfrm>
      </p:grpSpPr>
      <p:sp>
        <p:nvSpPr>
          <p:cNvPr id="53" name="Google Shape;53;p15"/>
          <p:cNvSpPr txBox="1">
            <a:spLocks noGrp="1"/>
          </p:cNvSpPr>
          <p:nvPr>
            <p:ph type="ctrTitle"/>
          </p:nvPr>
        </p:nvSpPr>
        <p:spPr>
          <a:xfrm>
            <a:off x="822960" y="2057400"/>
            <a:ext cx="7498200" cy="822900"/>
          </a:xfrm>
          <a:prstGeom prst="rect">
            <a:avLst/>
          </a:prstGeom>
          <a:noFill/>
          <a:ln>
            <a:noFill/>
          </a:ln>
        </p:spPr>
        <p:txBody>
          <a:bodyPr spcFirstLastPara="1" wrap="square" lIns="75425" tIns="75425" rIns="75425" bIns="75425" anchor="t" anchorCtr="0"/>
          <a:lstStyle>
            <a:lvl1pPr lvl="0" algn="ctr" rtl="0">
              <a:spcBef>
                <a:spcPts val="0"/>
              </a:spcBef>
              <a:spcAft>
                <a:spcPts val="0"/>
              </a:spcAft>
              <a:buSzPts val="4000"/>
              <a:buChar char="●"/>
              <a:defRPr sz="4000"/>
            </a:lvl1pPr>
            <a:lvl2pPr lvl="1" algn="ctr" rtl="0">
              <a:spcBef>
                <a:spcPts val="0"/>
              </a:spcBef>
              <a:spcAft>
                <a:spcPts val="0"/>
              </a:spcAft>
              <a:buSzPts val="4000"/>
              <a:buChar char="○"/>
              <a:defRPr sz="4000"/>
            </a:lvl2pPr>
            <a:lvl3pPr lvl="2" algn="ctr" rtl="0">
              <a:spcBef>
                <a:spcPts val="0"/>
              </a:spcBef>
              <a:spcAft>
                <a:spcPts val="0"/>
              </a:spcAft>
              <a:buSzPts val="4000"/>
              <a:buChar char="■"/>
              <a:defRPr sz="4000"/>
            </a:lvl3pPr>
            <a:lvl4pPr lvl="3" algn="ctr" rtl="0">
              <a:spcBef>
                <a:spcPts val="0"/>
              </a:spcBef>
              <a:spcAft>
                <a:spcPts val="0"/>
              </a:spcAft>
              <a:buSzPts val="4000"/>
              <a:buChar char="●"/>
              <a:defRPr sz="4000"/>
            </a:lvl4pPr>
            <a:lvl5pPr lvl="4" algn="ctr" rtl="0">
              <a:spcBef>
                <a:spcPts val="0"/>
              </a:spcBef>
              <a:spcAft>
                <a:spcPts val="0"/>
              </a:spcAft>
              <a:buSzPts val="4000"/>
              <a:buChar char="○"/>
              <a:defRPr sz="4000"/>
            </a:lvl5pPr>
            <a:lvl6pPr lvl="5" algn="ctr" rtl="0">
              <a:spcBef>
                <a:spcPts val="0"/>
              </a:spcBef>
              <a:spcAft>
                <a:spcPts val="0"/>
              </a:spcAft>
              <a:buSzPts val="4000"/>
              <a:buChar char="■"/>
              <a:defRPr sz="4000"/>
            </a:lvl6pPr>
            <a:lvl7pPr lvl="6" algn="ctr" rtl="0">
              <a:spcBef>
                <a:spcPts val="0"/>
              </a:spcBef>
              <a:spcAft>
                <a:spcPts val="0"/>
              </a:spcAft>
              <a:buSzPts val="4000"/>
              <a:buChar char="●"/>
              <a:defRPr sz="4000"/>
            </a:lvl7pPr>
            <a:lvl8pPr lvl="7" algn="ctr" rtl="0">
              <a:spcBef>
                <a:spcPts val="0"/>
              </a:spcBef>
              <a:spcAft>
                <a:spcPts val="0"/>
              </a:spcAft>
              <a:buSzPts val="4000"/>
              <a:buChar char="○"/>
              <a:defRPr sz="4000"/>
            </a:lvl8pPr>
            <a:lvl9pPr lvl="8" algn="ctr" rtl="0">
              <a:spcBef>
                <a:spcPts val="0"/>
              </a:spcBef>
              <a:spcAft>
                <a:spcPts val="0"/>
              </a:spcAft>
              <a:buSzPts val="4000"/>
              <a:buChar char="■"/>
              <a:defRPr sz="4000"/>
            </a:lvl9pPr>
          </a:lstStyle>
          <a:p>
            <a:endParaRPr/>
          </a:p>
        </p:txBody>
      </p:sp>
      <p:sp>
        <p:nvSpPr>
          <p:cNvPr id="54" name="Google Shape;54;p15"/>
          <p:cNvSpPr txBox="1">
            <a:spLocks noGrp="1"/>
          </p:cNvSpPr>
          <p:nvPr>
            <p:ph type="subTitle" idx="1"/>
          </p:nvPr>
        </p:nvSpPr>
        <p:spPr>
          <a:xfrm>
            <a:off x="1645920" y="3086100"/>
            <a:ext cx="5852100" cy="617100"/>
          </a:xfrm>
          <a:prstGeom prst="rect">
            <a:avLst/>
          </a:prstGeom>
          <a:noFill/>
          <a:ln>
            <a:noFill/>
          </a:ln>
        </p:spPr>
        <p:txBody>
          <a:bodyPr spcFirstLastPara="1" wrap="square" lIns="75425" tIns="75425" rIns="75425" bIns="75425" anchor="t" anchorCtr="0"/>
          <a:lstStyle>
            <a:lvl1pPr lvl="0" algn="ctr" rtl="0">
              <a:spcBef>
                <a:spcPts val="0"/>
              </a:spcBef>
              <a:spcAft>
                <a:spcPts val="0"/>
              </a:spcAft>
              <a:buSzPts val="2600"/>
              <a:buChar char="●"/>
              <a:defRPr sz="2600"/>
            </a:lvl1pPr>
            <a:lvl2pPr lvl="1" algn="ctr" rtl="0">
              <a:spcBef>
                <a:spcPts val="0"/>
              </a:spcBef>
              <a:spcAft>
                <a:spcPts val="0"/>
              </a:spcAft>
              <a:buSzPts val="2600"/>
              <a:buChar char="○"/>
              <a:defRPr sz="2600"/>
            </a:lvl2pPr>
            <a:lvl3pPr lvl="2" algn="ctr" rtl="0">
              <a:spcBef>
                <a:spcPts val="0"/>
              </a:spcBef>
              <a:spcAft>
                <a:spcPts val="0"/>
              </a:spcAft>
              <a:buSzPts val="2600"/>
              <a:buChar char="■"/>
              <a:defRPr sz="2600"/>
            </a:lvl3pPr>
            <a:lvl4pPr lvl="3" algn="ctr" rtl="0">
              <a:spcBef>
                <a:spcPts val="0"/>
              </a:spcBef>
              <a:spcAft>
                <a:spcPts val="0"/>
              </a:spcAft>
              <a:buSzPts val="2600"/>
              <a:buChar char="●"/>
              <a:defRPr sz="2600"/>
            </a:lvl4pPr>
            <a:lvl5pPr lvl="4" algn="ctr" rtl="0">
              <a:spcBef>
                <a:spcPts val="0"/>
              </a:spcBef>
              <a:spcAft>
                <a:spcPts val="0"/>
              </a:spcAft>
              <a:buSzPts val="2600"/>
              <a:buChar char="○"/>
              <a:defRPr sz="2600"/>
            </a:lvl5pPr>
            <a:lvl6pPr lvl="5" algn="ctr" rtl="0">
              <a:spcBef>
                <a:spcPts val="0"/>
              </a:spcBef>
              <a:spcAft>
                <a:spcPts val="0"/>
              </a:spcAft>
              <a:buSzPts val="2600"/>
              <a:buChar char="■"/>
              <a:defRPr sz="2600"/>
            </a:lvl6pPr>
            <a:lvl7pPr lvl="6" algn="ctr" rtl="0">
              <a:spcBef>
                <a:spcPts val="0"/>
              </a:spcBef>
              <a:spcAft>
                <a:spcPts val="0"/>
              </a:spcAft>
              <a:buSzPts val="2600"/>
              <a:buChar char="●"/>
              <a:defRPr sz="2600"/>
            </a:lvl7pPr>
            <a:lvl8pPr lvl="7" algn="ctr" rtl="0">
              <a:spcBef>
                <a:spcPts val="0"/>
              </a:spcBef>
              <a:spcAft>
                <a:spcPts val="0"/>
              </a:spcAft>
              <a:buSzPts val="2600"/>
              <a:buChar char="○"/>
              <a:defRPr sz="2600"/>
            </a:lvl8pPr>
            <a:lvl9pPr lvl="8" algn="ctr" rtl="0">
              <a:spcBef>
                <a:spcPts val="0"/>
              </a:spcBef>
              <a:spcAft>
                <a:spcPts val="0"/>
              </a:spcAft>
              <a:buSzPts val="2600"/>
              <a:buChar char="■"/>
              <a:defRPr sz="2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5"/>
        <p:cNvGrpSpPr/>
        <p:nvPr/>
      </p:nvGrpSpPr>
      <p:grpSpPr>
        <a:xfrm>
          <a:off x="0" y="0"/>
          <a:ext cx="0" cy="0"/>
          <a:chOff x="0" y="0"/>
          <a:chExt cx="0" cy="0"/>
        </a:xfrm>
      </p:grpSpPr>
      <p:sp>
        <p:nvSpPr>
          <p:cNvPr id="56" name="Google Shape;56;p16"/>
          <p:cNvSpPr txBox="1">
            <a:spLocks noGrp="1"/>
          </p:cNvSpPr>
          <p:nvPr>
            <p:ph type="title"/>
          </p:nvPr>
        </p:nvSpPr>
        <p:spPr>
          <a:xfrm>
            <a:off x="274320" y="205740"/>
            <a:ext cx="8595300" cy="617100"/>
          </a:xfrm>
          <a:prstGeom prst="rect">
            <a:avLst/>
          </a:prstGeom>
          <a:noFill/>
          <a:ln>
            <a:noFill/>
          </a:ln>
        </p:spPr>
        <p:txBody>
          <a:bodyPr spcFirstLastPara="1" wrap="square" lIns="75425" tIns="75425" rIns="75425" bIns="75425" anchor="t" anchorCtr="0"/>
          <a:lstStyle>
            <a:lvl1pPr lvl="0" rtl="0">
              <a:spcBef>
                <a:spcPts val="0"/>
              </a:spcBef>
              <a:spcAft>
                <a:spcPts val="0"/>
              </a:spcAft>
              <a:buSzPts val="3500"/>
              <a:buChar char="●"/>
              <a:defRPr sz="3500"/>
            </a:lvl1pPr>
            <a:lvl2pPr lvl="1" rtl="0">
              <a:spcBef>
                <a:spcPts val="0"/>
              </a:spcBef>
              <a:spcAft>
                <a:spcPts val="0"/>
              </a:spcAft>
              <a:buSzPts val="3500"/>
              <a:buChar char="○"/>
              <a:defRPr sz="3500"/>
            </a:lvl2pPr>
            <a:lvl3pPr lvl="2" rtl="0">
              <a:spcBef>
                <a:spcPts val="0"/>
              </a:spcBef>
              <a:spcAft>
                <a:spcPts val="0"/>
              </a:spcAft>
              <a:buSzPts val="3500"/>
              <a:buChar char="■"/>
              <a:defRPr sz="3500"/>
            </a:lvl3pPr>
            <a:lvl4pPr lvl="3" rtl="0">
              <a:spcBef>
                <a:spcPts val="0"/>
              </a:spcBef>
              <a:spcAft>
                <a:spcPts val="0"/>
              </a:spcAft>
              <a:buSzPts val="3500"/>
              <a:buChar char="●"/>
              <a:defRPr sz="3500"/>
            </a:lvl4pPr>
            <a:lvl5pPr lvl="4" rtl="0">
              <a:spcBef>
                <a:spcPts val="0"/>
              </a:spcBef>
              <a:spcAft>
                <a:spcPts val="0"/>
              </a:spcAft>
              <a:buSzPts val="3500"/>
              <a:buChar char="○"/>
              <a:defRPr sz="3500"/>
            </a:lvl5pPr>
            <a:lvl6pPr lvl="5" rtl="0">
              <a:spcBef>
                <a:spcPts val="0"/>
              </a:spcBef>
              <a:spcAft>
                <a:spcPts val="0"/>
              </a:spcAft>
              <a:buSzPts val="3500"/>
              <a:buChar char="■"/>
              <a:defRPr sz="3500"/>
            </a:lvl6pPr>
            <a:lvl7pPr lvl="6" rtl="0">
              <a:spcBef>
                <a:spcPts val="0"/>
              </a:spcBef>
              <a:spcAft>
                <a:spcPts val="0"/>
              </a:spcAft>
              <a:buSzPts val="3500"/>
              <a:buChar char="●"/>
              <a:defRPr sz="3500"/>
            </a:lvl7pPr>
            <a:lvl8pPr lvl="7" rtl="0">
              <a:spcBef>
                <a:spcPts val="0"/>
              </a:spcBef>
              <a:spcAft>
                <a:spcPts val="0"/>
              </a:spcAft>
              <a:buSzPts val="3500"/>
              <a:buChar char="○"/>
              <a:defRPr sz="3500"/>
            </a:lvl8pPr>
            <a:lvl9pPr lvl="8" rtl="0">
              <a:spcBef>
                <a:spcPts val="0"/>
              </a:spcBef>
              <a:spcAft>
                <a:spcPts val="0"/>
              </a:spcAft>
              <a:buSzPts val="3500"/>
              <a:buChar char="■"/>
              <a:defRPr sz="3500"/>
            </a:lvl9pPr>
          </a:lstStyle>
          <a:p>
            <a:endParaRPr/>
          </a:p>
        </p:txBody>
      </p:sp>
      <p:sp>
        <p:nvSpPr>
          <p:cNvPr id="57" name="Google Shape;57;p16"/>
          <p:cNvSpPr txBox="1">
            <a:spLocks noGrp="1"/>
          </p:cNvSpPr>
          <p:nvPr>
            <p:ph type="body" idx="1"/>
          </p:nvPr>
        </p:nvSpPr>
        <p:spPr>
          <a:xfrm>
            <a:off x="274320" y="1234440"/>
            <a:ext cx="8595300" cy="3703200"/>
          </a:xfrm>
          <a:prstGeom prst="rect">
            <a:avLst/>
          </a:prstGeom>
          <a:noFill/>
          <a:ln>
            <a:noFill/>
          </a:ln>
        </p:spPr>
        <p:txBody>
          <a:bodyPr spcFirstLastPara="1" wrap="square" lIns="75425" tIns="75425" rIns="75425" bIns="75425" anchor="t" anchorCtr="0"/>
          <a:lstStyle>
            <a:lvl1pPr marL="457200" lvl="0" indent="-368300" rtl="0">
              <a:spcBef>
                <a:spcPts val="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274320" y="205740"/>
            <a:ext cx="8595300" cy="617100"/>
          </a:xfrm>
          <a:prstGeom prst="rect">
            <a:avLst/>
          </a:prstGeom>
          <a:noFill/>
          <a:ln>
            <a:noFill/>
          </a:ln>
        </p:spPr>
        <p:txBody>
          <a:bodyPr spcFirstLastPara="1" wrap="square" lIns="75425" tIns="75425" rIns="75425" bIns="75425" anchor="t" anchorCtr="0"/>
          <a:lstStyle>
            <a:lvl1pPr lvl="0" rtl="0">
              <a:spcBef>
                <a:spcPts val="0"/>
              </a:spcBef>
              <a:spcAft>
                <a:spcPts val="0"/>
              </a:spcAft>
              <a:buSzPts val="3500"/>
              <a:buChar char="●"/>
              <a:defRPr sz="3500"/>
            </a:lvl1pPr>
            <a:lvl2pPr lvl="1" rtl="0">
              <a:spcBef>
                <a:spcPts val="0"/>
              </a:spcBef>
              <a:spcAft>
                <a:spcPts val="0"/>
              </a:spcAft>
              <a:buSzPts val="3500"/>
              <a:buChar char="○"/>
              <a:defRPr sz="3500"/>
            </a:lvl2pPr>
            <a:lvl3pPr lvl="2" rtl="0">
              <a:spcBef>
                <a:spcPts val="0"/>
              </a:spcBef>
              <a:spcAft>
                <a:spcPts val="0"/>
              </a:spcAft>
              <a:buSzPts val="3500"/>
              <a:buChar char="■"/>
              <a:defRPr sz="3500"/>
            </a:lvl3pPr>
            <a:lvl4pPr lvl="3" rtl="0">
              <a:spcBef>
                <a:spcPts val="0"/>
              </a:spcBef>
              <a:spcAft>
                <a:spcPts val="0"/>
              </a:spcAft>
              <a:buSzPts val="3500"/>
              <a:buChar char="●"/>
              <a:defRPr sz="3500"/>
            </a:lvl4pPr>
            <a:lvl5pPr lvl="4" rtl="0">
              <a:spcBef>
                <a:spcPts val="0"/>
              </a:spcBef>
              <a:spcAft>
                <a:spcPts val="0"/>
              </a:spcAft>
              <a:buSzPts val="3500"/>
              <a:buChar char="○"/>
              <a:defRPr sz="3500"/>
            </a:lvl5pPr>
            <a:lvl6pPr lvl="5" rtl="0">
              <a:spcBef>
                <a:spcPts val="0"/>
              </a:spcBef>
              <a:spcAft>
                <a:spcPts val="0"/>
              </a:spcAft>
              <a:buSzPts val="3500"/>
              <a:buChar char="■"/>
              <a:defRPr sz="3500"/>
            </a:lvl6pPr>
            <a:lvl7pPr lvl="6" rtl="0">
              <a:spcBef>
                <a:spcPts val="0"/>
              </a:spcBef>
              <a:spcAft>
                <a:spcPts val="0"/>
              </a:spcAft>
              <a:buSzPts val="3500"/>
              <a:buChar char="●"/>
              <a:defRPr sz="3500"/>
            </a:lvl7pPr>
            <a:lvl8pPr lvl="7" rtl="0">
              <a:spcBef>
                <a:spcPts val="0"/>
              </a:spcBef>
              <a:spcAft>
                <a:spcPts val="0"/>
              </a:spcAft>
              <a:buSzPts val="3500"/>
              <a:buChar char="○"/>
              <a:defRPr sz="3500"/>
            </a:lvl8pPr>
            <a:lvl9pPr lvl="8" rtl="0">
              <a:spcBef>
                <a:spcPts val="0"/>
              </a:spcBef>
              <a:spcAft>
                <a:spcPts val="0"/>
              </a:spcAft>
              <a:buSzPts val="3500"/>
              <a:buChar char="■"/>
              <a:defRPr sz="3500"/>
            </a:lvl9pPr>
          </a:lstStyle>
          <a:p>
            <a:endParaRPr/>
          </a:p>
        </p:txBody>
      </p:sp>
      <p:sp>
        <p:nvSpPr>
          <p:cNvPr id="60" name="Google Shape;60;p17"/>
          <p:cNvSpPr txBox="1">
            <a:spLocks noGrp="1"/>
          </p:cNvSpPr>
          <p:nvPr>
            <p:ph type="body" idx="1"/>
          </p:nvPr>
        </p:nvSpPr>
        <p:spPr>
          <a:xfrm>
            <a:off x="274320" y="1234440"/>
            <a:ext cx="4023300" cy="3703200"/>
          </a:xfrm>
          <a:prstGeom prst="rect">
            <a:avLst/>
          </a:prstGeom>
          <a:noFill/>
          <a:ln>
            <a:noFill/>
          </a:ln>
        </p:spPr>
        <p:txBody>
          <a:bodyPr spcFirstLastPara="1" wrap="square" lIns="75425" tIns="75425" rIns="75425" bIns="75425" anchor="t" anchorCtr="0"/>
          <a:lstStyle>
            <a:lvl1pPr marL="457200" lvl="0" indent="-368300" rtl="0">
              <a:spcBef>
                <a:spcPts val="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61" name="Google Shape;61;p17"/>
          <p:cNvSpPr txBox="1">
            <a:spLocks noGrp="1"/>
          </p:cNvSpPr>
          <p:nvPr>
            <p:ph type="body" idx="2"/>
          </p:nvPr>
        </p:nvSpPr>
        <p:spPr>
          <a:xfrm>
            <a:off x="4846320" y="1234440"/>
            <a:ext cx="4023300" cy="3703200"/>
          </a:xfrm>
          <a:prstGeom prst="rect">
            <a:avLst/>
          </a:prstGeom>
          <a:noFill/>
          <a:ln>
            <a:noFill/>
          </a:ln>
        </p:spPr>
        <p:txBody>
          <a:bodyPr spcFirstLastPara="1" wrap="square" lIns="75425" tIns="75425" rIns="75425" bIns="75425" anchor="t" anchorCtr="0"/>
          <a:lstStyle>
            <a:lvl1pPr marL="457200" lvl="0" indent="-368300" rtl="0">
              <a:spcBef>
                <a:spcPts val="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8"/>
          <p:cNvSpPr txBox="1">
            <a:spLocks noGrp="1"/>
          </p:cNvSpPr>
          <p:nvPr>
            <p:ph type="body" idx="1"/>
          </p:nvPr>
        </p:nvSpPr>
        <p:spPr>
          <a:xfrm>
            <a:off x="274320" y="4526280"/>
            <a:ext cx="8595300" cy="411600"/>
          </a:xfrm>
          <a:prstGeom prst="rect">
            <a:avLst/>
          </a:prstGeom>
          <a:noFill/>
          <a:ln>
            <a:noFill/>
          </a:ln>
        </p:spPr>
        <p:txBody>
          <a:bodyPr spcFirstLastPara="1" wrap="square" lIns="75425" tIns="75425" rIns="75425" bIns="75425" anchor="t" anchorCtr="0"/>
          <a:lstStyle>
            <a:lvl1pPr marL="457200" lvl="0" indent="-393700" algn="ctr" rtl="0">
              <a:spcBef>
                <a:spcPts val="0"/>
              </a:spcBef>
              <a:spcAft>
                <a:spcPts val="0"/>
              </a:spcAft>
              <a:buSzPts val="2600"/>
              <a:buChar char="●"/>
              <a:defRPr sz="2600"/>
            </a:lvl1pPr>
            <a:lvl2pPr marL="914400" lvl="1" indent="-393700" algn="ctr" rtl="0">
              <a:spcBef>
                <a:spcPts val="0"/>
              </a:spcBef>
              <a:spcAft>
                <a:spcPts val="0"/>
              </a:spcAft>
              <a:buSzPts val="2600"/>
              <a:buChar char="○"/>
              <a:defRPr sz="2600"/>
            </a:lvl2pPr>
            <a:lvl3pPr marL="1371600" lvl="2" indent="-393700" algn="ctr" rtl="0">
              <a:spcBef>
                <a:spcPts val="0"/>
              </a:spcBef>
              <a:spcAft>
                <a:spcPts val="0"/>
              </a:spcAft>
              <a:buSzPts val="2600"/>
              <a:buChar char="■"/>
              <a:defRPr sz="2600"/>
            </a:lvl3pPr>
            <a:lvl4pPr marL="1828800" lvl="3" indent="-393700" algn="ctr" rtl="0">
              <a:spcBef>
                <a:spcPts val="0"/>
              </a:spcBef>
              <a:spcAft>
                <a:spcPts val="0"/>
              </a:spcAft>
              <a:buSzPts val="2600"/>
              <a:buChar char="●"/>
              <a:defRPr sz="2600"/>
            </a:lvl4pPr>
            <a:lvl5pPr marL="2286000" lvl="4" indent="-393700" algn="ctr" rtl="0">
              <a:spcBef>
                <a:spcPts val="0"/>
              </a:spcBef>
              <a:spcAft>
                <a:spcPts val="0"/>
              </a:spcAft>
              <a:buSzPts val="2600"/>
              <a:buChar char="○"/>
              <a:defRPr sz="2600"/>
            </a:lvl5pPr>
            <a:lvl6pPr marL="2743200" lvl="5" indent="-393700" algn="ctr" rtl="0">
              <a:spcBef>
                <a:spcPts val="0"/>
              </a:spcBef>
              <a:spcAft>
                <a:spcPts val="0"/>
              </a:spcAft>
              <a:buSzPts val="2600"/>
              <a:buChar char="■"/>
              <a:defRPr sz="2600"/>
            </a:lvl6pPr>
            <a:lvl7pPr marL="3200400" lvl="6" indent="-393700" algn="ctr" rtl="0">
              <a:spcBef>
                <a:spcPts val="0"/>
              </a:spcBef>
              <a:spcAft>
                <a:spcPts val="0"/>
              </a:spcAft>
              <a:buSzPts val="2600"/>
              <a:buChar char="●"/>
              <a:defRPr sz="2600"/>
            </a:lvl7pPr>
            <a:lvl8pPr marL="3657600" lvl="7" indent="-393700" algn="ctr" rtl="0">
              <a:spcBef>
                <a:spcPts val="0"/>
              </a:spcBef>
              <a:spcAft>
                <a:spcPts val="0"/>
              </a:spcAft>
              <a:buSzPts val="2600"/>
              <a:buChar char="○"/>
              <a:defRPr sz="2600"/>
            </a:lvl8pPr>
            <a:lvl9pPr marL="4114800" lvl="8" indent="-393700" algn="ctr" rtl="0">
              <a:spcBef>
                <a:spcPts val="0"/>
              </a:spcBef>
              <a:spcAft>
                <a:spcPts val="0"/>
              </a:spcAft>
              <a:buSzPts val="2600"/>
              <a:buChar char="■"/>
              <a:defRPr sz="2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I7wfDenj6CQ"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fVdXlB89QOA"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snJnO6OpjCs"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Help:IPA_for_English"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0.gif"/></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2MCPhtKtVwk"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biologycorner.com/flash/hearing-test.html"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hyperlink" Target="https://www.biologycorner.com/worksheets/ear_coloring.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HTzTt1VnHRM"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zeg4qTnYOpw"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40.jpg"/></Relationships>
</file>

<file path=ppt/slides/_rels/slide38.xml.rels><?xml version="1.0" encoding="UTF-8" standalone="yes"?>
<Relationships xmlns="http://schemas.openxmlformats.org/package/2006/relationships"><Relationship Id="rId3" Type="http://schemas.openxmlformats.org/officeDocument/2006/relationships/hyperlink" Target="https://youtu.be/NeFkrwagYfc"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41.jpg"/><Relationship Id="rId4" Type="http://schemas.openxmlformats.org/officeDocument/2006/relationships/hyperlink" Target="http://www.youtube.com/watch?v=NeFkrwagYfc"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44.jpg"/></Relationships>
</file>

<file path=ppt/slides/_rels/slide41.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47.gif"/></Relationships>
</file>

<file path=ppt/slides/_rels/slide43.xml.rels><?xml version="1.0" encoding="UTF-8" standalone="yes"?>
<Relationships xmlns="http://schemas.openxmlformats.org/package/2006/relationships"><Relationship Id="rId3" Type="http://schemas.openxmlformats.org/officeDocument/2006/relationships/hyperlink" Target="https://www.cdc.gov/cmv/downloads/identifying-cmv.pdf"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48.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hyperlink" Target="https://explorehealthcareers.org/career/speech-language-hearing/audiologist-doctor-audiology/" TargetMode="External"/><Relationship Id="rId7" Type="http://schemas.openxmlformats.org/officeDocument/2006/relationships/image" Target="../media/image49.jp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hyperlink" Target="https://study.com/articles/Careers_in_Deaf_Education_Job_Options_and_Education_Requirements.html" TargetMode="External"/><Relationship Id="rId5" Type="http://schemas.openxmlformats.org/officeDocument/2006/relationships/hyperlink" Target="https://study.com/articles/Be_an_American_Sign_Language_Interpreter_Salary_and_Career_Info.html" TargetMode="External"/><Relationship Id="rId4" Type="http://schemas.openxmlformats.org/officeDocument/2006/relationships/hyperlink" Target="https://explorehealthcareers.org/career/speech-language-hearing/speech-language-pathologis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9"/>
          <p:cNvSpPr txBox="1">
            <a:spLocks noGrp="1"/>
          </p:cNvSpPr>
          <p:nvPr>
            <p:ph type="ctrTitle"/>
          </p:nvPr>
        </p:nvSpPr>
        <p:spPr>
          <a:xfrm>
            <a:off x="311700" y="67825"/>
            <a:ext cx="8520600" cy="91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Chapter 10:  The Senses</a:t>
            </a:r>
            <a:endParaRPr sz="3600"/>
          </a:p>
        </p:txBody>
      </p:sp>
      <p:sp>
        <p:nvSpPr>
          <p:cNvPr id="69" name="Google Shape;69;p19"/>
          <p:cNvSpPr txBox="1">
            <a:spLocks noGrp="1"/>
          </p:cNvSpPr>
          <p:nvPr>
            <p:ph type="subTitle" idx="1"/>
          </p:nvPr>
        </p:nvSpPr>
        <p:spPr>
          <a:xfrm>
            <a:off x="457650" y="1237200"/>
            <a:ext cx="4752000" cy="300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solidFill>
                  <a:srgbClr val="222222"/>
                </a:solidFill>
                <a:highlight>
                  <a:srgbClr val="FFFFFF"/>
                </a:highlight>
              </a:rPr>
              <a:t>What if you could taste colors and see music?</a:t>
            </a:r>
            <a:endParaRPr sz="2200" b="1" dirty="0">
              <a:solidFill>
                <a:srgbClr val="222222"/>
              </a:solidFill>
              <a:highlight>
                <a:srgbClr val="FFFFFF"/>
              </a:highlight>
            </a:endParaRPr>
          </a:p>
          <a:p>
            <a:pPr marL="0" lvl="0" indent="0" algn="l" rtl="0">
              <a:spcBef>
                <a:spcPts val="0"/>
              </a:spcBef>
              <a:spcAft>
                <a:spcPts val="0"/>
              </a:spcAft>
              <a:buNone/>
            </a:pPr>
            <a:endParaRPr sz="2200" b="1" dirty="0">
              <a:solidFill>
                <a:srgbClr val="222222"/>
              </a:solidFill>
              <a:highlight>
                <a:srgbClr val="FFFFFF"/>
              </a:highlight>
            </a:endParaRPr>
          </a:p>
          <a:p>
            <a:pPr marL="0" lvl="0" indent="0" algn="l" rtl="0">
              <a:spcBef>
                <a:spcPts val="0"/>
              </a:spcBef>
              <a:spcAft>
                <a:spcPts val="0"/>
              </a:spcAft>
              <a:buNone/>
            </a:pPr>
            <a:r>
              <a:rPr lang="en" sz="2000" b="1" i="1" dirty="0">
                <a:solidFill>
                  <a:srgbClr val="222222"/>
                </a:solidFill>
                <a:highlight>
                  <a:srgbClr val="FFFFFF"/>
                </a:highlight>
              </a:rPr>
              <a:t>Synesthesia</a:t>
            </a:r>
            <a:r>
              <a:rPr lang="en" sz="2000" i="1" dirty="0">
                <a:solidFill>
                  <a:srgbClr val="222222"/>
                </a:solidFill>
                <a:highlight>
                  <a:srgbClr val="FFFFFF"/>
                </a:highlight>
              </a:rPr>
              <a:t> is a perceptual phenomenon in which stimulation of one sensory or cognitive pathway leads to automatic, involuntary experiences in a second sensory or cognitive pathway.</a:t>
            </a:r>
            <a:endParaRPr sz="2000" i="1" dirty="0"/>
          </a:p>
        </p:txBody>
      </p:sp>
      <p:pic>
        <p:nvPicPr>
          <p:cNvPr id="70" name="Google Shape;70;p19"/>
          <p:cNvPicPr preferRelativeResize="0"/>
          <p:nvPr/>
        </p:nvPicPr>
        <p:blipFill rotWithShape="1">
          <a:blip r:embed="rId3">
            <a:alphaModFix/>
          </a:blip>
          <a:srcRect l="4632" r="3260"/>
          <a:stretch/>
        </p:blipFill>
        <p:spPr>
          <a:xfrm>
            <a:off x="5490600" y="1151200"/>
            <a:ext cx="3275400" cy="2184500"/>
          </a:xfrm>
          <a:prstGeom prst="rect">
            <a:avLst/>
          </a:prstGeom>
          <a:noFill/>
          <a:ln>
            <a:noFill/>
          </a:ln>
        </p:spPr>
      </p:pic>
      <p:sp>
        <p:nvSpPr>
          <p:cNvPr id="71" name="Google Shape;71;p19"/>
          <p:cNvSpPr txBox="1"/>
          <p:nvPr/>
        </p:nvSpPr>
        <p:spPr>
          <a:xfrm>
            <a:off x="5709475" y="3472500"/>
            <a:ext cx="3275400" cy="7662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 sz="1500" b="1" i="1" dirty="0">
                <a:solidFill>
                  <a:schemeClr val="dk1"/>
                </a:solidFill>
              </a:rPr>
              <a:t>Ideasthesia – Letters and numbers evoke colors</a:t>
            </a:r>
            <a:endParaRPr sz="1500" b="1" i="1" dirty="0">
              <a:solidFill>
                <a:schemeClr val="dk1"/>
              </a:solidFill>
            </a:endParaRPr>
          </a:p>
          <a:p>
            <a:pPr marL="0" lvl="0" indent="0" algn="l" rtl="0">
              <a:spcBef>
                <a:spcPts val="900"/>
              </a:spcBef>
              <a:spcAft>
                <a:spcPts val="0"/>
              </a:spcAft>
              <a:buNone/>
            </a:pPr>
            <a:endParaRPr dirty="0"/>
          </a:p>
        </p:txBody>
      </p:sp>
      <p:sp>
        <p:nvSpPr>
          <p:cNvPr id="72" name="Google Shape;72;p19"/>
          <p:cNvSpPr/>
          <p:nvPr/>
        </p:nvSpPr>
        <p:spPr>
          <a:xfrm>
            <a:off x="7888025" y="2724775"/>
            <a:ext cx="335700" cy="2568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9"/>
          <p:cNvSpPr/>
          <p:nvPr/>
        </p:nvSpPr>
        <p:spPr>
          <a:xfrm>
            <a:off x="7981175" y="1366700"/>
            <a:ext cx="335700" cy="2568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9"/>
          <p:cNvSpPr txBox="1"/>
          <p:nvPr/>
        </p:nvSpPr>
        <p:spPr>
          <a:xfrm>
            <a:off x="102700" y="102700"/>
            <a:ext cx="8769900" cy="67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How can you measure pain in babies and young children?</a:t>
            </a:r>
            <a:endParaRPr sz="2400"/>
          </a:p>
        </p:txBody>
      </p:sp>
      <p:pic>
        <p:nvPicPr>
          <p:cNvPr id="137" name="Google Shape;137;p29"/>
          <p:cNvPicPr preferRelativeResize="0"/>
          <p:nvPr/>
        </p:nvPicPr>
        <p:blipFill>
          <a:blip r:embed="rId3">
            <a:alphaModFix/>
          </a:blip>
          <a:stretch>
            <a:fillRect/>
          </a:stretch>
        </p:blipFill>
        <p:spPr>
          <a:xfrm>
            <a:off x="196300" y="774400"/>
            <a:ext cx="8839202" cy="2457648"/>
          </a:xfrm>
          <a:prstGeom prst="rect">
            <a:avLst/>
          </a:prstGeom>
          <a:noFill/>
          <a:ln>
            <a:noFill/>
          </a:ln>
        </p:spPr>
      </p:pic>
      <p:sp>
        <p:nvSpPr>
          <p:cNvPr id="138" name="Google Shape;138;p29"/>
          <p:cNvSpPr txBox="1"/>
          <p:nvPr/>
        </p:nvSpPr>
        <p:spPr>
          <a:xfrm>
            <a:off x="359350" y="3536850"/>
            <a:ext cx="8513100" cy="132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222222"/>
                </a:solidFill>
                <a:highlight>
                  <a:srgbClr val="FFFFFF"/>
                </a:highlight>
              </a:rPr>
              <a:t>Face, Legs, Activity, Cry, Consolability scale</a:t>
            </a:r>
            <a:r>
              <a:rPr lang="en" sz="3600">
                <a:solidFill>
                  <a:srgbClr val="222222"/>
                </a:solidFill>
                <a:highlight>
                  <a:srgbClr val="FFFFFF"/>
                </a:highlight>
              </a:rPr>
              <a:t> or </a:t>
            </a:r>
            <a:r>
              <a:rPr lang="en" sz="3600" b="1">
                <a:solidFill>
                  <a:srgbClr val="222222"/>
                </a:solidFill>
                <a:highlight>
                  <a:srgbClr val="FFFFFF"/>
                </a:highlight>
              </a:rPr>
              <a:t>FLACC scale</a:t>
            </a:r>
            <a:endParaRPr sz="3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30" descr="View full lesson: http://ed.ted.com/lessons/how-does-your-brain-respond-to-pain-karen-d-davis&#10;&#10;Ouch! Everyone experiences pain -- but why do some people react to the same painful stimulus in different ways? And what exactly is pain, anyway? Karen D. Davis walks you through your brain on pain, illuminating why the &quot;pain experience&quot; differs from person to person. &#10;&#10;Lesson by Karen D. Davis, animation by Brett Underhill." title="How does your brain respond to pain? - Karen D. Davis">
            <a:hlinkClick r:id="rId3"/>
          </p:cNvPr>
          <p:cNvPicPr preferRelativeResize="0"/>
          <p:nvPr/>
        </p:nvPicPr>
        <p:blipFill>
          <a:blip r:embed="rId4">
            <a:alphaModFix/>
          </a:blip>
          <a:stretch>
            <a:fillRect/>
          </a:stretch>
        </p:blipFill>
        <p:spPr>
          <a:xfrm>
            <a:off x="1232275" y="114088"/>
            <a:ext cx="6553766" cy="4915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1"/>
          <p:cNvSpPr txBox="1">
            <a:spLocks noGrp="1"/>
          </p:cNvSpPr>
          <p:nvPr>
            <p:ph type="body" idx="1"/>
          </p:nvPr>
        </p:nvSpPr>
        <p:spPr>
          <a:xfrm>
            <a:off x="90540" y="-2835"/>
            <a:ext cx="6702600" cy="4596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 sz="2200">
                <a:solidFill>
                  <a:srgbClr val="000000"/>
                </a:solidFill>
                <a:latin typeface="Arial"/>
                <a:ea typeface="Arial"/>
                <a:cs typeface="Arial"/>
                <a:sym typeface="Arial"/>
              </a:rPr>
              <a:t>The Rising Tide of Prescription Abuse</a:t>
            </a:r>
            <a:br>
              <a:rPr lang="en" sz="2200">
                <a:solidFill>
                  <a:srgbClr val="000000"/>
                </a:solidFill>
                <a:latin typeface="Arial"/>
                <a:ea typeface="Arial"/>
                <a:cs typeface="Arial"/>
                <a:sym typeface="Arial"/>
              </a:rPr>
            </a:br>
            <a:br>
              <a:rPr lang="en" sz="2200">
                <a:solidFill>
                  <a:srgbClr val="000000"/>
                </a:solidFill>
                <a:latin typeface="Arial"/>
                <a:ea typeface="Arial"/>
                <a:cs typeface="Arial"/>
                <a:sym typeface="Arial"/>
              </a:rPr>
            </a:br>
            <a:endParaRPr sz="2200">
              <a:solidFill>
                <a:srgbClr val="000000"/>
              </a:solidFill>
              <a:latin typeface="Arial"/>
              <a:ea typeface="Arial"/>
              <a:cs typeface="Arial"/>
              <a:sym typeface="Arial"/>
            </a:endParaRPr>
          </a:p>
        </p:txBody>
      </p:sp>
      <p:sp>
        <p:nvSpPr>
          <p:cNvPr id="149" name="Google Shape;149;p31"/>
          <p:cNvSpPr txBox="1"/>
          <p:nvPr/>
        </p:nvSpPr>
        <p:spPr>
          <a:xfrm>
            <a:off x="6513775" y="1952300"/>
            <a:ext cx="2460000" cy="21405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 sz="1600">
                <a:solidFill>
                  <a:srgbClr val="000000"/>
                </a:solidFill>
                <a:latin typeface="Arial"/>
                <a:ea typeface="Arial"/>
                <a:cs typeface="Arial"/>
                <a:sym typeface="Arial"/>
              </a:rPr>
              <a:t>2.6 million people nationwide now regularly use prescription pain pills for recreational purposes. Taken in small doses, painkillers produce feelings of euphoria with no hangover. </a:t>
            </a:r>
            <a:endParaRPr sz="16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2000">
                <a:solidFill>
                  <a:srgbClr val="000000"/>
                </a:solidFill>
                <a:latin typeface="Arial"/>
                <a:ea typeface="Arial"/>
                <a:cs typeface="Arial"/>
                <a:sym typeface="Arial"/>
              </a:rPr>
              <a:t> </a:t>
            </a:r>
            <a:endParaRPr sz="2000" i="1">
              <a:solidFill>
                <a:srgbClr val="000000"/>
              </a:solidFill>
              <a:latin typeface="Arial"/>
              <a:ea typeface="Arial"/>
              <a:cs typeface="Arial"/>
              <a:sym typeface="Arial"/>
            </a:endParaRPr>
          </a:p>
        </p:txBody>
      </p:sp>
      <p:pic>
        <p:nvPicPr>
          <p:cNvPr id="150" name="Google Shape;150;p31"/>
          <p:cNvPicPr preferRelativeResize="0"/>
          <p:nvPr/>
        </p:nvPicPr>
        <p:blipFill>
          <a:blip r:embed="rId3">
            <a:alphaModFix/>
          </a:blip>
          <a:stretch>
            <a:fillRect/>
          </a:stretch>
        </p:blipFill>
        <p:spPr>
          <a:xfrm>
            <a:off x="6748235" y="204795"/>
            <a:ext cx="1991081" cy="1493320"/>
          </a:xfrm>
          <a:prstGeom prst="rect">
            <a:avLst/>
          </a:prstGeom>
          <a:noFill/>
          <a:ln>
            <a:noFill/>
          </a:ln>
        </p:spPr>
      </p:pic>
      <p:pic>
        <p:nvPicPr>
          <p:cNvPr id="151" name="Google Shape;151;p31"/>
          <p:cNvPicPr preferRelativeResize="0"/>
          <p:nvPr/>
        </p:nvPicPr>
        <p:blipFill>
          <a:blip r:embed="rId4">
            <a:alphaModFix/>
          </a:blip>
          <a:stretch>
            <a:fillRect/>
          </a:stretch>
        </p:blipFill>
        <p:spPr>
          <a:xfrm>
            <a:off x="152400" y="609165"/>
            <a:ext cx="6103411" cy="438193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32"/>
          <p:cNvPicPr preferRelativeResize="0"/>
          <p:nvPr/>
        </p:nvPicPr>
        <p:blipFill>
          <a:blip r:embed="rId3">
            <a:alphaModFix/>
          </a:blip>
          <a:stretch>
            <a:fillRect/>
          </a:stretch>
        </p:blipFill>
        <p:spPr>
          <a:xfrm>
            <a:off x="4613950" y="171325"/>
            <a:ext cx="4176776" cy="4914674"/>
          </a:xfrm>
          <a:prstGeom prst="rect">
            <a:avLst/>
          </a:prstGeom>
          <a:noFill/>
          <a:ln>
            <a:noFill/>
          </a:ln>
        </p:spPr>
      </p:pic>
      <p:sp>
        <p:nvSpPr>
          <p:cNvPr id="157" name="Google Shape;157;p32"/>
          <p:cNvSpPr txBox="1"/>
          <p:nvPr/>
        </p:nvSpPr>
        <p:spPr>
          <a:xfrm>
            <a:off x="170850" y="222775"/>
            <a:ext cx="4243500" cy="382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An overview of how opioids work to block pain and why they become less effective the longer you use them.</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1.  Nerve sends signal</a:t>
            </a:r>
            <a:endParaRPr sz="2400"/>
          </a:p>
          <a:p>
            <a:pPr marL="0" lvl="0" indent="0" algn="l" rtl="0">
              <a:spcBef>
                <a:spcPts val="0"/>
              </a:spcBef>
              <a:spcAft>
                <a:spcPts val="0"/>
              </a:spcAft>
              <a:buNone/>
            </a:pPr>
            <a:r>
              <a:rPr lang="en" sz="2400"/>
              <a:t>2.  Opioids slow/block signal</a:t>
            </a:r>
            <a:endParaRPr sz="2400"/>
          </a:p>
          <a:p>
            <a:pPr marL="0" lvl="0" indent="0" algn="l" rtl="0">
              <a:spcBef>
                <a:spcPts val="0"/>
              </a:spcBef>
              <a:spcAft>
                <a:spcPts val="0"/>
              </a:spcAft>
              <a:buNone/>
            </a:pPr>
            <a:r>
              <a:rPr lang="en" sz="2400"/>
              <a:t>3.  Limbic system (emotions) and reward pathway are stimulated</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3"/>
          <p:cNvSpPr txBox="1">
            <a:spLocks noGrp="1"/>
          </p:cNvSpPr>
          <p:nvPr>
            <p:ph type="body" idx="2"/>
          </p:nvPr>
        </p:nvSpPr>
        <p:spPr>
          <a:xfrm>
            <a:off x="248550" y="4326050"/>
            <a:ext cx="8646900" cy="7335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 sz="1800"/>
              <a:t>What is the responsibility of the government with regard to drug use and overdose? What strategies can reduce the number of overdose deaths?</a:t>
            </a:r>
            <a:endParaRPr sz="1800"/>
          </a:p>
        </p:txBody>
      </p:sp>
      <p:pic>
        <p:nvPicPr>
          <p:cNvPr id="163" name="Google Shape;163;p33"/>
          <p:cNvPicPr preferRelativeResize="0"/>
          <p:nvPr/>
        </p:nvPicPr>
        <p:blipFill>
          <a:blip r:embed="rId3">
            <a:alphaModFix/>
          </a:blip>
          <a:stretch>
            <a:fillRect/>
          </a:stretch>
        </p:blipFill>
        <p:spPr>
          <a:xfrm>
            <a:off x="1052275" y="190275"/>
            <a:ext cx="6368790" cy="4021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34" descr="Pain and pleasure rank among nature’s strongest motivators, but when mixed, the two can become irresistible. Here is the science behind how opioids brew a perfect addiction in the brain.&#10;&#10;For more: http://www.pbs.org/newshour/updates/brain-gets-hooked-opioids/&#10;&#10;Creators:&#10;Nsikan Akpan&#10;Matt Ehrichs&#10;&#10;Hosts:&#10;Nsikan Akpan&#10;Julia Griffin&#10;&#10;Video Editor:&#10;Matt Ehrichs &#10;&#10;Videographer: &#10;Teresa Carey&#10;Justin Scuiletti&#10;&#10;Producers:&#10;Julia Griffin&#10;Jenny Marder&#10;Richard Coolidge&#10;Patti Parson&#10;Sara Just&#10;Travis Daub&#10;Vanessa Dennis&#10;Elizabeth Flock&#10;Nick Massella&#10;&#10;Graphics:&#10;Adam Sarraf&#10;&#10;Special Thanks:&#10;Deep See Films LLC&#10;Aashish Manglik&#10;Catherine Cahill&#10;Christopher J. Evans&#10;Thomas Kosten &#10;&#10;Music (via Free Music Archive):&#10;&#10;Chris Zabriskie - Divider&#10;Chris Zabriskie -  Is That You or Are You You&#10;Chris Zabriskie - Air Hockey Saloon&#10;Chris Zabriskie - Out of the Skies Under the Earth&#10;Chris Zabriskie - Cylinder Eight" title="Why the human brain loves opioids">
            <a:hlinkClick r:id="rId3"/>
          </p:cNvPr>
          <p:cNvPicPr preferRelativeResize="0"/>
          <p:nvPr/>
        </p:nvPicPr>
        <p:blipFill>
          <a:blip r:embed="rId4">
            <a:alphaModFix/>
          </a:blip>
          <a:stretch>
            <a:fillRect/>
          </a:stretch>
        </p:blipFill>
        <p:spPr>
          <a:xfrm>
            <a:off x="1099650" y="135163"/>
            <a:ext cx="6497575" cy="4873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5"/>
          <p:cNvSpPr txBox="1">
            <a:spLocks noGrp="1"/>
          </p:cNvSpPr>
          <p:nvPr>
            <p:ph type="title"/>
          </p:nvPr>
        </p:nvSpPr>
        <p:spPr>
          <a:xfrm>
            <a:off x="92399" y="69300"/>
            <a:ext cx="3403200" cy="5892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 sz="3500">
                <a:solidFill>
                  <a:srgbClr val="000000"/>
                </a:solidFill>
                <a:latin typeface="Arial"/>
                <a:ea typeface="Arial"/>
                <a:cs typeface="Arial"/>
                <a:sym typeface="Arial"/>
              </a:rPr>
              <a:t>Special Senses</a:t>
            </a:r>
            <a:endParaRPr sz="3500">
              <a:solidFill>
                <a:srgbClr val="000000"/>
              </a:solidFill>
              <a:latin typeface="Arial"/>
              <a:ea typeface="Arial"/>
              <a:cs typeface="Arial"/>
              <a:sym typeface="Arial"/>
            </a:endParaRPr>
          </a:p>
        </p:txBody>
      </p:sp>
      <p:sp>
        <p:nvSpPr>
          <p:cNvPr id="174" name="Google Shape;174;p35"/>
          <p:cNvSpPr txBox="1">
            <a:spLocks noGrp="1"/>
          </p:cNvSpPr>
          <p:nvPr>
            <p:ph type="body" idx="1"/>
          </p:nvPr>
        </p:nvSpPr>
        <p:spPr>
          <a:xfrm>
            <a:off x="92399" y="658500"/>
            <a:ext cx="3656100" cy="4045506"/>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endParaRPr sz="2600" dirty="0"/>
          </a:p>
          <a:p>
            <a:pPr marL="0" lvl="0" indent="0" algn="l" rtl="0">
              <a:lnSpc>
                <a:spcPct val="100000"/>
              </a:lnSpc>
              <a:spcBef>
                <a:spcPts val="0"/>
              </a:spcBef>
              <a:spcAft>
                <a:spcPts val="0"/>
              </a:spcAft>
              <a:buNone/>
            </a:pPr>
            <a:r>
              <a:rPr lang="en" sz="2600" dirty="0">
                <a:solidFill>
                  <a:srgbClr val="000000"/>
                </a:solidFill>
                <a:latin typeface="Arial"/>
                <a:ea typeface="Arial"/>
                <a:cs typeface="Arial"/>
                <a:sym typeface="Arial"/>
              </a:rPr>
              <a:t>Olfactory (smell)</a:t>
            </a:r>
            <a:endParaRPr sz="2600"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600" dirty="0"/>
          </a:p>
          <a:p>
            <a:pPr marL="0" lvl="0" indent="0" algn="l" rtl="0">
              <a:lnSpc>
                <a:spcPct val="100000"/>
              </a:lnSpc>
              <a:spcBef>
                <a:spcPts val="0"/>
              </a:spcBef>
              <a:spcAft>
                <a:spcPts val="0"/>
              </a:spcAft>
              <a:buNone/>
            </a:pPr>
            <a:r>
              <a:rPr lang="en-US" sz="2600" dirty="0">
                <a:solidFill>
                  <a:srgbClr val="000000"/>
                </a:solidFill>
                <a:latin typeface="Arial"/>
                <a:ea typeface="Arial"/>
                <a:cs typeface="Arial"/>
                <a:sym typeface="Arial"/>
              </a:rPr>
              <a:t>Taste buds </a:t>
            </a:r>
            <a:r>
              <a:rPr lang="en" sz="2600" dirty="0">
                <a:solidFill>
                  <a:srgbClr val="000000"/>
                </a:solidFill>
                <a:latin typeface="Arial"/>
                <a:ea typeface="Arial"/>
                <a:cs typeface="Arial"/>
                <a:sym typeface="Arial"/>
              </a:rPr>
              <a:t>(taste)</a:t>
            </a:r>
            <a:endParaRPr sz="2600"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600" dirty="0"/>
          </a:p>
          <a:p>
            <a:pPr marL="0" lvl="0" indent="0" algn="l" rtl="0">
              <a:lnSpc>
                <a:spcPct val="100000"/>
              </a:lnSpc>
              <a:spcBef>
                <a:spcPts val="0"/>
              </a:spcBef>
              <a:spcAft>
                <a:spcPts val="0"/>
              </a:spcAft>
              <a:buNone/>
            </a:pPr>
            <a:r>
              <a:rPr lang="en" sz="2600" dirty="0">
                <a:solidFill>
                  <a:srgbClr val="000000"/>
                </a:solidFill>
                <a:latin typeface="Arial"/>
                <a:ea typeface="Arial"/>
                <a:cs typeface="Arial"/>
                <a:sym typeface="Arial"/>
              </a:rPr>
              <a:t>Hearing &amp; Equilibrium (</a:t>
            </a:r>
            <a:r>
              <a:rPr lang="en-US" sz="2600" dirty="0">
                <a:solidFill>
                  <a:srgbClr val="000000"/>
                </a:solidFill>
                <a:latin typeface="Arial"/>
                <a:ea typeface="Arial"/>
                <a:cs typeface="Arial"/>
                <a:sym typeface="Arial"/>
              </a:rPr>
              <a:t>ears)</a:t>
            </a:r>
            <a:endParaRPr sz="2600"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lang="en" sz="2600"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2600" dirty="0">
                <a:solidFill>
                  <a:srgbClr val="000000"/>
                </a:solidFill>
                <a:latin typeface="Arial"/>
                <a:ea typeface="Arial"/>
                <a:cs typeface="Arial"/>
                <a:sym typeface="Arial"/>
              </a:rPr>
              <a:t>Sight</a:t>
            </a:r>
          </a:p>
          <a:p>
            <a:pPr marL="0" lvl="0" indent="0" algn="l" rtl="0">
              <a:lnSpc>
                <a:spcPct val="100000"/>
              </a:lnSpc>
              <a:spcBef>
                <a:spcPts val="0"/>
              </a:spcBef>
              <a:spcAft>
                <a:spcPts val="0"/>
              </a:spcAft>
              <a:buNone/>
            </a:pPr>
            <a:r>
              <a:rPr lang="en" sz="2600" dirty="0"/>
              <a:t>(eyes)</a:t>
            </a:r>
            <a:endParaRPr sz="2600" dirty="0">
              <a:solidFill>
                <a:srgbClr val="000000"/>
              </a:solidFill>
              <a:latin typeface="Arial"/>
              <a:ea typeface="Arial"/>
              <a:cs typeface="Arial"/>
              <a:sym typeface="Arial"/>
            </a:endParaRPr>
          </a:p>
        </p:txBody>
      </p:sp>
      <p:pic>
        <p:nvPicPr>
          <p:cNvPr id="175" name="Google Shape;175;p35"/>
          <p:cNvPicPr preferRelativeResize="0"/>
          <p:nvPr/>
        </p:nvPicPr>
        <p:blipFill>
          <a:blip r:embed="rId3">
            <a:alphaModFix/>
          </a:blip>
          <a:stretch>
            <a:fillRect/>
          </a:stretch>
        </p:blipFill>
        <p:spPr>
          <a:xfrm>
            <a:off x="4328093" y="2087936"/>
            <a:ext cx="4286250" cy="2897488"/>
          </a:xfrm>
          <a:prstGeom prst="rect">
            <a:avLst/>
          </a:prstGeom>
          <a:noFill/>
          <a:ln>
            <a:noFill/>
          </a:ln>
        </p:spPr>
      </p:pic>
      <p:pic>
        <p:nvPicPr>
          <p:cNvPr id="176" name="Google Shape;176;p35"/>
          <p:cNvPicPr preferRelativeResize="0"/>
          <p:nvPr/>
        </p:nvPicPr>
        <p:blipFill>
          <a:blip r:embed="rId4">
            <a:alphaModFix/>
          </a:blip>
          <a:stretch>
            <a:fillRect/>
          </a:stretch>
        </p:blipFill>
        <p:spPr>
          <a:xfrm>
            <a:off x="4842443" y="133236"/>
            <a:ext cx="3257550" cy="24431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6"/>
          <p:cNvSpPr txBox="1">
            <a:spLocks noGrp="1"/>
          </p:cNvSpPr>
          <p:nvPr>
            <p:ph type="title"/>
          </p:nvPr>
        </p:nvSpPr>
        <p:spPr>
          <a:xfrm>
            <a:off x="203738" y="99968"/>
            <a:ext cx="8401200" cy="513300"/>
          </a:xfrm>
          <a:prstGeom prst="rect">
            <a:avLst/>
          </a:prstGeom>
          <a:solidFill>
            <a:srgbClr val="999999"/>
          </a:solidFill>
          <a:ln>
            <a:noFill/>
          </a:ln>
        </p:spPr>
        <p:txBody>
          <a:bodyPr spcFirstLastPara="1" wrap="square" lIns="31425" tIns="31425" rIns="31425" bIns="31425" anchor="ctr" anchorCtr="0">
            <a:noAutofit/>
          </a:bodyPr>
          <a:lstStyle/>
          <a:p>
            <a:pPr marL="0" marR="0" lvl="0" indent="0" algn="l" rtl="0">
              <a:lnSpc>
                <a:spcPct val="119886"/>
              </a:lnSpc>
              <a:spcBef>
                <a:spcPts val="0"/>
              </a:spcBef>
              <a:spcAft>
                <a:spcPts val="0"/>
              </a:spcAft>
              <a:buNone/>
            </a:pPr>
            <a:r>
              <a:rPr lang="en" sz="3000">
                <a:solidFill>
                  <a:srgbClr val="000000"/>
                </a:solidFill>
                <a:latin typeface="Arial"/>
                <a:ea typeface="Arial"/>
                <a:cs typeface="Arial"/>
                <a:sym typeface="Arial"/>
              </a:rPr>
              <a:t>Sense of Smell (Olfactory)</a:t>
            </a:r>
            <a:endParaRPr sz="3000">
              <a:solidFill>
                <a:srgbClr val="000000"/>
              </a:solidFill>
              <a:latin typeface="Arial"/>
              <a:ea typeface="Arial"/>
              <a:cs typeface="Arial"/>
              <a:sym typeface="Arial"/>
            </a:endParaRPr>
          </a:p>
        </p:txBody>
      </p:sp>
      <p:pic>
        <p:nvPicPr>
          <p:cNvPr id="182" name="Google Shape;182;p36"/>
          <p:cNvPicPr preferRelativeResize="0"/>
          <p:nvPr/>
        </p:nvPicPr>
        <p:blipFill>
          <a:blip r:embed="rId3">
            <a:alphaModFix/>
          </a:blip>
          <a:stretch>
            <a:fillRect/>
          </a:stretch>
        </p:blipFill>
        <p:spPr>
          <a:xfrm>
            <a:off x="3648960" y="698355"/>
            <a:ext cx="5495040" cy="3092242"/>
          </a:xfrm>
          <a:prstGeom prst="rect">
            <a:avLst/>
          </a:prstGeom>
          <a:noFill/>
          <a:ln>
            <a:noFill/>
          </a:ln>
        </p:spPr>
      </p:pic>
      <p:sp>
        <p:nvSpPr>
          <p:cNvPr id="183" name="Google Shape;183;p36"/>
          <p:cNvSpPr txBox="1"/>
          <p:nvPr/>
        </p:nvSpPr>
        <p:spPr>
          <a:xfrm>
            <a:off x="275288" y="810304"/>
            <a:ext cx="3056700" cy="21774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 sz="2200" dirty="0">
                <a:solidFill>
                  <a:srgbClr val="000000"/>
                </a:solidFill>
                <a:latin typeface="Arial"/>
                <a:ea typeface="Arial"/>
                <a:cs typeface="Arial"/>
                <a:sym typeface="Arial"/>
              </a:rPr>
              <a:t>Odor </a:t>
            </a:r>
            <a:r>
              <a:rPr lang="en" sz="2200" dirty="0">
                <a:sym typeface="Wingdings" panose="05000000000000000000" pitchFamily="2" charset="2"/>
              </a:rPr>
              <a:t></a:t>
            </a:r>
            <a:r>
              <a:rPr lang="en" sz="2200" dirty="0"/>
              <a:t> </a:t>
            </a:r>
            <a:br>
              <a:rPr lang="en" sz="2200" dirty="0">
                <a:solidFill>
                  <a:srgbClr val="000000"/>
                </a:solidFill>
                <a:latin typeface="Arial"/>
                <a:ea typeface="Arial"/>
                <a:cs typeface="Arial"/>
                <a:sym typeface="Arial"/>
              </a:rPr>
            </a:br>
            <a:r>
              <a:rPr lang="en" sz="2200" dirty="0">
                <a:solidFill>
                  <a:srgbClr val="000000"/>
                </a:solidFill>
                <a:latin typeface="Arial"/>
                <a:ea typeface="Arial"/>
                <a:cs typeface="Arial"/>
                <a:sym typeface="Arial"/>
              </a:rPr>
              <a:t>Receptor Cell  </a:t>
            </a:r>
            <a:r>
              <a:rPr lang="en" sz="2200" dirty="0">
                <a:solidFill>
                  <a:srgbClr val="000000"/>
                </a:solidFill>
                <a:latin typeface="Arial"/>
                <a:ea typeface="Arial"/>
                <a:cs typeface="Arial"/>
                <a:sym typeface="Wingdings" panose="05000000000000000000" pitchFamily="2" charset="2"/>
              </a:rPr>
              <a:t> </a:t>
            </a:r>
            <a:r>
              <a:rPr lang="en" sz="2200" dirty="0">
                <a:solidFill>
                  <a:srgbClr val="000000"/>
                </a:solidFill>
                <a:latin typeface="Arial"/>
                <a:ea typeface="Arial"/>
                <a:cs typeface="Arial"/>
                <a:sym typeface="Arial"/>
              </a:rPr>
              <a:t>  </a:t>
            </a:r>
            <a:br>
              <a:rPr lang="en" sz="2200" dirty="0">
                <a:solidFill>
                  <a:srgbClr val="000000"/>
                </a:solidFill>
                <a:latin typeface="Arial"/>
                <a:ea typeface="Arial"/>
                <a:cs typeface="Arial"/>
                <a:sym typeface="Arial"/>
              </a:rPr>
            </a:br>
            <a:r>
              <a:rPr lang="en" sz="2200" dirty="0">
                <a:solidFill>
                  <a:srgbClr val="000000"/>
                </a:solidFill>
                <a:latin typeface="Arial"/>
                <a:ea typeface="Arial"/>
                <a:cs typeface="Arial"/>
                <a:sym typeface="Arial"/>
              </a:rPr>
              <a:t>Olfactory bulb </a:t>
            </a:r>
            <a:r>
              <a:rPr lang="en" sz="2200" dirty="0">
                <a:solidFill>
                  <a:srgbClr val="000000"/>
                </a:solidFill>
                <a:latin typeface="Arial"/>
                <a:ea typeface="Arial"/>
                <a:cs typeface="Arial"/>
                <a:sym typeface="Wingdings" panose="05000000000000000000" pitchFamily="2" charset="2"/>
              </a:rPr>
              <a:t> </a:t>
            </a:r>
            <a:r>
              <a:rPr lang="en" sz="2200" dirty="0">
                <a:solidFill>
                  <a:srgbClr val="000000"/>
                </a:solidFill>
                <a:latin typeface="Arial"/>
                <a:ea typeface="Arial"/>
                <a:cs typeface="Arial"/>
                <a:sym typeface="Arial"/>
              </a:rPr>
              <a:t> Olfactory Tract </a:t>
            </a:r>
            <a:endParaRPr sz="2200"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200"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2200" dirty="0">
                <a:sym typeface="Wingdings" panose="05000000000000000000" pitchFamily="2" charset="2"/>
              </a:rPr>
              <a:t></a:t>
            </a:r>
            <a:r>
              <a:rPr lang="en" sz="2200" dirty="0"/>
              <a:t> </a:t>
            </a:r>
            <a:r>
              <a:rPr lang="en" sz="2200" dirty="0">
                <a:solidFill>
                  <a:srgbClr val="000000"/>
                </a:solidFill>
                <a:latin typeface="Arial"/>
                <a:ea typeface="Arial"/>
                <a:cs typeface="Arial"/>
                <a:sym typeface="Arial"/>
              </a:rPr>
              <a:t> </a:t>
            </a:r>
            <a:r>
              <a:rPr lang="en" sz="2200" dirty="0">
                <a:solidFill>
                  <a:srgbClr val="000000"/>
                </a:solidFill>
                <a:highlight>
                  <a:srgbClr val="00FFFF"/>
                </a:highlight>
                <a:latin typeface="Arial"/>
                <a:ea typeface="Arial"/>
                <a:cs typeface="Arial"/>
                <a:sym typeface="Arial"/>
              </a:rPr>
              <a:t>LIMBIC SYSTEM</a:t>
            </a:r>
            <a:endParaRPr sz="2200" dirty="0">
              <a:solidFill>
                <a:srgbClr val="000000"/>
              </a:solidFill>
              <a:latin typeface="Arial"/>
              <a:ea typeface="Arial"/>
              <a:cs typeface="Arial"/>
              <a:sym typeface="Arial"/>
            </a:endParaRPr>
          </a:p>
        </p:txBody>
      </p:sp>
      <p:pic>
        <p:nvPicPr>
          <p:cNvPr id="184" name="Google Shape;184;p36"/>
          <p:cNvPicPr preferRelativeResize="0"/>
          <p:nvPr/>
        </p:nvPicPr>
        <p:blipFill>
          <a:blip r:embed="rId4">
            <a:alphaModFix/>
          </a:blip>
          <a:stretch>
            <a:fillRect/>
          </a:stretch>
        </p:blipFill>
        <p:spPr>
          <a:xfrm>
            <a:off x="4265258" y="2987584"/>
            <a:ext cx="2991802" cy="1997376"/>
          </a:xfrm>
          <a:prstGeom prst="rect">
            <a:avLst/>
          </a:prstGeom>
          <a:noFill/>
          <a:ln>
            <a:noFill/>
          </a:ln>
        </p:spPr>
      </p:pic>
      <p:sp>
        <p:nvSpPr>
          <p:cNvPr id="185" name="Google Shape;185;p36"/>
          <p:cNvSpPr txBox="1"/>
          <p:nvPr/>
        </p:nvSpPr>
        <p:spPr>
          <a:xfrm>
            <a:off x="275963" y="3595084"/>
            <a:ext cx="3229800" cy="12879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endParaRP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7"/>
          <p:cNvPicPr preferRelativeResize="0"/>
          <p:nvPr/>
        </p:nvPicPr>
        <p:blipFill>
          <a:blip r:embed="rId3">
            <a:alphaModFix/>
          </a:blip>
          <a:stretch>
            <a:fillRect/>
          </a:stretch>
        </p:blipFill>
        <p:spPr>
          <a:xfrm>
            <a:off x="1322949" y="539950"/>
            <a:ext cx="6082301" cy="4530575"/>
          </a:xfrm>
          <a:prstGeom prst="rect">
            <a:avLst/>
          </a:prstGeom>
          <a:noFill/>
          <a:ln>
            <a:noFill/>
          </a:ln>
        </p:spPr>
      </p:pic>
      <p:sp>
        <p:nvSpPr>
          <p:cNvPr id="191" name="Google Shape;191;p37"/>
          <p:cNvSpPr txBox="1"/>
          <p:nvPr/>
        </p:nvSpPr>
        <p:spPr>
          <a:xfrm>
            <a:off x="275288" y="137886"/>
            <a:ext cx="5654700" cy="3147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 sz="2200">
                <a:solidFill>
                  <a:srgbClr val="000000"/>
                </a:solidFill>
                <a:latin typeface="Arial"/>
                <a:ea typeface="Arial"/>
                <a:cs typeface="Arial"/>
                <a:sym typeface="Arial"/>
              </a:rPr>
              <a:t>Olfactory Bulb on Sheep Brain</a:t>
            </a:r>
            <a:endParaRPr sz="220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8">
            <a:hlinkClick r:id="rId3"/>
          </p:cNvPr>
          <p:cNvPicPr preferRelativeResize="0"/>
          <p:nvPr/>
        </p:nvPicPr>
        <p:blipFill>
          <a:blip r:embed="rId4">
            <a:alphaModFix/>
          </a:blip>
          <a:stretch>
            <a:fillRect/>
          </a:stretch>
        </p:blipFill>
        <p:spPr>
          <a:xfrm>
            <a:off x="1320950" y="277931"/>
            <a:ext cx="6116850" cy="45876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0"/>
          <p:cNvSpPr txBox="1"/>
          <p:nvPr/>
        </p:nvSpPr>
        <p:spPr>
          <a:xfrm>
            <a:off x="233175" y="227122"/>
            <a:ext cx="8483100" cy="2348700"/>
          </a:xfrm>
          <a:prstGeom prst="rect">
            <a:avLst/>
          </a:prstGeom>
          <a:noFill/>
          <a:ln>
            <a:noFill/>
          </a:ln>
        </p:spPr>
        <p:txBody>
          <a:bodyPr spcFirstLastPara="1" wrap="square" lIns="31425" tIns="31425" rIns="31425" bIns="31425" anchor="t" anchorCtr="0">
            <a:noAutofit/>
          </a:bodyPr>
          <a:lstStyle/>
          <a:p>
            <a:pPr marL="0" lvl="0" indent="0" algn="l" rtl="0">
              <a:lnSpc>
                <a:spcPct val="107917"/>
              </a:lnSpc>
              <a:spcBef>
                <a:spcPts val="0"/>
              </a:spcBef>
              <a:spcAft>
                <a:spcPts val="0"/>
              </a:spcAft>
              <a:buNone/>
            </a:pPr>
            <a:r>
              <a:rPr lang="en" sz="2500" b="1"/>
              <a:t>General Senses </a:t>
            </a:r>
            <a:r>
              <a:rPr lang="en" sz="2500"/>
              <a:t>= receptors found throughout the body, including joints and organs</a:t>
            </a:r>
            <a:endParaRPr sz="2500">
              <a:solidFill>
                <a:srgbClr val="000000"/>
              </a:solidFill>
              <a:latin typeface="Arial"/>
              <a:ea typeface="Arial"/>
              <a:cs typeface="Arial"/>
              <a:sym typeface="Arial"/>
            </a:endParaRPr>
          </a:p>
          <a:p>
            <a:pPr marL="0" lvl="0" indent="0" algn="l" rtl="0">
              <a:lnSpc>
                <a:spcPct val="107917"/>
              </a:lnSpc>
              <a:spcBef>
                <a:spcPts val="0"/>
              </a:spcBef>
              <a:spcAft>
                <a:spcPts val="0"/>
              </a:spcAft>
              <a:buNone/>
            </a:pPr>
            <a:r>
              <a:rPr lang="en" sz="2500">
                <a:solidFill>
                  <a:srgbClr val="000000"/>
                </a:solidFill>
                <a:latin typeface="Arial"/>
                <a:ea typeface="Arial"/>
                <a:cs typeface="Arial"/>
                <a:sym typeface="Arial"/>
              </a:rPr>
              <a:t> </a:t>
            </a:r>
            <a:endParaRPr sz="2500">
              <a:solidFill>
                <a:srgbClr val="000000"/>
              </a:solidFill>
              <a:latin typeface="Arial"/>
              <a:ea typeface="Arial"/>
              <a:cs typeface="Arial"/>
              <a:sym typeface="Arial"/>
            </a:endParaRPr>
          </a:p>
          <a:p>
            <a:pPr marL="0" lvl="0" indent="0" algn="l" rtl="0">
              <a:lnSpc>
                <a:spcPct val="107917"/>
              </a:lnSpc>
              <a:spcBef>
                <a:spcPts val="0"/>
              </a:spcBef>
              <a:spcAft>
                <a:spcPts val="0"/>
              </a:spcAft>
              <a:buNone/>
            </a:pPr>
            <a:r>
              <a:rPr lang="en" sz="2500" b="1"/>
              <a:t>Special </a:t>
            </a:r>
            <a:r>
              <a:rPr lang="en" sz="2500" b="1">
                <a:solidFill>
                  <a:srgbClr val="000000"/>
                </a:solidFill>
              </a:rPr>
              <a:t>senses</a:t>
            </a:r>
            <a:r>
              <a:rPr lang="en" sz="2500">
                <a:solidFill>
                  <a:srgbClr val="000000"/>
                </a:solidFill>
                <a:latin typeface="Arial"/>
                <a:ea typeface="Arial"/>
                <a:cs typeface="Arial"/>
                <a:sym typeface="Arial"/>
              </a:rPr>
              <a:t> </a:t>
            </a:r>
            <a:r>
              <a:rPr lang="en" sz="2500"/>
              <a:t>= specialized receptors found in the head (eyes, ears, mouth)</a:t>
            </a:r>
            <a:endParaRPr sz="2500">
              <a:solidFill>
                <a:srgbClr val="000000"/>
              </a:solidFill>
              <a:latin typeface="Arial"/>
              <a:ea typeface="Arial"/>
              <a:cs typeface="Arial"/>
              <a:sym typeface="Arial"/>
            </a:endParaRPr>
          </a:p>
          <a:p>
            <a:pPr marL="0" marR="0" lvl="0" indent="0" algn="l" rtl="0">
              <a:lnSpc>
                <a:spcPct val="107917"/>
              </a:lnSpc>
              <a:spcBef>
                <a:spcPts val="500"/>
              </a:spcBef>
              <a:spcAft>
                <a:spcPts val="0"/>
              </a:spcAft>
              <a:buNone/>
            </a:pPr>
            <a:endParaRPr sz="2700">
              <a:solidFill>
                <a:srgbClr val="000000"/>
              </a:solidFill>
              <a:latin typeface="Arial"/>
              <a:ea typeface="Arial"/>
              <a:cs typeface="Arial"/>
              <a:sym typeface="Arial"/>
            </a:endParaRPr>
          </a:p>
        </p:txBody>
      </p:sp>
      <p:pic>
        <p:nvPicPr>
          <p:cNvPr id="79" name="Google Shape;79;p20"/>
          <p:cNvPicPr preferRelativeResize="0"/>
          <p:nvPr/>
        </p:nvPicPr>
        <p:blipFill rotWithShape="1">
          <a:blip r:embed="rId3">
            <a:alphaModFix/>
          </a:blip>
          <a:srcRect l="11777" t="52557"/>
          <a:stretch/>
        </p:blipFill>
        <p:spPr>
          <a:xfrm>
            <a:off x="2120268" y="2469377"/>
            <a:ext cx="4294192" cy="234869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9"/>
          <p:cNvSpPr txBox="1">
            <a:spLocks noGrp="1"/>
          </p:cNvSpPr>
          <p:nvPr>
            <p:ph type="title"/>
          </p:nvPr>
        </p:nvSpPr>
        <p:spPr>
          <a:xfrm>
            <a:off x="514945" y="271840"/>
            <a:ext cx="8114100" cy="629100"/>
          </a:xfrm>
          <a:prstGeom prst="rect">
            <a:avLst/>
          </a:prstGeom>
          <a:noFill/>
          <a:ln>
            <a:noFill/>
          </a:ln>
        </p:spPr>
        <p:txBody>
          <a:bodyPr spcFirstLastPara="1" wrap="square" lIns="31425" tIns="31425" rIns="31425" bIns="31425" anchor="ctr" anchorCtr="0">
            <a:noAutofit/>
          </a:bodyPr>
          <a:lstStyle/>
          <a:p>
            <a:pPr marL="0" marR="0" lvl="0" indent="0" algn="l" rtl="0">
              <a:lnSpc>
                <a:spcPct val="119886"/>
              </a:lnSpc>
              <a:spcBef>
                <a:spcPts val="0"/>
              </a:spcBef>
              <a:spcAft>
                <a:spcPts val="0"/>
              </a:spcAft>
              <a:buNone/>
            </a:pPr>
            <a:r>
              <a:rPr lang="en" sz="4000">
                <a:solidFill>
                  <a:srgbClr val="000000"/>
                </a:solidFill>
                <a:latin typeface="Arial"/>
                <a:ea typeface="Arial"/>
                <a:cs typeface="Arial"/>
                <a:sym typeface="Arial"/>
              </a:rPr>
              <a:t>Sense of Taste (Gustatory)</a:t>
            </a:r>
            <a:endParaRPr sz="4000">
              <a:solidFill>
                <a:srgbClr val="000000"/>
              </a:solidFill>
              <a:latin typeface="Arial"/>
              <a:ea typeface="Arial"/>
              <a:cs typeface="Arial"/>
              <a:sym typeface="Arial"/>
            </a:endParaRPr>
          </a:p>
        </p:txBody>
      </p:sp>
      <p:pic>
        <p:nvPicPr>
          <p:cNvPr id="202" name="Google Shape;202;p39"/>
          <p:cNvPicPr preferRelativeResize="0"/>
          <p:nvPr/>
        </p:nvPicPr>
        <p:blipFill>
          <a:blip r:embed="rId3">
            <a:alphaModFix/>
          </a:blip>
          <a:stretch>
            <a:fillRect/>
          </a:stretch>
        </p:blipFill>
        <p:spPr>
          <a:xfrm>
            <a:off x="549270" y="1141603"/>
            <a:ext cx="4271957" cy="3793331"/>
          </a:xfrm>
          <a:prstGeom prst="rect">
            <a:avLst/>
          </a:prstGeom>
          <a:noFill/>
          <a:ln>
            <a:noFill/>
          </a:ln>
        </p:spPr>
      </p:pic>
      <p:sp>
        <p:nvSpPr>
          <p:cNvPr id="203" name="Google Shape;203;p39"/>
          <p:cNvSpPr txBox="1"/>
          <p:nvPr/>
        </p:nvSpPr>
        <p:spPr>
          <a:xfrm>
            <a:off x="5440775" y="1509875"/>
            <a:ext cx="3222600" cy="4896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 sz="2500"/>
              <a:t>Papillae = taste buds</a:t>
            </a:r>
            <a:endParaRPr sz="2500"/>
          </a:p>
        </p:txBody>
      </p:sp>
      <p:pic>
        <p:nvPicPr>
          <p:cNvPr id="204" name="Google Shape;204;p39"/>
          <p:cNvPicPr preferRelativeResize="0"/>
          <p:nvPr/>
        </p:nvPicPr>
        <p:blipFill>
          <a:blip r:embed="rId4">
            <a:alphaModFix/>
          </a:blip>
          <a:stretch>
            <a:fillRect/>
          </a:stretch>
        </p:blipFill>
        <p:spPr>
          <a:xfrm>
            <a:off x="5069852" y="2069342"/>
            <a:ext cx="3891454" cy="291798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0"/>
          <p:cNvSpPr txBox="1">
            <a:spLocks noGrp="1"/>
          </p:cNvSpPr>
          <p:nvPr>
            <p:ph type="title"/>
          </p:nvPr>
        </p:nvSpPr>
        <p:spPr>
          <a:xfrm>
            <a:off x="370868" y="159064"/>
            <a:ext cx="8114100" cy="629100"/>
          </a:xfrm>
          <a:prstGeom prst="rect">
            <a:avLst/>
          </a:prstGeom>
          <a:noFill/>
          <a:ln>
            <a:noFill/>
          </a:ln>
        </p:spPr>
        <p:txBody>
          <a:bodyPr spcFirstLastPara="1" wrap="square" lIns="31425" tIns="31425" rIns="31425" bIns="31425" anchor="ctr" anchorCtr="0">
            <a:noAutofit/>
          </a:bodyPr>
          <a:lstStyle/>
          <a:p>
            <a:pPr marL="0" marR="0" lvl="0" indent="0" algn="l" rtl="0">
              <a:lnSpc>
                <a:spcPct val="119886"/>
              </a:lnSpc>
              <a:spcBef>
                <a:spcPts val="0"/>
              </a:spcBef>
              <a:spcAft>
                <a:spcPts val="0"/>
              </a:spcAft>
              <a:buNone/>
            </a:pPr>
            <a:r>
              <a:rPr lang="en" sz="3600"/>
              <a:t>Taste Sensations</a:t>
            </a:r>
            <a:endParaRPr sz="3600">
              <a:solidFill>
                <a:srgbClr val="000000"/>
              </a:solidFill>
              <a:latin typeface="Arial"/>
              <a:ea typeface="Arial"/>
              <a:cs typeface="Arial"/>
              <a:sym typeface="Arial"/>
            </a:endParaRPr>
          </a:p>
        </p:txBody>
      </p:sp>
      <p:sp>
        <p:nvSpPr>
          <p:cNvPr id="210" name="Google Shape;210;p40"/>
          <p:cNvSpPr txBox="1"/>
          <p:nvPr/>
        </p:nvSpPr>
        <p:spPr>
          <a:xfrm>
            <a:off x="711324" y="892956"/>
            <a:ext cx="3836400" cy="3357600"/>
          </a:xfrm>
          <a:prstGeom prst="rect">
            <a:avLst/>
          </a:prstGeom>
          <a:noFill/>
          <a:ln>
            <a:noFill/>
          </a:ln>
        </p:spPr>
        <p:txBody>
          <a:bodyPr spcFirstLastPara="1" wrap="square" lIns="31425" tIns="31425" rIns="31425" bIns="31425" anchor="t" anchorCtr="0">
            <a:noAutofit/>
          </a:bodyPr>
          <a:lstStyle/>
          <a:p>
            <a:pPr marL="0" marR="0" lvl="0" indent="0" algn="l" rtl="0">
              <a:lnSpc>
                <a:spcPct val="120089"/>
              </a:lnSpc>
              <a:spcBef>
                <a:spcPts val="0"/>
              </a:spcBef>
              <a:spcAft>
                <a:spcPts val="0"/>
              </a:spcAft>
              <a:buNone/>
            </a:pPr>
            <a:r>
              <a:rPr lang="en" sz="2600" dirty="0">
                <a:solidFill>
                  <a:srgbClr val="000000"/>
                </a:solidFill>
                <a:latin typeface="Arial"/>
                <a:ea typeface="Arial"/>
                <a:cs typeface="Arial"/>
                <a:sym typeface="Arial"/>
              </a:rPr>
              <a:t>Sweet</a:t>
            </a:r>
            <a:endParaRPr sz="2600" dirty="0">
              <a:solidFill>
                <a:srgbClr val="000000"/>
              </a:solidFill>
              <a:latin typeface="Arial"/>
              <a:ea typeface="Arial"/>
              <a:cs typeface="Arial"/>
              <a:sym typeface="Arial"/>
            </a:endParaRPr>
          </a:p>
          <a:p>
            <a:pPr marL="0" marR="0" lvl="0" indent="0" algn="l" rtl="0">
              <a:lnSpc>
                <a:spcPct val="120089"/>
              </a:lnSpc>
              <a:spcBef>
                <a:spcPts val="0"/>
              </a:spcBef>
              <a:spcAft>
                <a:spcPts val="0"/>
              </a:spcAft>
              <a:buNone/>
            </a:pPr>
            <a:r>
              <a:rPr lang="en" sz="2600" dirty="0">
                <a:solidFill>
                  <a:srgbClr val="000000"/>
                </a:solidFill>
                <a:latin typeface="Arial"/>
                <a:ea typeface="Arial"/>
                <a:cs typeface="Arial"/>
                <a:sym typeface="Arial"/>
              </a:rPr>
              <a:t>Sour</a:t>
            </a:r>
            <a:endParaRPr sz="2600" dirty="0">
              <a:solidFill>
                <a:srgbClr val="000000"/>
              </a:solidFill>
              <a:latin typeface="Arial"/>
              <a:ea typeface="Arial"/>
              <a:cs typeface="Arial"/>
              <a:sym typeface="Arial"/>
            </a:endParaRPr>
          </a:p>
          <a:p>
            <a:pPr marL="0" marR="0" lvl="0" indent="0" algn="l" rtl="0">
              <a:lnSpc>
                <a:spcPct val="120089"/>
              </a:lnSpc>
              <a:spcBef>
                <a:spcPts val="0"/>
              </a:spcBef>
              <a:spcAft>
                <a:spcPts val="0"/>
              </a:spcAft>
              <a:buNone/>
            </a:pPr>
            <a:r>
              <a:rPr lang="en" sz="2600" dirty="0">
                <a:solidFill>
                  <a:srgbClr val="000000"/>
                </a:solidFill>
                <a:latin typeface="Arial"/>
                <a:ea typeface="Arial"/>
                <a:cs typeface="Arial"/>
                <a:sym typeface="Arial"/>
              </a:rPr>
              <a:t>Bitter</a:t>
            </a:r>
            <a:endParaRPr sz="2600" dirty="0">
              <a:solidFill>
                <a:srgbClr val="000000"/>
              </a:solidFill>
              <a:latin typeface="Arial"/>
              <a:ea typeface="Arial"/>
              <a:cs typeface="Arial"/>
              <a:sym typeface="Arial"/>
            </a:endParaRPr>
          </a:p>
          <a:p>
            <a:pPr marL="0" marR="0" lvl="0" indent="0" algn="l" rtl="0">
              <a:lnSpc>
                <a:spcPct val="120089"/>
              </a:lnSpc>
              <a:spcBef>
                <a:spcPts val="0"/>
              </a:spcBef>
              <a:spcAft>
                <a:spcPts val="0"/>
              </a:spcAft>
              <a:buNone/>
            </a:pPr>
            <a:r>
              <a:rPr lang="en" sz="2600" dirty="0">
                <a:solidFill>
                  <a:srgbClr val="000000"/>
                </a:solidFill>
                <a:latin typeface="Arial"/>
                <a:ea typeface="Arial"/>
                <a:cs typeface="Arial"/>
                <a:sym typeface="Arial"/>
              </a:rPr>
              <a:t>Salty</a:t>
            </a:r>
            <a:endParaRPr sz="2600" dirty="0">
              <a:solidFill>
                <a:srgbClr val="000000"/>
              </a:solidFill>
              <a:latin typeface="Arial"/>
              <a:ea typeface="Arial"/>
              <a:cs typeface="Arial"/>
              <a:sym typeface="Arial"/>
            </a:endParaRPr>
          </a:p>
          <a:p>
            <a:pPr marL="0" marR="0" lvl="0" indent="0" algn="l" rtl="0">
              <a:lnSpc>
                <a:spcPct val="120089"/>
              </a:lnSpc>
              <a:spcBef>
                <a:spcPts val="0"/>
              </a:spcBef>
              <a:spcAft>
                <a:spcPts val="0"/>
              </a:spcAft>
              <a:buNone/>
            </a:pPr>
            <a:r>
              <a:rPr lang="en" sz="2600" dirty="0"/>
              <a:t>Savory (Umami)</a:t>
            </a:r>
            <a:endParaRPr sz="2600" dirty="0">
              <a:solidFill>
                <a:srgbClr val="000000"/>
              </a:solidFill>
              <a:latin typeface="Arial"/>
              <a:ea typeface="Arial"/>
              <a:cs typeface="Arial"/>
              <a:sym typeface="Arial"/>
            </a:endParaRPr>
          </a:p>
        </p:txBody>
      </p:sp>
      <p:sp>
        <p:nvSpPr>
          <p:cNvPr id="211" name="Google Shape;211;p40"/>
          <p:cNvSpPr txBox="1"/>
          <p:nvPr/>
        </p:nvSpPr>
        <p:spPr>
          <a:xfrm>
            <a:off x="5077500" y="253150"/>
            <a:ext cx="3310200" cy="22587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 sz="2000" dirty="0"/>
              <a:t>Imagine the taste of:</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n" sz="2000" dirty="0"/>
              <a:t>Strawberries</a:t>
            </a:r>
            <a:endParaRPr sz="2000" dirty="0"/>
          </a:p>
          <a:p>
            <a:pPr marL="0" lvl="0" indent="0" algn="l" rtl="0">
              <a:spcBef>
                <a:spcPts val="0"/>
              </a:spcBef>
              <a:spcAft>
                <a:spcPts val="0"/>
              </a:spcAft>
              <a:buNone/>
            </a:pPr>
            <a:r>
              <a:rPr lang="en" sz="2000" dirty="0"/>
              <a:t>Cheetos</a:t>
            </a:r>
            <a:endParaRPr sz="2000" dirty="0"/>
          </a:p>
          <a:p>
            <a:pPr marL="0" lvl="0" indent="0" algn="l" rtl="0">
              <a:spcBef>
                <a:spcPts val="0"/>
              </a:spcBef>
              <a:spcAft>
                <a:spcPts val="0"/>
              </a:spcAft>
              <a:buNone/>
            </a:pPr>
            <a:r>
              <a:rPr lang="en" sz="2000" dirty="0"/>
              <a:t>Banana</a:t>
            </a:r>
            <a:endParaRPr sz="2000" dirty="0"/>
          </a:p>
          <a:p>
            <a:pPr marL="0" lvl="0" indent="0" algn="l" rtl="0">
              <a:spcBef>
                <a:spcPts val="0"/>
              </a:spcBef>
              <a:spcAft>
                <a:spcPts val="0"/>
              </a:spcAft>
              <a:buNone/>
            </a:pPr>
            <a:r>
              <a:rPr lang="en" sz="2000" dirty="0"/>
              <a:t>French Fries</a:t>
            </a:r>
            <a:endParaRPr sz="2000" dirty="0"/>
          </a:p>
          <a:p>
            <a:pPr marL="0" lvl="0" indent="0" algn="l" rtl="0">
              <a:spcBef>
                <a:spcPts val="0"/>
              </a:spcBef>
              <a:spcAft>
                <a:spcPts val="0"/>
              </a:spcAft>
              <a:buNone/>
            </a:pPr>
            <a:r>
              <a:rPr lang="en" sz="2000" dirty="0"/>
              <a:t>Chocolate</a:t>
            </a:r>
            <a:endParaRPr sz="2000" dirty="0"/>
          </a:p>
          <a:p>
            <a:pPr marL="0" lvl="0" indent="0" algn="l" rtl="0">
              <a:spcBef>
                <a:spcPts val="0"/>
              </a:spcBef>
              <a:spcAft>
                <a:spcPts val="0"/>
              </a:spcAft>
              <a:buNone/>
            </a:pPr>
            <a:endParaRPr sz="1200" dirty="0"/>
          </a:p>
          <a:p>
            <a:pPr marL="0" lvl="0" indent="0" algn="l" rtl="0">
              <a:spcBef>
                <a:spcPts val="0"/>
              </a:spcBef>
              <a:spcAft>
                <a:spcPts val="0"/>
              </a:spcAft>
              <a:buNone/>
            </a:pPr>
            <a:endParaRPr sz="1200" dirty="0"/>
          </a:p>
          <a:p>
            <a:pPr marL="0" lvl="0" indent="0" algn="l" rtl="0">
              <a:spcBef>
                <a:spcPts val="0"/>
              </a:spcBef>
              <a:spcAft>
                <a:spcPts val="0"/>
              </a:spcAft>
              <a:buNone/>
            </a:pPr>
            <a:endParaRPr sz="1200" dirty="0"/>
          </a:p>
        </p:txBody>
      </p:sp>
      <p:pic>
        <p:nvPicPr>
          <p:cNvPr id="212" name="Google Shape;212;p40"/>
          <p:cNvPicPr preferRelativeResize="0"/>
          <p:nvPr/>
        </p:nvPicPr>
        <p:blipFill>
          <a:blip r:embed="rId3">
            <a:alphaModFix/>
          </a:blip>
          <a:stretch>
            <a:fillRect/>
          </a:stretch>
        </p:blipFill>
        <p:spPr>
          <a:xfrm>
            <a:off x="4992374" y="2621300"/>
            <a:ext cx="2206175" cy="2436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1"/>
          <p:cNvSpPr txBox="1"/>
          <p:nvPr/>
        </p:nvSpPr>
        <p:spPr>
          <a:xfrm>
            <a:off x="96600" y="46925"/>
            <a:ext cx="9047400" cy="14058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 sz="2500" b="1" dirty="0">
                <a:highlight>
                  <a:srgbClr val="FFFFFF"/>
                </a:highlight>
              </a:rPr>
              <a:t>Umami</a:t>
            </a:r>
            <a:r>
              <a:rPr lang="en" sz="2500" dirty="0">
                <a:highlight>
                  <a:srgbClr val="FFFFFF"/>
                </a:highlight>
                <a:uFill>
                  <a:noFill/>
                </a:uFill>
                <a:hlinkClick r:id="rId3"/>
              </a:rPr>
              <a:t> </a:t>
            </a:r>
            <a:r>
              <a:rPr lang="en" sz="2500" dirty="0">
                <a:highlight>
                  <a:srgbClr val="FFFFFF"/>
                </a:highlight>
              </a:rPr>
              <a:t>- a </a:t>
            </a:r>
            <a:r>
              <a:rPr lang="en" sz="2500" b="1" dirty="0">
                <a:highlight>
                  <a:srgbClr val="FFFFFF"/>
                </a:highlight>
              </a:rPr>
              <a:t>savory taste</a:t>
            </a:r>
            <a:r>
              <a:rPr lang="en" sz="2500" dirty="0">
                <a:highlight>
                  <a:srgbClr val="FFFFFF"/>
                </a:highlight>
              </a:rPr>
              <a:t>, is one of the five basic tastes, together with sweet, sour, bitter and salty. A loanword from the Japanese </a:t>
            </a:r>
            <a:r>
              <a:rPr lang="en" sz="2500" i="1" dirty="0">
                <a:highlight>
                  <a:srgbClr val="FFFFFF"/>
                </a:highlight>
              </a:rPr>
              <a:t>umami</a:t>
            </a:r>
            <a:r>
              <a:rPr lang="en" sz="2500" dirty="0">
                <a:highlight>
                  <a:srgbClr val="FFFFFF"/>
                </a:highlight>
              </a:rPr>
              <a:t> can be translated "pleasant savory taste". </a:t>
            </a:r>
            <a:endParaRPr sz="2500" dirty="0">
              <a:highlight>
                <a:srgbClr val="FFFFFF"/>
              </a:highlight>
            </a:endParaRPr>
          </a:p>
          <a:p>
            <a:pPr marL="0" lvl="0" indent="0" algn="l" rtl="0">
              <a:spcBef>
                <a:spcPts val="0"/>
              </a:spcBef>
              <a:spcAft>
                <a:spcPts val="0"/>
              </a:spcAft>
              <a:buNone/>
            </a:pPr>
            <a:endParaRPr sz="1200" dirty="0">
              <a:highlight>
                <a:srgbClr val="FFFFFF"/>
              </a:highlight>
            </a:endParaRPr>
          </a:p>
          <a:p>
            <a:pPr marL="0" lvl="0" indent="0" algn="l" rtl="0">
              <a:spcBef>
                <a:spcPts val="0"/>
              </a:spcBef>
              <a:spcAft>
                <a:spcPts val="0"/>
              </a:spcAft>
              <a:buNone/>
            </a:pPr>
            <a:endParaRPr sz="1200" dirty="0"/>
          </a:p>
        </p:txBody>
      </p:sp>
      <p:pic>
        <p:nvPicPr>
          <p:cNvPr id="218" name="Google Shape;218;p41"/>
          <p:cNvPicPr preferRelativeResize="0"/>
          <p:nvPr/>
        </p:nvPicPr>
        <p:blipFill>
          <a:blip r:embed="rId4">
            <a:alphaModFix/>
          </a:blip>
          <a:stretch>
            <a:fillRect/>
          </a:stretch>
        </p:blipFill>
        <p:spPr>
          <a:xfrm>
            <a:off x="4648724" y="1861101"/>
            <a:ext cx="3722608" cy="2835354"/>
          </a:xfrm>
          <a:prstGeom prst="rect">
            <a:avLst/>
          </a:prstGeom>
          <a:noFill/>
          <a:ln>
            <a:noFill/>
          </a:ln>
        </p:spPr>
      </p:pic>
      <p:sp>
        <p:nvSpPr>
          <p:cNvPr id="219" name="Google Shape;219;p41"/>
          <p:cNvSpPr txBox="1"/>
          <p:nvPr/>
        </p:nvSpPr>
        <p:spPr>
          <a:xfrm>
            <a:off x="435850" y="1812450"/>
            <a:ext cx="3625500" cy="31434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Clr>
                <a:srgbClr val="000000"/>
              </a:buClr>
              <a:buSzPts val="900"/>
              <a:buFont typeface="Arial"/>
              <a:buNone/>
            </a:pPr>
            <a:r>
              <a:rPr lang="en" sz="1800" i="1" dirty="0">
                <a:highlight>
                  <a:srgbClr val="FFFFFF"/>
                </a:highlight>
              </a:rPr>
              <a:t>Bacon, cheddar and beef all have umami, and together they “synergize the umami effect.” Toss in sautéed mushrooms and you’ve struck an umami mother lode. Umami, he says, “alters our perception of other tastes, making salt, saltier, sweet sweeter, and bitter and sour less biting.” It is a taste that can’t be duplicated with any of the other four tastes.</a:t>
            </a:r>
            <a:endParaRPr sz="1800" i="1" dirty="0">
              <a:highlight>
                <a:srgbClr val="FFFFFF"/>
              </a:highlight>
            </a:endParaRPr>
          </a:p>
          <a:p>
            <a:pPr marL="0" lvl="0" indent="0" algn="l" rtl="0">
              <a:spcBef>
                <a:spcPts val="0"/>
              </a:spcBef>
              <a:spcAft>
                <a:spcPts val="0"/>
              </a:spcAft>
              <a:buClr>
                <a:srgbClr val="000000"/>
              </a:buClr>
              <a:buSzPts val="900"/>
              <a:buFont typeface="Arial"/>
              <a:buNone/>
            </a:pPr>
            <a:endParaRPr sz="1200" dirty="0">
              <a:highlight>
                <a:srgbClr val="FFFFFF"/>
              </a:highlight>
            </a:endParaRPr>
          </a:p>
          <a:p>
            <a:pPr marL="0" lvl="0" indent="0" algn="l" rtl="0">
              <a:spcBef>
                <a:spcPts val="0"/>
              </a:spcBef>
              <a:spcAft>
                <a:spcPts val="0"/>
              </a:spcAft>
              <a:buClr>
                <a:srgbClr val="000000"/>
              </a:buClr>
              <a:buSzPts val="900"/>
              <a:buFont typeface="Arial"/>
              <a:buNone/>
            </a:pPr>
            <a:endParaRPr sz="1200" dirty="0"/>
          </a:p>
          <a:p>
            <a:pPr marL="0" lvl="0" indent="0" algn="l" rtl="0">
              <a:spcBef>
                <a:spcPts val="0"/>
              </a:spcBef>
              <a:spcAft>
                <a:spcPts val="0"/>
              </a:spcAft>
              <a:buNone/>
            </a:pPr>
            <a:endParaRPr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2"/>
          <p:cNvSpPr txBox="1"/>
          <p:nvPr/>
        </p:nvSpPr>
        <p:spPr>
          <a:xfrm>
            <a:off x="267575" y="116450"/>
            <a:ext cx="8633400" cy="189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Do we all experience taste in the same way?</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n" sz="2000" dirty="0"/>
              <a:t>Genetics may play a role in whether you like certain foods.</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n" sz="2000" dirty="0"/>
              <a:t>Does cilantro taste like soap to you?</a:t>
            </a:r>
            <a:endParaRPr sz="2000" dirty="0"/>
          </a:p>
          <a:p>
            <a:pPr marL="0" lvl="0" indent="0" algn="l" rtl="0">
              <a:spcBef>
                <a:spcPts val="0"/>
              </a:spcBef>
              <a:spcAft>
                <a:spcPts val="0"/>
              </a:spcAft>
              <a:buNone/>
            </a:pPr>
            <a:endParaRPr sz="1800" dirty="0"/>
          </a:p>
        </p:txBody>
      </p:sp>
      <p:pic>
        <p:nvPicPr>
          <p:cNvPr id="225" name="Google Shape;225;p42"/>
          <p:cNvPicPr preferRelativeResize="0"/>
          <p:nvPr/>
        </p:nvPicPr>
        <p:blipFill>
          <a:blip r:embed="rId3">
            <a:alphaModFix/>
          </a:blip>
          <a:stretch>
            <a:fillRect/>
          </a:stretch>
        </p:blipFill>
        <p:spPr>
          <a:xfrm>
            <a:off x="267575" y="2116438"/>
            <a:ext cx="5650700" cy="2923975"/>
          </a:xfrm>
          <a:prstGeom prst="rect">
            <a:avLst/>
          </a:prstGeom>
          <a:noFill/>
          <a:ln>
            <a:noFill/>
          </a:ln>
        </p:spPr>
      </p:pic>
      <p:pic>
        <p:nvPicPr>
          <p:cNvPr id="226" name="Google Shape;226;p42"/>
          <p:cNvPicPr preferRelativeResize="0"/>
          <p:nvPr/>
        </p:nvPicPr>
        <p:blipFill rotWithShape="1">
          <a:blip r:embed="rId4">
            <a:alphaModFix/>
          </a:blip>
          <a:srcRect t="8867"/>
          <a:stretch/>
        </p:blipFill>
        <p:spPr>
          <a:xfrm>
            <a:off x="4605050" y="2013350"/>
            <a:ext cx="4538950" cy="3130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3"/>
          <p:cNvSpPr txBox="1">
            <a:spLocks noGrp="1"/>
          </p:cNvSpPr>
          <p:nvPr>
            <p:ph type="title"/>
          </p:nvPr>
        </p:nvSpPr>
        <p:spPr>
          <a:xfrm>
            <a:off x="124600" y="179425"/>
            <a:ext cx="8865000" cy="577200"/>
          </a:xfrm>
          <a:prstGeom prst="rect">
            <a:avLst/>
          </a:prstGeom>
          <a:solidFill>
            <a:srgbClr val="B7B7B7"/>
          </a:solidFill>
          <a:ln>
            <a:noFill/>
          </a:ln>
        </p:spPr>
        <p:txBody>
          <a:bodyPr spcFirstLastPara="1" wrap="square" lIns="31425" tIns="31425" rIns="31425" bIns="31425" anchor="ctr" anchorCtr="0">
            <a:noAutofit/>
          </a:bodyPr>
          <a:lstStyle/>
          <a:p>
            <a:pPr marL="0" marR="0" lvl="0" indent="0" algn="l" rtl="0">
              <a:lnSpc>
                <a:spcPct val="120000"/>
              </a:lnSpc>
              <a:spcBef>
                <a:spcPts val="0"/>
              </a:spcBef>
              <a:spcAft>
                <a:spcPts val="0"/>
              </a:spcAft>
              <a:buNone/>
            </a:pPr>
            <a:r>
              <a:rPr lang="en" sz="3700">
                <a:solidFill>
                  <a:srgbClr val="000000"/>
                </a:solidFill>
                <a:latin typeface="Arial"/>
                <a:ea typeface="Arial"/>
                <a:cs typeface="Arial"/>
                <a:sym typeface="Arial"/>
              </a:rPr>
              <a:t>Sense of Hearing</a:t>
            </a:r>
            <a:endParaRPr sz="3700">
              <a:solidFill>
                <a:srgbClr val="000000"/>
              </a:solidFill>
              <a:latin typeface="Arial"/>
              <a:ea typeface="Arial"/>
              <a:cs typeface="Arial"/>
              <a:sym typeface="Arial"/>
            </a:endParaRPr>
          </a:p>
        </p:txBody>
      </p:sp>
      <p:sp>
        <p:nvSpPr>
          <p:cNvPr id="232" name="Google Shape;232;p43"/>
          <p:cNvSpPr txBox="1"/>
          <p:nvPr/>
        </p:nvSpPr>
        <p:spPr>
          <a:xfrm>
            <a:off x="244475" y="948925"/>
            <a:ext cx="5491500" cy="3740400"/>
          </a:xfrm>
          <a:prstGeom prst="rect">
            <a:avLst/>
          </a:prstGeom>
          <a:noFill/>
          <a:ln>
            <a:noFill/>
          </a:ln>
        </p:spPr>
        <p:txBody>
          <a:bodyPr spcFirstLastPara="1" wrap="square" lIns="31425" tIns="31425" rIns="31425" bIns="31425" anchor="t" anchorCtr="0">
            <a:noAutofit/>
          </a:bodyPr>
          <a:lstStyle/>
          <a:p>
            <a:pPr marL="0" marR="0" lvl="0" indent="0" algn="l" rtl="0">
              <a:lnSpc>
                <a:spcPct val="120000"/>
              </a:lnSpc>
              <a:spcBef>
                <a:spcPts val="0"/>
              </a:spcBef>
              <a:spcAft>
                <a:spcPts val="0"/>
              </a:spcAft>
              <a:buNone/>
            </a:pPr>
            <a:r>
              <a:rPr lang="en" sz="2700" u="sng" dirty="0">
                <a:solidFill>
                  <a:srgbClr val="000000"/>
                </a:solidFill>
                <a:latin typeface="Arial"/>
                <a:ea typeface="Arial"/>
                <a:cs typeface="Arial"/>
                <a:sym typeface="Arial"/>
              </a:rPr>
              <a:t>External Ear</a:t>
            </a:r>
            <a:endParaRPr sz="2700" u="sng" dirty="0">
              <a:solidFill>
                <a:srgbClr val="000000"/>
              </a:solidFill>
              <a:latin typeface="Arial"/>
              <a:ea typeface="Arial"/>
              <a:cs typeface="Arial"/>
              <a:sym typeface="Arial"/>
            </a:endParaRPr>
          </a:p>
          <a:p>
            <a:pPr marL="0" marR="0" lvl="0" indent="0" algn="l" rtl="0">
              <a:lnSpc>
                <a:spcPct val="120000"/>
              </a:lnSpc>
              <a:spcBef>
                <a:spcPts val="500"/>
              </a:spcBef>
              <a:spcAft>
                <a:spcPts val="0"/>
              </a:spcAft>
              <a:buNone/>
            </a:pPr>
            <a:endParaRPr sz="2700" dirty="0"/>
          </a:p>
          <a:p>
            <a:pPr marL="0" marR="0" lvl="0" indent="0" algn="l" rtl="0">
              <a:lnSpc>
                <a:spcPct val="120000"/>
              </a:lnSpc>
              <a:spcBef>
                <a:spcPts val="500"/>
              </a:spcBef>
              <a:spcAft>
                <a:spcPts val="0"/>
              </a:spcAft>
              <a:buNone/>
            </a:pPr>
            <a:r>
              <a:rPr lang="en" sz="2700" b="1" dirty="0">
                <a:solidFill>
                  <a:srgbClr val="000000"/>
                </a:solidFill>
                <a:latin typeface="Arial"/>
                <a:ea typeface="Arial"/>
                <a:cs typeface="Arial"/>
                <a:sym typeface="Arial"/>
              </a:rPr>
              <a:t>Auricle</a:t>
            </a:r>
            <a:r>
              <a:rPr lang="en" sz="2700" dirty="0">
                <a:solidFill>
                  <a:srgbClr val="000000"/>
                </a:solidFill>
                <a:latin typeface="Arial"/>
                <a:ea typeface="Arial"/>
                <a:cs typeface="Arial"/>
                <a:sym typeface="Arial"/>
              </a:rPr>
              <a:t> (pinna) - outer ear</a:t>
            </a:r>
            <a:br>
              <a:rPr lang="en" sz="2700" dirty="0">
                <a:solidFill>
                  <a:srgbClr val="000000"/>
                </a:solidFill>
                <a:latin typeface="Arial"/>
                <a:ea typeface="Arial"/>
                <a:cs typeface="Arial"/>
                <a:sym typeface="Arial"/>
              </a:rPr>
            </a:br>
            <a:endParaRPr sz="2700" dirty="0">
              <a:solidFill>
                <a:srgbClr val="000000"/>
              </a:solidFill>
              <a:latin typeface="Arial"/>
              <a:ea typeface="Arial"/>
              <a:cs typeface="Arial"/>
              <a:sym typeface="Arial"/>
            </a:endParaRPr>
          </a:p>
          <a:p>
            <a:pPr marL="0" marR="0" lvl="0" indent="0" algn="l" rtl="0">
              <a:lnSpc>
                <a:spcPct val="120000"/>
              </a:lnSpc>
              <a:spcBef>
                <a:spcPts val="500"/>
              </a:spcBef>
              <a:spcAft>
                <a:spcPts val="0"/>
              </a:spcAft>
              <a:buNone/>
            </a:pPr>
            <a:r>
              <a:rPr lang="en" sz="2700" b="1" dirty="0"/>
              <a:t>Auditory Canal </a:t>
            </a:r>
            <a:br>
              <a:rPr lang="en" sz="2700" b="1" dirty="0"/>
            </a:br>
            <a:r>
              <a:rPr lang="en" sz="2700" b="1" dirty="0"/>
              <a:t>     </a:t>
            </a:r>
            <a:r>
              <a:rPr lang="en" sz="1800" b="1" dirty="0"/>
              <a:t>(external auditory meatus)</a:t>
            </a:r>
            <a:endParaRPr sz="1800" b="1" dirty="0"/>
          </a:p>
          <a:p>
            <a:pPr marL="0" marR="0" lvl="0" indent="0" algn="l" rtl="0">
              <a:lnSpc>
                <a:spcPct val="120000"/>
              </a:lnSpc>
              <a:spcBef>
                <a:spcPts val="500"/>
              </a:spcBef>
              <a:spcAft>
                <a:spcPts val="0"/>
              </a:spcAft>
              <a:buNone/>
            </a:pPr>
            <a:r>
              <a:rPr lang="en" sz="2700" dirty="0"/>
              <a:t> - opening to the eardrum</a:t>
            </a:r>
            <a:endParaRPr sz="2700" dirty="0"/>
          </a:p>
          <a:p>
            <a:pPr marL="0" marR="0" lvl="0" indent="0" algn="l" rtl="0">
              <a:lnSpc>
                <a:spcPct val="120000"/>
              </a:lnSpc>
              <a:spcBef>
                <a:spcPts val="500"/>
              </a:spcBef>
              <a:spcAft>
                <a:spcPts val="0"/>
              </a:spcAft>
              <a:buNone/>
            </a:pPr>
            <a:endParaRPr sz="2700" dirty="0">
              <a:solidFill>
                <a:srgbClr val="000000"/>
              </a:solidFill>
              <a:latin typeface="Arial"/>
              <a:ea typeface="Arial"/>
              <a:cs typeface="Arial"/>
              <a:sym typeface="Arial"/>
            </a:endParaRPr>
          </a:p>
        </p:txBody>
      </p:sp>
      <p:pic>
        <p:nvPicPr>
          <p:cNvPr id="233" name="Google Shape;233;p43"/>
          <p:cNvPicPr preferRelativeResize="0"/>
          <p:nvPr/>
        </p:nvPicPr>
        <p:blipFill>
          <a:blip r:embed="rId3">
            <a:alphaModFix/>
          </a:blip>
          <a:stretch>
            <a:fillRect/>
          </a:stretch>
        </p:blipFill>
        <p:spPr>
          <a:xfrm>
            <a:off x="5229400" y="665076"/>
            <a:ext cx="3677775" cy="42082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44"/>
          <p:cNvPicPr preferRelativeResize="0"/>
          <p:nvPr/>
        </p:nvPicPr>
        <p:blipFill>
          <a:blip r:embed="rId3">
            <a:alphaModFix/>
          </a:blip>
          <a:stretch>
            <a:fillRect/>
          </a:stretch>
        </p:blipFill>
        <p:spPr>
          <a:xfrm>
            <a:off x="528547" y="365647"/>
            <a:ext cx="6190357" cy="423273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5"/>
          <p:cNvSpPr txBox="1"/>
          <p:nvPr/>
        </p:nvSpPr>
        <p:spPr>
          <a:xfrm>
            <a:off x="180833" y="250391"/>
            <a:ext cx="4312500" cy="27021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 sz="2300" dirty="0"/>
              <a:t>Ear movement is common in many mammals, including cats, dogs and horses, and usually serves to swivel the ear towards the direction of a sound. A group of muscles called the </a:t>
            </a:r>
            <a:r>
              <a:rPr lang="en" sz="2300" b="1" u="sng" dirty="0"/>
              <a:t>auriculares</a:t>
            </a:r>
            <a:r>
              <a:rPr lang="en" sz="2300" dirty="0"/>
              <a:t> are responsible for this movement. </a:t>
            </a:r>
            <a:endParaRPr sz="2300" dirty="0"/>
          </a:p>
        </p:txBody>
      </p:sp>
      <p:pic>
        <p:nvPicPr>
          <p:cNvPr id="244" name="Google Shape;244;p45"/>
          <p:cNvPicPr preferRelativeResize="0"/>
          <p:nvPr/>
        </p:nvPicPr>
        <p:blipFill>
          <a:blip r:embed="rId3">
            <a:alphaModFix/>
          </a:blip>
          <a:stretch>
            <a:fillRect/>
          </a:stretch>
        </p:blipFill>
        <p:spPr>
          <a:xfrm>
            <a:off x="4493273" y="132638"/>
            <a:ext cx="3461061" cy="2819913"/>
          </a:xfrm>
          <a:prstGeom prst="rect">
            <a:avLst/>
          </a:prstGeom>
          <a:noFill/>
          <a:ln>
            <a:noFill/>
          </a:ln>
        </p:spPr>
      </p:pic>
      <p:sp>
        <p:nvSpPr>
          <p:cNvPr id="245" name="Google Shape;245;p45"/>
          <p:cNvSpPr txBox="1"/>
          <p:nvPr/>
        </p:nvSpPr>
        <p:spPr>
          <a:xfrm>
            <a:off x="264308" y="3328155"/>
            <a:ext cx="4117500" cy="16482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 sz="2000"/>
              <a:t>Ear wiggling is considered a </a:t>
            </a:r>
            <a:r>
              <a:rPr lang="en" sz="2000" b="1"/>
              <a:t>VESTIGIAL</a:t>
            </a:r>
            <a:r>
              <a:rPr lang="en" sz="2000"/>
              <a:t> trait - a trait that no longer functions but is part of our evolutionary past. </a:t>
            </a:r>
            <a:endParaRPr sz="2000"/>
          </a:p>
        </p:txBody>
      </p:sp>
      <p:pic>
        <p:nvPicPr>
          <p:cNvPr id="246" name="Google Shape;246;p45"/>
          <p:cNvPicPr preferRelativeResize="0"/>
          <p:nvPr/>
        </p:nvPicPr>
        <p:blipFill>
          <a:blip r:embed="rId4">
            <a:alphaModFix/>
          </a:blip>
          <a:stretch>
            <a:fillRect/>
          </a:stretch>
        </p:blipFill>
        <p:spPr>
          <a:xfrm>
            <a:off x="4534208" y="3104951"/>
            <a:ext cx="3802720" cy="18861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46"/>
          <p:cNvPicPr preferRelativeResize="0"/>
          <p:nvPr/>
        </p:nvPicPr>
        <p:blipFill>
          <a:blip r:embed="rId3">
            <a:alphaModFix/>
          </a:blip>
          <a:stretch>
            <a:fillRect/>
          </a:stretch>
        </p:blipFill>
        <p:spPr>
          <a:xfrm>
            <a:off x="650925" y="168338"/>
            <a:ext cx="7654075" cy="48068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7"/>
          <p:cNvSpPr txBox="1">
            <a:spLocks noGrp="1"/>
          </p:cNvSpPr>
          <p:nvPr>
            <p:ph type="title"/>
          </p:nvPr>
        </p:nvSpPr>
        <p:spPr>
          <a:xfrm>
            <a:off x="274320" y="205740"/>
            <a:ext cx="8595300" cy="617100"/>
          </a:xfrm>
          <a:prstGeom prst="rect">
            <a:avLst/>
          </a:prstGeom>
        </p:spPr>
        <p:txBody>
          <a:bodyPr spcFirstLastPara="1" wrap="square" lIns="31425" tIns="31425" rIns="31425" bIns="31425" anchor="ctr" anchorCtr="0">
            <a:noAutofit/>
          </a:bodyPr>
          <a:lstStyle/>
          <a:p>
            <a:pPr marL="0" marR="0" lvl="0" indent="0" algn="l" rtl="0">
              <a:lnSpc>
                <a:spcPct val="119886"/>
              </a:lnSpc>
              <a:spcBef>
                <a:spcPts val="0"/>
              </a:spcBef>
              <a:spcAft>
                <a:spcPts val="0"/>
              </a:spcAft>
              <a:buNone/>
            </a:pPr>
            <a:r>
              <a:rPr lang="en" sz="3300">
                <a:solidFill>
                  <a:srgbClr val="000000"/>
                </a:solidFill>
                <a:latin typeface="Arial"/>
                <a:ea typeface="Arial"/>
                <a:cs typeface="Arial"/>
                <a:sym typeface="Arial"/>
              </a:rPr>
              <a:t>Middle Ear (tympanic cavity)</a:t>
            </a:r>
            <a:endParaRPr sz="3300">
              <a:solidFill>
                <a:srgbClr val="000000"/>
              </a:solidFill>
              <a:latin typeface="Arial"/>
              <a:ea typeface="Arial"/>
              <a:cs typeface="Arial"/>
              <a:sym typeface="Arial"/>
            </a:endParaRPr>
          </a:p>
        </p:txBody>
      </p:sp>
      <p:sp>
        <p:nvSpPr>
          <p:cNvPr id="257" name="Google Shape;257;p47"/>
          <p:cNvSpPr txBox="1"/>
          <p:nvPr/>
        </p:nvSpPr>
        <p:spPr>
          <a:xfrm>
            <a:off x="395950" y="893399"/>
            <a:ext cx="4612200" cy="2857406"/>
          </a:xfrm>
          <a:prstGeom prst="rect">
            <a:avLst/>
          </a:prstGeom>
          <a:noFill/>
          <a:ln>
            <a:noFill/>
          </a:ln>
        </p:spPr>
        <p:txBody>
          <a:bodyPr spcFirstLastPara="1" wrap="square" lIns="31425" tIns="31425" rIns="31425" bIns="31425" anchor="t" anchorCtr="0">
            <a:noAutofit/>
          </a:bodyPr>
          <a:lstStyle/>
          <a:p>
            <a:pPr marL="0" lvl="0" indent="0" algn="l" rtl="0">
              <a:spcBef>
                <a:spcPts val="0"/>
              </a:spcBef>
              <a:spcAft>
                <a:spcPts val="0"/>
              </a:spcAft>
              <a:buNone/>
            </a:pPr>
            <a:r>
              <a:rPr lang="en" sz="2500" dirty="0"/>
              <a:t>Eardrum (tympanum)</a:t>
            </a:r>
            <a:endParaRPr sz="2500" dirty="0"/>
          </a:p>
          <a:p>
            <a:pPr marL="0" lvl="0" indent="0" algn="l" rtl="0">
              <a:spcBef>
                <a:spcPts val="0"/>
              </a:spcBef>
              <a:spcAft>
                <a:spcPts val="0"/>
              </a:spcAft>
              <a:buNone/>
            </a:pPr>
            <a:endParaRPr sz="900" dirty="0"/>
          </a:p>
          <a:p>
            <a:pPr marL="0" lvl="0" indent="0" algn="l" rtl="0">
              <a:spcBef>
                <a:spcPts val="0"/>
              </a:spcBef>
              <a:spcAft>
                <a:spcPts val="0"/>
              </a:spcAft>
              <a:buNone/>
            </a:pPr>
            <a:endParaRPr sz="2500" dirty="0"/>
          </a:p>
          <a:p>
            <a:pPr marL="0" lvl="0" indent="0" algn="l" rtl="0">
              <a:spcBef>
                <a:spcPts val="0"/>
              </a:spcBef>
              <a:spcAft>
                <a:spcPts val="0"/>
              </a:spcAft>
              <a:buNone/>
            </a:pPr>
            <a:r>
              <a:rPr lang="en" sz="2500" dirty="0"/>
              <a:t>Auditory Ossicles – </a:t>
            </a:r>
            <a:r>
              <a:rPr lang="en-US" sz="2500" dirty="0"/>
              <a:t>3 small bones- </a:t>
            </a:r>
            <a:r>
              <a:rPr lang="en" sz="2500" dirty="0"/>
              <a:t>malleus, incus, stapes - transmit vibrations and amplify the signal</a:t>
            </a:r>
            <a:endParaRPr sz="2900" dirty="0">
              <a:solidFill>
                <a:srgbClr val="000000"/>
              </a:solidFill>
              <a:latin typeface="Arial"/>
              <a:ea typeface="Arial"/>
              <a:cs typeface="Arial"/>
              <a:sym typeface="Arial"/>
            </a:endParaRPr>
          </a:p>
        </p:txBody>
      </p:sp>
      <p:sp>
        <p:nvSpPr>
          <p:cNvPr id="258" name="Google Shape;258;p47"/>
          <p:cNvSpPr txBox="1"/>
          <p:nvPr/>
        </p:nvSpPr>
        <p:spPr>
          <a:xfrm>
            <a:off x="274325" y="3666979"/>
            <a:ext cx="8156100" cy="1131000"/>
          </a:xfrm>
          <a:prstGeom prst="rect">
            <a:avLst/>
          </a:prstGeom>
          <a:noFill/>
          <a:ln>
            <a:noFill/>
          </a:ln>
        </p:spPr>
        <p:txBody>
          <a:bodyPr spcFirstLastPara="1" wrap="square" lIns="75425" tIns="75425" rIns="75425" bIns="75425" anchor="t" anchorCtr="0">
            <a:noAutofit/>
          </a:bodyPr>
          <a:lstStyle/>
          <a:p>
            <a:pPr marL="0" lvl="0" indent="0" algn="l" rtl="0">
              <a:lnSpc>
                <a:spcPct val="119922"/>
              </a:lnSpc>
              <a:spcBef>
                <a:spcPts val="500"/>
              </a:spcBef>
              <a:spcAft>
                <a:spcPts val="0"/>
              </a:spcAft>
              <a:buClr>
                <a:schemeClr val="dk1"/>
              </a:buClr>
              <a:buSzPts val="900"/>
              <a:buFont typeface="Arial"/>
              <a:buNone/>
            </a:pPr>
            <a:r>
              <a:rPr lang="en" sz="2500" dirty="0">
                <a:solidFill>
                  <a:schemeClr val="dk1"/>
                </a:solidFill>
              </a:rPr>
              <a:t>Auditory Tube (eustachian tube) - connects the middle ear to the throat - helps maintain air pressure</a:t>
            </a:r>
            <a:endParaRPr sz="2500" dirty="0">
              <a:solidFill>
                <a:schemeClr val="dk1"/>
              </a:solidFill>
            </a:endParaRPr>
          </a:p>
          <a:p>
            <a:pPr marL="0" lvl="0" indent="0" algn="l" rtl="0">
              <a:spcBef>
                <a:spcPts val="0"/>
              </a:spcBef>
              <a:spcAft>
                <a:spcPts val="0"/>
              </a:spcAft>
              <a:buNone/>
            </a:pPr>
            <a:endParaRPr sz="1200" dirty="0"/>
          </a:p>
        </p:txBody>
      </p:sp>
      <p:pic>
        <p:nvPicPr>
          <p:cNvPr id="259" name="Google Shape;259;p47"/>
          <p:cNvPicPr preferRelativeResize="0"/>
          <p:nvPr/>
        </p:nvPicPr>
        <p:blipFill>
          <a:blip r:embed="rId3">
            <a:alphaModFix/>
          </a:blip>
          <a:stretch>
            <a:fillRect/>
          </a:stretch>
        </p:blipFill>
        <p:spPr>
          <a:xfrm>
            <a:off x="5592748" y="791505"/>
            <a:ext cx="2959300" cy="2959300"/>
          </a:xfrm>
          <a:prstGeom prst="rect">
            <a:avLst/>
          </a:prstGeom>
          <a:noFill/>
          <a:ln>
            <a:noFill/>
          </a:ln>
        </p:spPr>
      </p:pic>
      <p:sp>
        <p:nvSpPr>
          <p:cNvPr id="260" name="Google Shape;260;p47"/>
          <p:cNvSpPr txBox="1"/>
          <p:nvPr/>
        </p:nvSpPr>
        <p:spPr>
          <a:xfrm>
            <a:off x="5921700" y="464050"/>
            <a:ext cx="1143000" cy="3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malleus</a:t>
            </a:r>
            <a:endParaRPr sz="1800"/>
          </a:p>
        </p:txBody>
      </p:sp>
      <p:sp>
        <p:nvSpPr>
          <p:cNvPr id="261" name="Google Shape;261;p47"/>
          <p:cNvSpPr txBox="1"/>
          <p:nvPr/>
        </p:nvSpPr>
        <p:spPr>
          <a:xfrm>
            <a:off x="6961800" y="893400"/>
            <a:ext cx="1143000" cy="3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incus</a:t>
            </a:r>
            <a:endParaRPr sz="1800"/>
          </a:p>
        </p:txBody>
      </p:sp>
      <p:sp>
        <p:nvSpPr>
          <p:cNvPr id="262" name="Google Shape;262;p47"/>
          <p:cNvSpPr txBox="1"/>
          <p:nvPr/>
        </p:nvSpPr>
        <p:spPr>
          <a:xfrm>
            <a:off x="7726625" y="2585650"/>
            <a:ext cx="1143000" cy="3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stapes</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48">
            <a:hlinkClick r:id="rId3"/>
          </p:cNvPr>
          <p:cNvPicPr preferRelativeResize="0"/>
          <p:nvPr/>
        </p:nvPicPr>
        <p:blipFill>
          <a:blip r:embed="rId4">
            <a:alphaModFix/>
          </a:blip>
          <a:stretch>
            <a:fillRect/>
          </a:stretch>
        </p:blipFill>
        <p:spPr>
          <a:xfrm>
            <a:off x="1372680" y="892164"/>
            <a:ext cx="5161488" cy="3871108"/>
          </a:xfrm>
          <a:prstGeom prst="rect">
            <a:avLst/>
          </a:prstGeom>
          <a:noFill/>
          <a:ln>
            <a:noFill/>
          </a:ln>
        </p:spPr>
      </p:pic>
      <p:sp>
        <p:nvSpPr>
          <p:cNvPr id="268" name="Google Shape;268;p48"/>
          <p:cNvSpPr txBox="1"/>
          <p:nvPr/>
        </p:nvSpPr>
        <p:spPr>
          <a:xfrm>
            <a:off x="460373" y="201994"/>
            <a:ext cx="6374700" cy="3651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 sz="2200">
                <a:solidFill>
                  <a:srgbClr val="000000"/>
                </a:solidFill>
                <a:latin typeface="Arial"/>
                <a:ea typeface="Arial"/>
                <a:cs typeface="Arial"/>
                <a:sym typeface="Arial"/>
              </a:rPr>
              <a:t>Why do children get tubes put in their ears?</a:t>
            </a:r>
            <a:endParaRPr sz="22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183850" y="108575"/>
            <a:ext cx="8703000" cy="464700"/>
          </a:xfrm>
          <a:prstGeom prst="rect">
            <a:avLst/>
          </a:prstGeom>
          <a:solidFill>
            <a:srgbClr val="B7B7B7"/>
          </a:solidFill>
          <a:ln>
            <a:noFill/>
          </a:ln>
        </p:spPr>
        <p:txBody>
          <a:bodyPr spcFirstLastPara="1" wrap="square" lIns="31425" tIns="31425" rIns="31425" bIns="31425" anchor="ctr" anchorCtr="0">
            <a:noAutofit/>
          </a:bodyPr>
          <a:lstStyle/>
          <a:p>
            <a:pPr marL="0" marR="0" lvl="0" indent="0" algn="l" rtl="0">
              <a:lnSpc>
                <a:spcPct val="120000"/>
              </a:lnSpc>
              <a:spcBef>
                <a:spcPts val="0"/>
              </a:spcBef>
              <a:spcAft>
                <a:spcPts val="0"/>
              </a:spcAft>
              <a:buNone/>
            </a:pPr>
            <a:r>
              <a:rPr lang="en" sz="3000" b="1">
                <a:solidFill>
                  <a:srgbClr val="000000"/>
                </a:solidFill>
                <a:latin typeface="Arial"/>
                <a:ea typeface="Arial"/>
                <a:cs typeface="Arial"/>
                <a:sym typeface="Arial"/>
              </a:rPr>
              <a:t>Sensations &amp; Receptors</a:t>
            </a:r>
            <a:endParaRPr sz="3000" b="1">
              <a:solidFill>
                <a:srgbClr val="000000"/>
              </a:solidFill>
              <a:latin typeface="Arial"/>
              <a:ea typeface="Arial"/>
              <a:cs typeface="Arial"/>
              <a:sym typeface="Arial"/>
            </a:endParaRPr>
          </a:p>
        </p:txBody>
      </p:sp>
      <p:sp>
        <p:nvSpPr>
          <p:cNvPr id="85" name="Google Shape;85;p21"/>
          <p:cNvSpPr txBox="1"/>
          <p:nvPr/>
        </p:nvSpPr>
        <p:spPr>
          <a:xfrm>
            <a:off x="250147" y="755096"/>
            <a:ext cx="4364400" cy="4308300"/>
          </a:xfrm>
          <a:prstGeom prst="rect">
            <a:avLst/>
          </a:prstGeom>
          <a:noFill/>
          <a:ln>
            <a:noFill/>
          </a:ln>
        </p:spPr>
        <p:txBody>
          <a:bodyPr spcFirstLastPara="1" wrap="square" lIns="31425" tIns="31425" rIns="31425" bIns="31425" anchor="t" anchorCtr="0">
            <a:noAutofit/>
          </a:bodyPr>
          <a:lstStyle/>
          <a:p>
            <a:pPr marL="0" marR="0" lvl="0" indent="0" algn="l" rtl="0">
              <a:lnSpc>
                <a:spcPct val="119886"/>
              </a:lnSpc>
              <a:spcBef>
                <a:spcPts val="0"/>
              </a:spcBef>
              <a:spcAft>
                <a:spcPts val="0"/>
              </a:spcAft>
              <a:buNone/>
            </a:pPr>
            <a:r>
              <a:rPr lang="en" sz="2000" u="sng">
                <a:solidFill>
                  <a:srgbClr val="000000"/>
                </a:solidFill>
                <a:latin typeface="Arial"/>
                <a:ea typeface="Arial"/>
                <a:cs typeface="Arial"/>
                <a:sym typeface="Arial"/>
              </a:rPr>
              <a:t>Sensation</a:t>
            </a:r>
            <a:r>
              <a:rPr lang="en" sz="2000">
                <a:solidFill>
                  <a:srgbClr val="000000"/>
                </a:solidFill>
                <a:latin typeface="Arial"/>
                <a:ea typeface="Arial"/>
                <a:cs typeface="Arial"/>
                <a:sym typeface="Arial"/>
              </a:rPr>
              <a:t> = feeling that occurs when a brain interprets a sensory nerve impulse</a:t>
            </a:r>
            <a:endParaRPr sz="2000">
              <a:solidFill>
                <a:srgbClr val="000000"/>
              </a:solidFill>
              <a:latin typeface="Arial"/>
              <a:ea typeface="Arial"/>
              <a:cs typeface="Arial"/>
              <a:sym typeface="Arial"/>
            </a:endParaRPr>
          </a:p>
          <a:p>
            <a:pPr marL="0" marR="0" lvl="0" indent="0" algn="l" rtl="0">
              <a:lnSpc>
                <a:spcPct val="119886"/>
              </a:lnSpc>
              <a:spcBef>
                <a:spcPts val="0"/>
              </a:spcBef>
              <a:spcAft>
                <a:spcPts val="0"/>
              </a:spcAft>
              <a:buNone/>
            </a:pPr>
            <a:endParaRPr sz="2000">
              <a:solidFill>
                <a:srgbClr val="000000"/>
              </a:solidFill>
              <a:latin typeface="Arial"/>
              <a:ea typeface="Arial"/>
              <a:cs typeface="Arial"/>
              <a:sym typeface="Arial"/>
            </a:endParaRPr>
          </a:p>
          <a:p>
            <a:pPr marL="0" marR="0" lvl="0" indent="0" algn="l" rtl="0">
              <a:lnSpc>
                <a:spcPct val="119886"/>
              </a:lnSpc>
              <a:spcBef>
                <a:spcPts val="0"/>
              </a:spcBef>
              <a:spcAft>
                <a:spcPts val="0"/>
              </a:spcAft>
              <a:buNone/>
            </a:pPr>
            <a:r>
              <a:rPr lang="en" sz="2000" u="sng">
                <a:solidFill>
                  <a:srgbClr val="000000"/>
                </a:solidFill>
                <a:latin typeface="Arial"/>
                <a:ea typeface="Arial"/>
                <a:cs typeface="Arial"/>
                <a:sym typeface="Arial"/>
              </a:rPr>
              <a:t>Projection</a:t>
            </a:r>
            <a:r>
              <a:rPr lang="en" sz="2000">
                <a:solidFill>
                  <a:srgbClr val="000000"/>
                </a:solidFill>
                <a:latin typeface="Arial"/>
                <a:ea typeface="Arial"/>
                <a:cs typeface="Arial"/>
                <a:sym typeface="Arial"/>
              </a:rPr>
              <a:t> = the </a:t>
            </a:r>
            <a:r>
              <a:rPr lang="en" sz="2000"/>
              <a:t>brain</a:t>
            </a:r>
            <a:r>
              <a:rPr lang="en" sz="2000">
                <a:solidFill>
                  <a:srgbClr val="000000"/>
                </a:solidFill>
                <a:latin typeface="Arial"/>
                <a:ea typeface="Arial"/>
                <a:cs typeface="Arial"/>
                <a:sym typeface="Arial"/>
              </a:rPr>
              <a:t> causes a feeling to stem from a source </a:t>
            </a:r>
            <a:endParaRPr sz="2000"/>
          </a:p>
          <a:p>
            <a:pPr marL="0" marR="0" lvl="0" indent="0" algn="l" rtl="0">
              <a:lnSpc>
                <a:spcPct val="119886"/>
              </a:lnSpc>
              <a:spcBef>
                <a:spcPts val="0"/>
              </a:spcBef>
              <a:spcAft>
                <a:spcPts val="0"/>
              </a:spcAft>
              <a:buNone/>
            </a:pPr>
            <a:endParaRPr sz="2000"/>
          </a:p>
          <a:p>
            <a:pPr marL="0" marR="0" lvl="0" indent="0" algn="l" rtl="0">
              <a:lnSpc>
                <a:spcPct val="119886"/>
              </a:lnSpc>
              <a:spcBef>
                <a:spcPts val="0"/>
              </a:spcBef>
              <a:spcAft>
                <a:spcPts val="0"/>
              </a:spcAft>
              <a:buNone/>
            </a:pPr>
            <a:r>
              <a:rPr lang="en" sz="2000" u="sng">
                <a:solidFill>
                  <a:srgbClr val="000000"/>
                </a:solidFill>
                <a:latin typeface="Arial"/>
                <a:ea typeface="Arial"/>
                <a:cs typeface="Arial"/>
                <a:sym typeface="Arial"/>
              </a:rPr>
              <a:t>Sensory adaptation</a:t>
            </a:r>
            <a:r>
              <a:rPr lang="en" sz="2000">
                <a:solidFill>
                  <a:srgbClr val="000000"/>
                </a:solidFill>
                <a:latin typeface="Arial"/>
                <a:ea typeface="Arial"/>
                <a:cs typeface="Arial"/>
                <a:sym typeface="Arial"/>
              </a:rPr>
              <a:t> = sensory receptors stop sending signals when they are repeatedly stimulated</a:t>
            </a:r>
            <a:endParaRPr sz="2000">
              <a:solidFill>
                <a:srgbClr val="000000"/>
              </a:solidFill>
              <a:latin typeface="Arial"/>
              <a:ea typeface="Arial"/>
              <a:cs typeface="Arial"/>
              <a:sym typeface="Arial"/>
            </a:endParaRPr>
          </a:p>
          <a:p>
            <a:pPr marL="0" marR="0" lvl="0" indent="0" algn="l" rtl="0">
              <a:lnSpc>
                <a:spcPct val="120138"/>
              </a:lnSpc>
              <a:spcBef>
                <a:spcPts val="0"/>
              </a:spcBef>
              <a:spcAft>
                <a:spcPts val="0"/>
              </a:spcAft>
              <a:buNone/>
            </a:pPr>
            <a:endParaRPr sz="2000">
              <a:solidFill>
                <a:srgbClr val="000000"/>
              </a:solidFill>
              <a:latin typeface="Arial"/>
              <a:ea typeface="Arial"/>
              <a:cs typeface="Arial"/>
              <a:sym typeface="Arial"/>
            </a:endParaRPr>
          </a:p>
        </p:txBody>
      </p:sp>
      <p:pic>
        <p:nvPicPr>
          <p:cNvPr id="86" name="Google Shape;86;p21"/>
          <p:cNvPicPr preferRelativeResize="0"/>
          <p:nvPr/>
        </p:nvPicPr>
        <p:blipFill>
          <a:blip r:embed="rId3">
            <a:alphaModFix/>
          </a:blip>
          <a:stretch>
            <a:fillRect/>
          </a:stretch>
        </p:blipFill>
        <p:spPr>
          <a:xfrm>
            <a:off x="5030168" y="755106"/>
            <a:ext cx="3856702" cy="2056641"/>
          </a:xfrm>
          <a:prstGeom prst="rect">
            <a:avLst/>
          </a:prstGeom>
          <a:noFill/>
          <a:ln>
            <a:noFill/>
          </a:ln>
        </p:spPr>
      </p:pic>
      <p:sp>
        <p:nvSpPr>
          <p:cNvPr id="87" name="Google Shape;87;p21"/>
          <p:cNvSpPr txBox="1"/>
          <p:nvPr/>
        </p:nvSpPr>
        <p:spPr>
          <a:xfrm>
            <a:off x="5119223" y="2901375"/>
            <a:ext cx="3678600" cy="8502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 sz="2200">
                <a:solidFill>
                  <a:srgbClr val="000000"/>
                </a:solidFill>
                <a:latin typeface="Arial"/>
                <a:ea typeface="Arial"/>
                <a:cs typeface="Arial"/>
                <a:sym typeface="Arial"/>
              </a:rPr>
              <a:t>What do you think is going on in this picture?</a:t>
            </a:r>
            <a:endParaRPr sz="2200">
              <a:solidFill>
                <a:srgbClr val="000000"/>
              </a:solidFill>
              <a:latin typeface="Arial"/>
              <a:ea typeface="Arial"/>
              <a:cs typeface="Arial"/>
              <a:sym typeface="Arial"/>
            </a:endParaRPr>
          </a:p>
        </p:txBody>
      </p:sp>
      <p:sp>
        <p:nvSpPr>
          <p:cNvPr id="88" name="Google Shape;88;p21"/>
          <p:cNvSpPr txBox="1"/>
          <p:nvPr/>
        </p:nvSpPr>
        <p:spPr>
          <a:xfrm>
            <a:off x="5119233" y="3888581"/>
            <a:ext cx="3578700" cy="9834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 sz="1300" b="1">
                <a:solidFill>
                  <a:srgbClr val="000000"/>
                </a:solidFill>
              </a:rPr>
              <a:t>Sensory Deprivation </a:t>
            </a:r>
            <a:r>
              <a:rPr lang="en" sz="1300">
                <a:solidFill>
                  <a:srgbClr val="000000"/>
                </a:solidFill>
                <a:latin typeface="Arial"/>
                <a:ea typeface="Arial"/>
                <a:cs typeface="Arial"/>
                <a:sym typeface="Arial"/>
              </a:rPr>
              <a:t>is a technique initially used by neuro-psychiatrists designed to deliberately reduce or completely remove stimuli from one or all of the senses.</a:t>
            </a:r>
            <a:endParaRPr sz="130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1000"/>
                                        <p:tgtEl>
                                          <p:spTgt spid="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p:nvPr/>
        </p:nvSpPr>
        <p:spPr>
          <a:xfrm>
            <a:off x="457200" y="685777"/>
            <a:ext cx="8438400" cy="1047900"/>
          </a:xfrm>
          <a:prstGeom prst="rect">
            <a:avLst/>
          </a:prstGeom>
          <a:noFill/>
          <a:ln>
            <a:noFill/>
          </a:ln>
        </p:spPr>
        <p:txBody>
          <a:bodyPr spcFirstLastPara="1" wrap="square" lIns="31425" tIns="31425" rIns="31425" bIns="31425" anchor="t" anchorCtr="0">
            <a:noAutofit/>
          </a:bodyPr>
          <a:lstStyle/>
          <a:p>
            <a:pPr marL="0" marR="0" lvl="0" indent="0" algn="l" rtl="0">
              <a:lnSpc>
                <a:spcPct val="120000"/>
              </a:lnSpc>
              <a:spcBef>
                <a:spcPts val="0"/>
              </a:spcBef>
              <a:spcAft>
                <a:spcPts val="0"/>
              </a:spcAft>
              <a:buNone/>
            </a:pPr>
            <a:r>
              <a:rPr lang="en" sz="2700" dirty="0">
                <a:solidFill>
                  <a:srgbClr val="000000"/>
                </a:solidFill>
                <a:latin typeface="Arial"/>
                <a:ea typeface="Arial"/>
                <a:cs typeface="Arial"/>
                <a:sym typeface="Arial"/>
              </a:rPr>
              <a:t>Labyrinth - communicating chambers and tubes</a:t>
            </a:r>
          </a:p>
          <a:p>
            <a:pPr marL="0" marR="0" lvl="0" indent="0" algn="l" rtl="0">
              <a:lnSpc>
                <a:spcPct val="120000"/>
              </a:lnSpc>
              <a:spcBef>
                <a:spcPts val="0"/>
              </a:spcBef>
              <a:spcAft>
                <a:spcPts val="0"/>
              </a:spcAft>
              <a:buNone/>
            </a:pPr>
            <a:r>
              <a:rPr lang="en" sz="2700" dirty="0"/>
              <a:t>2 parts: osseus labyrinth; me</a:t>
            </a:r>
            <a:r>
              <a:rPr lang="en-US" sz="2700" dirty="0" err="1"/>
              <a:t>mbranous</a:t>
            </a:r>
            <a:r>
              <a:rPr lang="en-US" sz="2700" dirty="0"/>
              <a:t> labyrinth</a:t>
            </a:r>
            <a:br>
              <a:rPr lang="en" sz="2700" dirty="0">
                <a:solidFill>
                  <a:srgbClr val="000000"/>
                </a:solidFill>
                <a:latin typeface="Arial"/>
                <a:ea typeface="Arial"/>
                <a:cs typeface="Arial"/>
                <a:sym typeface="Arial"/>
              </a:rPr>
            </a:br>
            <a:r>
              <a:rPr lang="en" sz="2700" dirty="0">
                <a:solidFill>
                  <a:srgbClr val="000000"/>
                </a:solidFill>
                <a:latin typeface="Arial"/>
                <a:ea typeface="Arial"/>
                <a:cs typeface="Arial"/>
                <a:sym typeface="Arial"/>
              </a:rPr>
              <a:t>     </a:t>
            </a:r>
            <a:endParaRPr sz="2700" dirty="0">
              <a:solidFill>
                <a:srgbClr val="000000"/>
              </a:solidFill>
              <a:latin typeface="Arial"/>
              <a:ea typeface="Arial"/>
              <a:cs typeface="Arial"/>
              <a:sym typeface="Arial"/>
            </a:endParaRPr>
          </a:p>
        </p:txBody>
      </p:sp>
      <p:sp>
        <p:nvSpPr>
          <p:cNvPr id="274" name="Google Shape;274;p49"/>
          <p:cNvSpPr txBox="1"/>
          <p:nvPr/>
        </p:nvSpPr>
        <p:spPr>
          <a:xfrm>
            <a:off x="398610" y="114986"/>
            <a:ext cx="3699900" cy="3984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 sz="3000"/>
              <a:t>Inner Ear</a:t>
            </a:r>
            <a:endParaRPr sz="3000"/>
          </a:p>
        </p:txBody>
      </p:sp>
      <p:pic>
        <p:nvPicPr>
          <p:cNvPr id="275" name="Google Shape;275;p49"/>
          <p:cNvPicPr preferRelativeResize="0"/>
          <p:nvPr/>
        </p:nvPicPr>
        <p:blipFill>
          <a:blip r:embed="rId3">
            <a:alphaModFix/>
          </a:blip>
          <a:stretch>
            <a:fillRect/>
          </a:stretch>
        </p:blipFill>
        <p:spPr>
          <a:xfrm>
            <a:off x="785688" y="1625763"/>
            <a:ext cx="6867525" cy="35718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0"/>
          <p:cNvSpPr txBox="1"/>
          <p:nvPr/>
        </p:nvSpPr>
        <p:spPr>
          <a:xfrm>
            <a:off x="457200" y="685778"/>
            <a:ext cx="8438400" cy="3049800"/>
          </a:xfrm>
          <a:prstGeom prst="rect">
            <a:avLst/>
          </a:prstGeom>
          <a:noFill/>
          <a:ln>
            <a:noFill/>
          </a:ln>
        </p:spPr>
        <p:txBody>
          <a:bodyPr spcFirstLastPara="1" wrap="square" lIns="31425" tIns="31425" rIns="31425" bIns="31425" anchor="t" anchorCtr="0">
            <a:noAutofit/>
          </a:bodyPr>
          <a:lstStyle/>
          <a:p>
            <a:pPr marL="0" marR="0" lvl="0" indent="0" algn="l" rtl="0">
              <a:lnSpc>
                <a:spcPct val="120000"/>
              </a:lnSpc>
              <a:spcBef>
                <a:spcPts val="500"/>
              </a:spcBef>
              <a:spcAft>
                <a:spcPts val="0"/>
              </a:spcAft>
              <a:buNone/>
            </a:pPr>
            <a:r>
              <a:rPr lang="en" sz="2700">
                <a:solidFill>
                  <a:srgbClr val="000000"/>
                </a:solidFill>
                <a:latin typeface="Arial"/>
                <a:ea typeface="Arial"/>
                <a:cs typeface="Arial"/>
                <a:sym typeface="Arial"/>
              </a:rPr>
              <a:t>Semicircular Canals - sense of equilibrium </a:t>
            </a:r>
            <a:endParaRPr sz="2700">
              <a:solidFill>
                <a:srgbClr val="000000"/>
              </a:solidFill>
              <a:latin typeface="Arial"/>
              <a:ea typeface="Arial"/>
              <a:cs typeface="Arial"/>
              <a:sym typeface="Arial"/>
            </a:endParaRPr>
          </a:p>
          <a:p>
            <a:pPr marL="0" marR="0" lvl="0" indent="0" algn="l" rtl="0">
              <a:lnSpc>
                <a:spcPct val="120000"/>
              </a:lnSpc>
              <a:spcBef>
                <a:spcPts val="500"/>
              </a:spcBef>
              <a:spcAft>
                <a:spcPts val="0"/>
              </a:spcAft>
              <a:buNone/>
            </a:pPr>
            <a:endParaRPr sz="1200"/>
          </a:p>
          <a:p>
            <a:pPr marL="0" marR="0" lvl="0" indent="0" algn="l" rtl="0">
              <a:lnSpc>
                <a:spcPct val="120000"/>
              </a:lnSpc>
              <a:spcBef>
                <a:spcPts val="500"/>
              </a:spcBef>
              <a:spcAft>
                <a:spcPts val="0"/>
              </a:spcAft>
              <a:buNone/>
            </a:pPr>
            <a:r>
              <a:rPr lang="en" sz="2700">
                <a:solidFill>
                  <a:srgbClr val="000000"/>
                </a:solidFill>
                <a:latin typeface="Arial"/>
                <a:ea typeface="Arial"/>
                <a:cs typeface="Arial"/>
                <a:sym typeface="Arial"/>
              </a:rPr>
              <a:t>Cochlea - sense or hearing</a:t>
            </a:r>
            <a:endParaRPr sz="2700">
              <a:solidFill>
                <a:srgbClr val="000000"/>
              </a:solidFill>
              <a:latin typeface="Arial"/>
              <a:ea typeface="Arial"/>
              <a:cs typeface="Arial"/>
              <a:sym typeface="Arial"/>
            </a:endParaRPr>
          </a:p>
          <a:p>
            <a:pPr marL="0" marR="0" lvl="0" indent="0" algn="l" rtl="0">
              <a:lnSpc>
                <a:spcPct val="120000"/>
              </a:lnSpc>
              <a:spcBef>
                <a:spcPts val="500"/>
              </a:spcBef>
              <a:spcAft>
                <a:spcPts val="0"/>
              </a:spcAft>
              <a:buNone/>
            </a:pPr>
            <a:endParaRPr sz="1200"/>
          </a:p>
          <a:p>
            <a:pPr marL="0" marR="0" lvl="0" indent="0" algn="l" rtl="0">
              <a:lnSpc>
                <a:spcPct val="120000"/>
              </a:lnSpc>
              <a:spcBef>
                <a:spcPts val="500"/>
              </a:spcBef>
              <a:spcAft>
                <a:spcPts val="0"/>
              </a:spcAft>
              <a:buNone/>
            </a:pPr>
            <a:r>
              <a:rPr lang="en" sz="2700">
                <a:solidFill>
                  <a:srgbClr val="000000"/>
                </a:solidFill>
                <a:latin typeface="Arial"/>
                <a:ea typeface="Arial"/>
                <a:cs typeface="Arial"/>
                <a:sym typeface="Arial"/>
              </a:rPr>
              <a:t>Organ of Corti - contains hearing receptors, hair cells detect vibrations</a:t>
            </a:r>
            <a:endParaRPr sz="2700">
              <a:solidFill>
                <a:srgbClr val="000000"/>
              </a:solidFill>
              <a:latin typeface="Arial"/>
              <a:ea typeface="Arial"/>
              <a:cs typeface="Arial"/>
              <a:sym typeface="Arial"/>
            </a:endParaRPr>
          </a:p>
          <a:p>
            <a:pPr marL="0" marR="0" lvl="0" indent="0" algn="l" rtl="0">
              <a:lnSpc>
                <a:spcPct val="120000"/>
              </a:lnSpc>
              <a:spcBef>
                <a:spcPts val="500"/>
              </a:spcBef>
              <a:spcAft>
                <a:spcPts val="0"/>
              </a:spcAft>
              <a:buNone/>
            </a:pPr>
            <a:endParaRPr sz="2700">
              <a:solidFill>
                <a:srgbClr val="000000"/>
              </a:solidFill>
              <a:latin typeface="Arial"/>
              <a:ea typeface="Arial"/>
              <a:cs typeface="Arial"/>
              <a:sym typeface="Arial"/>
            </a:endParaRPr>
          </a:p>
        </p:txBody>
      </p:sp>
      <p:pic>
        <p:nvPicPr>
          <p:cNvPr id="281" name="Google Shape;281;p50"/>
          <p:cNvPicPr preferRelativeResize="0"/>
          <p:nvPr/>
        </p:nvPicPr>
        <p:blipFill rotWithShape="1">
          <a:blip r:embed="rId3">
            <a:alphaModFix/>
          </a:blip>
          <a:srcRect t="-14230" b="14230"/>
          <a:stretch/>
        </p:blipFill>
        <p:spPr>
          <a:xfrm>
            <a:off x="5087475" y="2874250"/>
            <a:ext cx="3529424" cy="2096900"/>
          </a:xfrm>
          <a:prstGeom prst="rect">
            <a:avLst/>
          </a:prstGeom>
          <a:noFill/>
          <a:ln>
            <a:noFill/>
          </a:ln>
        </p:spPr>
      </p:pic>
      <p:sp>
        <p:nvSpPr>
          <p:cNvPr id="282" name="Google Shape;282;p50"/>
          <p:cNvSpPr txBox="1"/>
          <p:nvPr/>
        </p:nvSpPr>
        <p:spPr>
          <a:xfrm>
            <a:off x="398610" y="114986"/>
            <a:ext cx="3699900" cy="3984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 sz="3000"/>
              <a:t>Inner Ear</a:t>
            </a:r>
            <a:endParaRPr sz="3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1"/>
          <p:cNvSpPr txBox="1">
            <a:spLocks noGrp="1"/>
          </p:cNvSpPr>
          <p:nvPr>
            <p:ph type="title"/>
          </p:nvPr>
        </p:nvSpPr>
        <p:spPr>
          <a:xfrm>
            <a:off x="306338" y="93488"/>
            <a:ext cx="7852800" cy="683100"/>
          </a:xfrm>
          <a:prstGeom prst="rect">
            <a:avLst/>
          </a:prstGeom>
          <a:noFill/>
          <a:ln>
            <a:noFill/>
          </a:ln>
        </p:spPr>
        <p:txBody>
          <a:bodyPr spcFirstLastPara="1" wrap="square" lIns="31425" tIns="31425" rIns="31425" bIns="31425" anchor="ctr" anchorCtr="0">
            <a:noAutofit/>
          </a:bodyPr>
          <a:lstStyle/>
          <a:p>
            <a:pPr marL="0" marR="0" lvl="0" indent="0" algn="l" rtl="0">
              <a:lnSpc>
                <a:spcPct val="119886"/>
              </a:lnSpc>
              <a:spcBef>
                <a:spcPts val="0"/>
              </a:spcBef>
              <a:spcAft>
                <a:spcPts val="0"/>
              </a:spcAft>
              <a:buNone/>
            </a:pPr>
            <a:r>
              <a:rPr lang="en" sz="3600"/>
              <a:t>Why do we lose our hearing</a:t>
            </a:r>
            <a:r>
              <a:rPr lang="en" sz="4000"/>
              <a:t>?</a:t>
            </a:r>
            <a:endParaRPr sz="4000">
              <a:solidFill>
                <a:srgbClr val="000000"/>
              </a:solidFill>
              <a:latin typeface="Arial"/>
              <a:ea typeface="Arial"/>
              <a:cs typeface="Arial"/>
              <a:sym typeface="Arial"/>
            </a:endParaRPr>
          </a:p>
        </p:txBody>
      </p:sp>
      <p:sp>
        <p:nvSpPr>
          <p:cNvPr id="288" name="Google Shape;288;p51"/>
          <p:cNvSpPr txBox="1"/>
          <p:nvPr/>
        </p:nvSpPr>
        <p:spPr>
          <a:xfrm>
            <a:off x="306350" y="970525"/>
            <a:ext cx="3070500" cy="2150700"/>
          </a:xfrm>
          <a:prstGeom prst="rect">
            <a:avLst/>
          </a:prstGeom>
          <a:noFill/>
          <a:ln>
            <a:noFill/>
          </a:ln>
        </p:spPr>
        <p:txBody>
          <a:bodyPr spcFirstLastPara="1" wrap="square" lIns="31425" tIns="31425" rIns="31425" bIns="31425" anchor="t" anchorCtr="0">
            <a:noAutofit/>
          </a:bodyPr>
          <a:lstStyle/>
          <a:p>
            <a:pPr marL="0" marR="0" lvl="0" indent="0" algn="l" rtl="0">
              <a:lnSpc>
                <a:spcPct val="100000"/>
              </a:lnSpc>
              <a:spcBef>
                <a:spcPts val="0"/>
              </a:spcBef>
              <a:spcAft>
                <a:spcPts val="0"/>
              </a:spcAft>
              <a:buNone/>
            </a:pPr>
            <a:r>
              <a:rPr lang="en" sz="2400" dirty="0">
                <a:solidFill>
                  <a:srgbClr val="000000"/>
                </a:solidFill>
                <a:latin typeface="Arial"/>
                <a:ea typeface="Arial"/>
                <a:cs typeface="Arial"/>
                <a:sym typeface="Arial"/>
              </a:rPr>
              <a:t>Inside the </a:t>
            </a:r>
            <a:r>
              <a:rPr lang="en" sz="2400" b="1" dirty="0">
                <a:solidFill>
                  <a:srgbClr val="000000"/>
                </a:solidFill>
                <a:latin typeface="Arial"/>
                <a:ea typeface="Arial"/>
                <a:cs typeface="Arial"/>
                <a:sym typeface="Arial"/>
              </a:rPr>
              <a:t>cochlea</a:t>
            </a:r>
            <a:r>
              <a:rPr lang="en" sz="2400" dirty="0">
                <a:solidFill>
                  <a:srgbClr val="000000"/>
                </a:solidFill>
                <a:latin typeface="Arial"/>
                <a:ea typeface="Arial"/>
                <a:cs typeface="Arial"/>
                <a:sym typeface="Arial"/>
              </a:rPr>
              <a:t> are special neurons called </a:t>
            </a:r>
            <a:r>
              <a:rPr lang="en" sz="2400" b="1" dirty="0">
                <a:solidFill>
                  <a:srgbClr val="000000"/>
                </a:solidFill>
                <a:latin typeface="Arial"/>
                <a:ea typeface="Arial"/>
                <a:cs typeface="Arial"/>
                <a:sym typeface="Arial"/>
              </a:rPr>
              <a:t>HAIR CELLS.</a:t>
            </a:r>
            <a:endParaRPr sz="2400" b="1"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700" b="1" dirty="0"/>
          </a:p>
          <a:p>
            <a:pPr marL="0" marR="0" lvl="0" indent="0" algn="l" rtl="0">
              <a:lnSpc>
                <a:spcPct val="100000"/>
              </a:lnSpc>
              <a:spcBef>
                <a:spcPts val="0"/>
              </a:spcBef>
              <a:spcAft>
                <a:spcPts val="0"/>
              </a:spcAft>
              <a:buNone/>
            </a:pPr>
            <a:r>
              <a:rPr lang="en" sz="2400" dirty="0"/>
              <a:t>Loud noises damage these fibers. </a:t>
            </a:r>
            <a:endParaRPr sz="2900" dirty="0">
              <a:solidFill>
                <a:srgbClr val="000000"/>
              </a:solidFill>
              <a:latin typeface="Arial"/>
              <a:ea typeface="Arial"/>
              <a:cs typeface="Arial"/>
              <a:sym typeface="Arial"/>
            </a:endParaRPr>
          </a:p>
        </p:txBody>
      </p:sp>
      <p:sp>
        <p:nvSpPr>
          <p:cNvPr id="289" name="Google Shape;289;p51"/>
          <p:cNvSpPr txBox="1"/>
          <p:nvPr/>
        </p:nvSpPr>
        <p:spPr>
          <a:xfrm>
            <a:off x="454150" y="3939475"/>
            <a:ext cx="7852800" cy="982800"/>
          </a:xfrm>
          <a:prstGeom prst="rect">
            <a:avLst/>
          </a:prstGeom>
          <a:noFill/>
          <a:ln>
            <a:noFill/>
          </a:ln>
        </p:spPr>
        <p:txBody>
          <a:bodyPr spcFirstLastPara="1" wrap="square" lIns="31425" tIns="31425" rIns="31425" bIns="31425" anchor="t" anchorCtr="0">
            <a:noAutofit/>
          </a:bodyPr>
          <a:lstStyle/>
          <a:p>
            <a:pPr marL="0" marR="0" lvl="0" indent="0" algn="l" rtl="0">
              <a:lnSpc>
                <a:spcPct val="120139"/>
              </a:lnSpc>
              <a:spcBef>
                <a:spcPts val="0"/>
              </a:spcBef>
              <a:spcAft>
                <a:spcPts val="0"/>
              </a:spcAft>
              <a:buNone/>
            </a:pPr>
            <a:r>
              <a:rPr lang="en" sz="1700" dirty="0">
                <a:solidFill>
                  <a:srgbClr val="000000"/>
                </a:solidFill>
                <a:latin typeface="Arial"/>
                <a:ea typeface="Arial"/>
                <a:cs typeface="Arial"/>
                <a:sym typeface="Arial"/>
              </a:rPr>
              <a:t>As you age, hair cells become damaged (loud music can speed this process along). Older people usually can’t hear frequencies that younger people can hear. </a:t>
            </a:r>
            <a:r>
              <a:rPr lang="en" sz="1700" u="sng" dirty="0">
                <a:solidFill>
                  <a:srgbClr val="0000FF"/>
                </a:solidFill>
                <a:latin typeface="Arial"/>
                <a:ea typeface="Arial"/>
                <a:cs typeface="Arial"/>
                <a:sym typeface="Arial"/>
                <a:hlinkClick r:id="rId3"/>
              </a:rPr>
              <a:t>Try the hearing test</a:t>
            </a:r>
            <a:r>
              <a:rPr lang="en" sz="1700" dirty="0">
                <a:solidFill>
                  <a:srgbClr val="000000"/>
                </a:solidFill>
                <a:latin typeface="Arial"/>
                <a:ea typeface="Arial"/>
                <a:cs typeface="Arial"/>
                <a:sym typeface="Arial"/>
              </a:rPr>
              <a:t>!</a:t>
            </a:r>
            <a:endParaRPr sz="1700" dirty="0">
              <a:solidFill>
                <a:srgbClr val="000000"/>
              </a:solidFill>
              <a:latin typeface="Arial"/>
              <a:ea typeface="Arial"/>
              <a:cs typeface="Arial"/>
              <a:sym typeface="Arial"/>
            </a:endParaRPr>
          </a:p>
        </p:txBody>
      </p:sp>
      <p:pic>
        <p:nvPicPr>
          <p:cNvPr id="290" name="Google Shape;290;p51"/>
          <p:cNvPicPr preferRelativeResize="0"/>
          <p:nvPr/>
        </p:nvPicPr>
        <p:blipFill>
          <a:blip r:embed="rId4">
            <a:alphaModFix/>
          </a:blip>
          <a:stretch>
            <a:fillRect/>
          </a:stretch>
        </p:blipFill>
        <p:spPr>
          <a:xfrm>
            <a:off x="3740218" y="848347"/>
            <a:ext cx="4740812" cy="289716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4"/>
          <p:cNvSpPr txBox="1"/>
          <p:nvPr/>
        </p:nvSpPr>
        <p:spPr>
          <a:xfrm>
            <a:off x="306400" y="135700"/>
            <a:ext cx="8608200" cy="4770900"/>
          </a:xfrm>
          <a:prstGeom prst="rect">
            <a:avLst/>
          </a:prstGeom>
          <a:noFill/>
          <a:ln>
            <a:noFill/>
          </a:ln>
        </p:spPr>
        <p:txBody>
          <a:bodyPr spcFirstLastPara="1" wrap="square" lIns="31425" tIns="31425" rIns="31425" bIns="31425" anchor="t" anchorCtr="0">
            <a:noAutofit/>
          </a:bodyPr>
          <a:lstStyle/>
          <a:p>
            <a:pPr marL="0" marR="0" lvl="0" indent="0" algn="l" rtl="0">
              <a:lnSpc>
                <a:spcPct val="119791"/>
              </a:lnSpc>
              <a:spcBef>
                <a:spcPts val="0"/>
              </a:spcBef>
              <a:spcAft>
                <a:spcPts val="0"/>
              </a:spcAft>
              <a:buNone/>
            </a:pPr>
            <a:r>
              <a:rPr lang="en" sz="2200" b="1">
                <a:solidFill>
                  <a:srgbClr val="000000"/>
                </a:solidFill>
                <a:latin typeface="Arial"/>
                <a:ea typeface="Arial"/>
                <a:cs typeface="Arial"/>
                <a:sym typeface="Arial"/>
              </a:rPr>
              <a:t>Steps in Hearing</a:t>
            </a:r>
            <a:endParaRPr sz="2200" b="1">
              <a:solidFill>
                <a:srgbClr val="000000"/>
              </a:solidFill>
              <a:latin typeface="Arial"/>
              <a:ea typeface="Arial"/>
              <a:cs typeface="Arial"/>
              <a:sym typeface="Arial"/>
            </a:endParaRPr>
          </a:p>
          <a:p>
            <a:pPr marL="0" marR="0" lvl="0" indent="0" algn="l" rtl="0">
              <a:lnSpc>
                <a:spcPct val="119791"/>
              </a:lnSpc>
              <a:spcBef>
                <a:spcPts val="0"/>
              </a:spcBef>
              <a:spcAft>
                <a:spcPts val="0"/>
              </a:spcAft>
              <a:buNone/>
            </a:pPr>
            <a:endParaRPr sz="800">
              <a:solidFill>
                <a:srgbClr val="000000"/>
              </a:solidFill>
              <a:latin typeface="Arial"/>
              <a:ea typeface="Arial"/>
              <a:cs typeface="Arial"/>
              <a:sym typeface="Arial"/>
            </a:endParaRPr>
          </a:p>
          <a:p>
            <a:pPr marL="0" marR="0" lvl="0" indent="0" algn="l" rtl="0">
              <a:lnSpc>
                <a:spcPct val="119791"/>
              </a:lnSpc>
              <a:spcBef>
                <a:spcPts val="0"/>
              </a:spcBef>
              <a:spcAft>
                <a:spcPts val="0"/>
              </a:spcAft>
              <a:buNone/>
            </a:pPr>
            <a:r>
              <a:rPr lang="en" sz="2300">
                <a:solidFill>
                  <a:srgbClr val="000000"/>
                </a:solidFill>
                <a:latin typeface="Arial"/>
                <a:ea typeface="Arial"/>
                <a:cs typeface="Arial"/>
                <a:sym typeface="Arial"/>
              </a:rPr>
              <a:t>1. Sound waves enter external </a:t>
            </a:r>
            <a:r>
              <a:rPr lang="en" sz="2300" u="sng">
                <a:solidFill>
                  <a:srgbClr val="000000"/>
                </a:solidFill>
                <a:latin typeface="Arial"/>
                <a:ea typeface="Arial"/>
                <a:cs typeface="Arial"/>
                <a:sym typeface="Arial"/>
              </a:rPr>
              <a:t>auditory </a:t>
            </a:r>
            <a:r>
              <a:rPr lang="en" sz="2300" u="sng"/>
              <a:t>canal</a:t>
            </a:r>
            <a:br>
              <a:rPr lang="en" sz="2300">
                <a:solidFill>
                  <a:srgbClr val="000000"/>
                </a:solidFill>
                <a:latin typeface="Arial"/>
                <a:ea typeface="Arial"/>
                <a:cs typeface="Arial"/>
                <a:sym typeface="Arial"/>
              </a:rPr>
            </a:br>
            <a:r>
              <a:rPr lang="en" sz="2300">
                <a:solidFill>
                  <a:srgbClr val="000000"/>
                </a:solidFill>
                <a:latin typeface="Arial"/>
                <a:ea typeface="Arial"/>
                <a:cs typeface="Arial"/>
                <a:sym typeface="Arial"/>
              </a:rPr>
              <a:t>2. </a:t>
            </a:r>
            <a:r>
              <a:rPr lang="en" sz="2300" u="sng">
                <a:solidFill>
                  <a:srgbClr val="000000"/>
                </a:solidFill>
                <a:latin typeface="Arial"/>
                <a:ea typeface="Arial"/>
                <a:cs typeface="Arial"/>
                <a:sym typeface="Arial"/>
              </a:rPr>
              <a:t>Eardrum</a:t>
            </a:r>
            <a:r>
              <a:rPr lang="en" sz="2300">
                <a:solidFill>
                  <a:srgbClr val="000000"/>
                </a:solidFill>
                <a:latin typeface="Arial"/>
                <a:ea typeface="Arial"/>
                <a:cs typeface="Arial"/>
                <a:sym typeface="Arial"/>
              </a:rPr>
              <a:t> vibrates</a:t>
            </a:r>
            <a:br>
              <a:rPr lang="en" sz="2300">
                <a:solidFill>
                  <a:srgbClr val="000000"/>
                </a:solidFill>
                <a:latin typeface="Arial"/>
                <a:ea typeface="Arial"/>
                <a:cs typeface="Arial"/>
                <a:sym typeface="Arial"/>
              </a:rPr>
            </a:br>
            <a:r>
              <a:rPr lang="en" sz="2300">
                <a:solidFill>
                  <a:srgbClr val="000000"/>
                </a:solidFill>
                <a:latin typeface="Arial"/>
                <a:ea typeface="Arial"/>
                <a:cs typeface="Arial"/>
                <a:sym typeface="Arial"/>
              </a:rPr>
              <a:t>3. Auditory </a:t>
            </a:r>
            <a:r>
              <a:rPr lang="en" sz="2300" u="sng">
                <a:solidFill>
                  <a:srgbClr val="000000"/>
                </a:solidFill>
                <a:latin typeface="Arial"/>
                <a:ea typeface="Arial"/>
                <a:cs typeface="Arial"/>
                <a:sym typeface="Arial"/>
              </a:rPr>
              <a:t>ossicles</a:t>
            </a:r>
            <a:r>
              <a:rPr lang="en" sz="2300">
                <a:solidFill>
                  <a:srgbClr val="000000"/>
                </a:solidFill>
                <a:latin typeface="Arial"/>
                <a:ea typeface="Arial"/>
                <a:cs typeface="Arial"/>
                <a:sym typeface="Arial"/>
              </a:rPr>
              <a:t> (malleus, incus, stapes) amplify vibrations</a:t>
            </a:r>
            <a:br>
              <a:rPr lang="en" sz="2300">
                <a:solidFill>
                  <a:srgbClr val="000000"/>
                </a:solidFill>
                <a:latin typeface="Arial"/>
                <a:ea typeface="Arial"/>
                <a:cs typeface="Arial"/>
                <a:sym typeface="Arial"/>
              </a:rPr>
            </a:br>
            <a:r>
              <a:rPr lang="en" sz="2300">
                <a:solidFill>
                  <a:srgbClr val="000000"/>
                </a:solidFill>
                <a:latin typeface="Arial"/>
                <a:ea typeface="Arial"/>
                <a:cs typeface="Arial"/>
                <a:sym typeface="Arial"/>
              </a:rPr>
              <a:t>4. Stapes hits oval window and transmits vibrations to </a:t>
            </a:r>
            <a:r>
              <a:rPr lang="en" sz="2300" u="sng">
                <a:solidFill>
                  <a:srgbClr val="000000"/>
                </a:solidFill>
                <a:latin typeface="Arial"/>
                <a:ea typeface="Arial"/>
                <a:cs typeface="Arial"/>
                <a:sym typeface="Arial"/>
              </a:rPr>
              <a:t>cochlea</a:t>
            </a:r>
            <a:br>
              <a:rPr lang="en" sz="2300">
                <a:solidFill>
                  <a:srgbClr val="000000"/>
                </a:solidFill>
                <a:latin typeface="Arial"/>
                <a:ea typeface="Arial"/>
                <a:cs typeface="Arial"/>
                <a:sym typeface="Arial"/>
              </a:rPr>
            </a:br>
            <a:r>
              <a:rPr lang="en" sz="2300">
                <a:solidFill>
                  <a:srgbClr val="000000"/>
                </a:solidFill>
                <a:latin typeface="Arial"/>
                <a:ea typeface="Arial"/>
                <a:cs typeface="Arial"/>
                <a:sym typeface="Arial"/>
              </a:rPr>
              <a:t>5. </a:t>
            </a:r>
            <a:r>
              <a:rPr lang="en" sz="2300" u="sng">
                <a:solidFill>
                  <a:srgbClr val="000000"/>
                </a:solidFill>
                <a:latin typeface="Arial"/>
                <a:ea typeface="Arial"/>
                <a:cs typeface="Arial"/>
                <a:sym typeface="Arial"/>
              </a:rPr>
              <a:t>Organs of corti</a:t>
            </a:r>
            <a:r>
              <a:rPr lang="en" sz="2300">
                <a:solidFill>
                  <a:srgbClr val="000000"/>
                </a:solidFill>
                <a:latin typeface="Arial"/>
                <a:ea typeface="Arial"/>
                <a:cs typeface="Arial"/>
                <a:sym typeface="Arial"/>
              </a:rPr>
              <a:t> contain receptor cells (hair cells) that deform from vibrations</a:t>
            </a:r>
            <a:br>
              <a:rPr lang="en" sz="2300">
                <a:solidFill>
                  <a:srgbClr val="000000"/>
                </a:solidFill>
                <a:latin typeface="Arial"/>
                <a:ea typeface="Arial"/>
                <a:cs typeface="Arial"/>
                <a:sym typeface="Arial"/>
              </a:rPr>
            </a:br>
            <a:r>
              <a:rPr lang="en" sz="2300">
                <a:solidFill>
                  <a:srgbClr val="000000"/>
                </a:solidFill>
                <a:latin typeface="Arial"/>
                <a:ea typeface="Arial"/>
                <a:cs typeface="Arial"/>
                <a:sym typeface="Arial"/>
              </a:rPr>
              <a:t>6. Impulses sent to the </a:t>
            </a:r>
            <a:r>
              <a:rPr lang="en" sz="2300" u="sng">
                <a:solidFill>
                  <a:srgbClr val="000000"/>
                </a:solidFill>
                <a:latin typeface="Arial"/>
                <a:ea typeface="Arial"/>
                <a:cs typeface="Arial"/>
                <a:sym typeface="Arial"/>
              </a:rPr>
              <a:t>vestibulocochlear </a:t>
            </a:r>
            <a:r>
              <a:rPr lang="en" sz="2300">
                <a:solidFill>
                  <a:srgbClr val="000000"/>
                </a:solidFill>
                <a:latin typeface="Arial"/>
                <a:ea typeface="Arial"/>
                <a:cs typeface="Arial"/>
                <a:sym typeface="Arial"/>
              </a:rPr>
              <a:t>nerve</a:t>
            </a:r>
            <a:br>
              <a:rPr lang="en" sz="2300">
                <a:solidFill>
                  <a:srgbClr val="000000"/>
                </a:solidFill>
                <a:latin typeface="Arial"/>
                <a:ea typeface="Arial"/>
                <a:cs typeface="Arial"/>
                <a:sym typeface="Arial"/>
              </a:rPr>
            </a:br>
            <a:r>
              <a:rPr lang="en" sz="2300">
                <a:solidFill>
                  <a:srgbClr val="000000"/>
                </a:solidFill>
                <a:latin typeface="Arial"/>
                <a:ea typeface="Arial"/>
                <a:cs typeface="Arial"/>
                <a:sym typeface="Arial"/>
              </a:rPr>
              <a:t>7. Auditory cortex of the </a:t>
            </a:r>
            <a:r>
              <a:rPr lang="en" sz="2300" u="sng">
                <a:solidFill>
                  <a:srgbClr val="000000"/>
                </a:solidFill>
                <a:latin typeface="Arial"/>
                <a:ea typeface="Arial"/>
                <a:cs typeface="Arial"/>
                <a:sym typeface="Arial"/>
              </a:rPr>
              <a:t>temporal</a:t>
            </a:r>
            <a:r>
              <a:rPr lang="en" sz="2300">
                <a:solidFill>
                  <a:srgbClr val="000000"/>
                </a:solidFill>
                <a:latin typeface="Arial"/>
                <a:ea typeface="Arial"/>
                <a:cs typeface="Arial"/>
                <a:sym typeface="Arial"/>
              </a:rPr>
              <a:t> lobe interprets sensory impulses</a:t>
            </a:r>
            <a:br>
              <a:rPr lang="en" sz="2300">
                <a:solidFill>
                  <a:srgbClr val="000000"/>
                </a:solidFill>
                <a:latin typeface="Arial"/>
                <a:ea typeface="Arial"/>
                <a:cs typeface="Arial"/>
                <a:sym typeface="Arial"/>
              </a:rPr>
            </a:br>
            <a:r>
              <a:rPr lang="en" sz="2300">
                <a:solidFill>
                  <a:srgbClr val="000000"/>
                </a:solidFill>
                <a:latin typeface="Arial"/>
                <a:ea typeface="Arial"/>
                <a:cs typeface="Arial"/>
                <a:sym typeface="Arial"/>
              </a:rPr>
              <a:t>8. </a:t>
            </a:r>
            <a:r>
              <a:rPr lang="en" sz="2300" u="sng">
                <a:solidFill>
                  <a:srgbClr val="000000"/>
                </a:solidFill>
                <a:latin typeface="Arial"/>
                <a:ea typeface="Arial"/>
                <a:cs typeface="Arial"/>
                <a:sym typeface="Arial"/>
              </a:rPr>
              <a:t>Round window</a:t>
            </a:r>
            <a:r>
              <a:rPr lang="en" sz="2300">
                <a:solidFill>
                  <a:srgbClr val="000000"/>
                </a:solidFill>
                <a:latin typeface="Arial"/>
                <a:ea typeface="Arial"/>
                <a:cs typeface="Arial"/>
                <a:sym typeface="Arial"/>
              </a:rPr>
              <a:t> dissipates vibrations within the cochlea</a:t>
            </a:r>
            <a:endParaRPr sz="2300">
              <a:solidFill>
                <a:srgbClr val="000000"/>
              </a:solidFill>
              <a:latin typeface="Arial"/>
              <a:ea typeface="Arial"/>
              <a:cs typeface="Arial"/>
              <a:sym typeface="Arial"/>
            </a:endParaRPr>
          </a:p>
          <a:p>
            <a:pPr marL="0" marR="0" lvl="0" indent="0" algn="l" rtl="0">
              <a:lnSpc>
                <a:spcPct val="120138"/>
              </a:lnSpc>
              <a:spcBef>
                <a:spcPts val="0"/>
              </a:spcBef>
              <a:spcAft>
                <a:spcPts val="0"/>
              </a:spcAft>
              <a:buNone/>
            </a:pPr>
            <a:endParaRPr sz="170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55"/>
          <p:cNvPicPr preferRelativeResize="0"/>
          <p:nvPr/>
        </p:nvPicPr>
        <p:blipFill rotWithShape="1">
          <a:blip r:embed="rId3">
            <a:alphaModFix/>
          </a:blip>
          <a:srcRect t="12670" b="4997"/>
          <a:stretch/>
        </p:blipFill>
        <p:spPr>
          <a:xfrm>
            <a:off x="73710" y="114767"/>
            <a:ext cx="9019620" cy="3797635"/>
          </a:xfrm>
          <a:prstGeom prst="rect">
            <a:avLst/>
          </a:prstGeom>
          <a:noFill/>
          <a:ln>
            <a:noFill/>
          </a:ln>
        </p:spPr>
      </p:pic>
      <p:sp>
        <p:nvSpPr>
          <p:cNvPr id="314" name="Google Shape;314;p55"/>
          <p:cNvSpPr txBox="1"/>
          <p:nvPr/>
        </p:nvSpPr>
        <p:spPr>
          <a:xfrm>
            <a:off x="333855" y="4110632"/>
            <a:ext cx="8499300" cy="3024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 sz="2500" b="1"/>
              <a:t>EXTERNAL              MIDDLE                   INNER</a:t>
            </a:r>
            <a:endParaRPr sz="25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56"/>
          <p:cNvPicPr preferRelativeResize="0"/>
          <p:nvPr/>
        </p:nvPicPr>
        <p:blipFill rotWithShape="1">
          <a:blip r:embed="rId3">
            <a:alphaModFix/>
          </a:blip>
          <a:srcRect l="7519" t="6494" r="-1161" b="4418"/>
          <a:stretch/>
        </p:blipFill>
        <p:spPr>
          <a:xfrm>
            <a:off x="287700" y="159263"/>
            <a:ext cx="7392974" cy="4824975"/>
          </a:xfrm>
          <a:prstGeom prst="rect">
            <a:avLst/>
          </a:prstGeom>
          <a:noFill/>
          <a:ln>
            <a:noFill/>
          </a:ln>
        </p:spPr>
      </p:pic>
      <p:sp>
        <p:nvSpPr>
          <p:cNvPr id="320" name="Google Shape;320;p56"/>
          <p:cNvSpPr txBox="1"/>
          <p:nvPr/>
        </p:nvSpPr>
        <p:spPr>
          <a:xfrm>
            <a:off x="4709125" y="4432700"/>
            <a:ext cx="4434900" cy="4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4"/>
              </a:rPr>
              <a:t>Color the structures of the ear.</a:t>
            </a:r>
            <a:endParaRPr sz="2400"/>
          </a:p>
        </p:txBody>
      </p:sp>
      <p:sp>
        <p:nvSpPr>
          <p:cNvPr id="321" name="Google Shape;321;p56"/>
          <p:cNvSpPr txBox="1"/>
          <p:nvPr/>
        </p:nvSpPr>
        <p:spPr>
          <a:xfrm>
            <a:off x="7117975" y="464000"/>
            <a:ext cx="1866000" cy="3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Vestibulocochlear nerve</a:t>
            </a:r>
            <a:endParaRPr/>
          </a:p>
        </p:txBody>
      </p:sp>
      <p:cxnSp>
        <p:nvCxnSpPr>
          <p:cNvPr id="322" name="Google Shape;322;p56"/>
          <p:cNvCxnSpPr/>
          <p:nvPr/>
        </p:nvCxnSpPr>
        <p:spPr>
          <a:xfrm flipH="1">
            <a:off x="7266075" y="908300"/>
            <a:ext cx="824400" cy="533100"/>
          </a:xfrm>
          <a:prstGeom prst="straightConnector1">
            <a:avLst/>
          </a:prstGeom>
          <a:noFill/>
          <a:ln w="19050" cap="flat" cmpd="sng">
            <a:solidFill>
              <a:schemeClr val="dk2"/>
            </a:solidFill>
            <a:prstDash val="solid"/>
            <a:round/>
            <a:headEnd type="none" w="med" len="med"/>
            <a:tailEnd type="stealth" w="med" len="med"/>
          </a:ln>
        </p:spPr>
      </p:cxnSp>
      <p:cxnSp>
        <p:nvCxnSpPr>
          <p:cNvPr id="323" name="Google Shape;323;p56"/>
          <p:cNvCxnSpPr/>
          <p:nvPr/>
        </p:nvCxnSpPr>
        <p:spPr>
          <a:xfrm flipH="1">
            <a:off x="6940325" y="1125450"/>
            <a:ext cx="839100" cy="187500"/>
          </a:xfrm>
          <a:prstGeom prst="straightConnector1">
            <a:avLst/>
          </a:prstGeom>
          <a:noFill/>
          <a:ln w="19050" cap="flat" cmpd="sng">
            <a:solidFill>
              <a:schemeClr val="dk2"/>
            </a:solidFill>
            <a:prstDash val="solid"/>
            <a:round/>
            <a:headEnd type="none" w="med" len="med"/>
            <a:tailEnd type="triangle" w="med" len="med"/>
          </a:ln>
        </p:spPr>
      </p:cxnSp>
      <p:sp>
        <p:nvSpPr>
          <p:cNvPr id="324" name="Google Shape;324;p56"/>
          <p:cNvSpPr txBox="1"/>
          <p:nvPr/>
        </p:nvSpPr>
        <p:spPr>
          <a:xfrm>
            <a:off x="3208525" y="227075"/>
            <a:ext cx="1994100" cy="3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Malleus, Incus, Stapes</a:t>
            </a:r>
            <a:endParaRPr/>
          </a:p>
        </p:txBody>
      </p:sp>
      <p:cxnSp>
        <p:nvCxnSpPr>
          <p:cNvPr id="325" name="Google Shape;325;p56"/>
          <p:cNvCxnSpPr>
            <a:stCxn id="324" idx="2"/>
          </p:cNvCxnSpPr>
          <p:nvPr/>
        </p:nvCxnSpPr>
        <p:spPr>
          <a:xfrm flipH="1">
            <a:off x="4027975" y="562775"/>
            <a:ext cx="177600" cy="246900"/>
          </a:xfrm>
          <a:prstGeom prst="straightConnector1">
            <a:avLst/>
          </a:prstGeom>
          <a:noFill/>
          <a:ln w="19050" cap="flat" cmpd="sng">
            <a:solidFill>
              <a:schemeClr val="dk2"/>
            </a:solidFill>
            <a:prstDash val="solid"/>
            <a:round/>
            <a:headEnd type="none" w="med" len="med"/>
            <a:tailEnd type="stealth" w="med" len="med"/>
          </a:ln>
        </p:spPr>
      </p:cxnSp>
      <p:sp>
        <p:nvSpPr>
          <p:cNvPr id="326" name="Google Shape;326;p56"/>
          <p:cNvSpPr txBox="1"/>
          <p:nvPr/>
        </p:nvSpPr>
        <p:spPr>
          <a:xfrm>
            <a:off x="4462300" y="3494800"/>
            <a:ext cx="1451100" cy="6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Tympanic Cavity</a:t>
            </a:r>
            <a:endParaRPr/>
          </a:p>
        </p:txBody>
      </p:sp>
      <p:cxnSp>
        <p:nvCxnSpPr>
          <p:cNvPr id="327" name="Google Shape;327;p56"/>
          <p:cNvCxnSpPr/>
          <p:nvPr/>
        </p:nvCxnSpPr>
        <p:spPr>
          <a:xfrm rot="10800000">
            <a:off x="4857175" y="2319975"/>
            <a:ext cx="19800" cy="1293300"/>
          </a:xfrm>
          <a:prstGeom prst="straightConnector1">
            <a:avLst/>
          </a:prstGeom>
          <a:noFill/>
          <a:ln w="19050" cap="flat" cmpd="sng">
            <a:solidFill>
              <a:schemeClr val="dk2"/>
            </a:solidFill>
            <a:prstDash val="solid"/>
            <a:round/>
            <a:headEnd type="none" w="med" len="med"/>
            <a:tailEnd type="triangle" w="med" len="med"/>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7"/>
          <p:cNvSpPr txBox="1"/>
          <p:nvPr/>
        </p:nvSpPr>
        <p:spPr>
          <a:xfrm>
            <a:off x="274320" y="137160"/>
            <a:ext cx="5733000" cy="5040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 sz="2200">
                <a:solidFill>
                  <a:srgbClr val="000000"/>
                </a:solidFill>
                <a:latin typeface="Arial"/>
                <a:ea typeface="Arial"/>
                <a:cs typeface="Arial"/>
                <a:sym typeface="Arial"/>
              </a:rPr>
              <a:t>Cochlear Implants</a:t>
            </a:r>
            <a:endParaRPr sz="2200">
              <a:solidFill>
                <a:srgbClr val="000000"/>
              </a:solidFill>
              <a:latin typeface="Arial"/>
              <a:ea typeface="Arial"/>
              <a:cs typeface="Arial"/>
              <a:sym typeface="Arial"/>
            </a:endParaRPr>
          </a:p>
        </p:txBody>
      </p:sp>
      <p:sp>
        <p:nvSpPr>
          <p:cNvPr id="333" name="Google Shape;333;p57"/>
          <p:cNvSpPr txBox="1"/>
          <p:nvPr/>
        </p:nvSpPr>
        <p:spPr>
          <a:xfrm>
            <a:off x="5266075" y="315953"/>
            <a:ext cx="3490800" cy="28530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 sz="1800">
                <a:solidFill>
                  <a:srgbClr val="000000"/>
                </a:solidFill>
                <a:latin typeface="Arial"/>
                <a:ea typeface="Arial"/>
                <a:cs typeface="Arial"/>
                <a:sym typeface="Arial"/>
              </a:rPr>
              <a:t>A cochlear implant receives sound from the outside environment, processes it, and sends small electric currents near the auditory nerve. </a:t>
            </a:r>
            <a:endParaRPr sz="18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800"/>
              <a:t>T</a:t>
            </a:r>
            <a:r>
              <a:rPr lang="en" sz="1800">
                <a:solidFill>
                  <a:srgbClr val="000000"/>
                </a:solidFill>
                <a:latin typeface="Arial"/>
                <a:ea typeface="Arial"/>
                <a:cs typeface="Arial"/>
                <a:sym typeface="Arial"/>
              </a:rPr>
              <a:t>he brain learns to recognize this signal and the person experiences this as "hearing".</a:t>
            </a:r>
            <a:endParaRPr sz="18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8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2200">
                <a:solidFill>
                  <a:srgbClr val="000000"/>
                </a:solidFill>
                <a:latin typeface="Arial"/>
                <a:ea typeface="Arial"/>
                <a:cs typeface="Arial"/>
                <a:sym typeface="Arial"/>
              </a:rPr>
              <a:t> </a:t>
            </a:r>
            <a:endParaRPr sz="2200">
              <a:solidFill>
                <a:srgbClr val="000000"/>
              </a:solidFill>
              <a:latin typeface="Arial"/>
              <a:ea typeface="Arial"/>
              <a:cs typeface="Arial"/>
              <a:sym typeface="Arial"/>
            </a:endParaRPr>
          </a:p>
        </p:txBody>
      </p:sp>
      <p:sp>
        <p:nvSpPr>
          <p:cNvPr id="334" name="Google Shape;334;p57"/>
          <p:cNvSpPr txBox="1"/>
          <p:nvPr/>
        </p:nvSpPr>
        <p:spPr>
          <a:xfrm>
            <a:off x="5266075" y="3216625"/>
            <a:ext cx="3575400" cy="4383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 sz="1500" u="sng">
                <a:solidFill>
                  <a:schemeClr val="hlink"/>
                </a:solidFill>
                <a:hlinkClick r:id="rId3"/>
              </a:rPr>
              <a:t>8 month old reacts to cochlear implant</a:t>
            </a:r>
            <a:endParaRPr sz="1500"/>
          </a:p>
        </p:txBody>
      </p:sp>
      <p:pic>
        <p:nvPicPr>
          <p:cNvPr id="335" name="Google Shape;335;p57" descr="Blausen_0244_CochlearImplant_01.png"/>
          <p:cNvPicPr preferRelativeResize="0"/>
          <p:nvPr/>
        </p:nvPicPr>
        <p:blipFill>
          <a:blip r:embed="rId4">
            <a:alphaModFix/>
          </a:blip>
          <a:stretch>
            <a:fillRect/>
          </a:stretch>
        </p:blipFill>
        <p:spPr>
          <a:xfrm>
            <a:off x="355926" y="566874"/>
            <a:ext cx="4418648" cy="441867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58" descr="Cochlear implants are the only medical technology able to functionally restore one of the five senses. Unlike hearing aids, which amplify sound, cochlear implants are electronic devices that bypass the damaged part of your inner ear so that you can hear your best.  At AB, our mission is to improve lives by developing, manufacturing, and supporting high-quality, state-of-the-art hearing technology for those with significant hearing loss.  AB offers the most sophisticated cochlear implant system on the market, the HiResolution™ Bionic Ear System, with five times more sound resolution than its competitors, designed to help recipients hear in noisy settings and enjoy the full dimensions of music." title="How A Cochlear Implant Works by Advanced Bionics">
            <a:hlinkClick r:id="rId3"/>
          </p:cNvPr>
          <p:cNvPicPr preferRelativeResize="0"/>
          <p:nvPr/>
        </p:nvPicPr>
        <p:blipFill>
          <a:blip r:embed="rId4">
            <a:alphaModFix/>
          </a:blip>
          <a:stretch>
            <a:fillRect/>
          </a:stretch>
        </p:blipFill>
        <p:spPr>
          <a:xfrm>
            <a:off x="1406175" y="229913"/>
            <a:ext cx="6244900" cy="46836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9"/>
          <p:cNvSpPr txBox="1">
            <a:spLocks noGrp="1"/>
          </p:cNvSpPr>
          <p:nvPr>
            <p:ph type="title"/>
          </p:nvPr>
        </p:nvSpPr>
        <p:spPr>
          <a:xfrm>
            <a:off x="160088" y="59282"/>
            <a:ext cx="8114100" cy="577200"/>
          </a:xfrm>
          <a:prstGeom prst="rect">
            <a:avLst/>
          </a:prstGeom>
          <a:noFill/>
          <a:ln>
            <a:noFill/>
          </a:ln>
        </p:spPr>
        <p:txBody>
          <a:bodyPr spcFirstLastPara="1" wrap="square" lIns="31425" tIns="31425" rIns="31425" bIns="31425" anchor="ctr" anchorCtr="0">
            <a:noAutofit/>
          </a:bodyPr>
          <a:lstStyle/>
          <a:p>
            <a:pPr marL="0" marR="0" lvl="0" indent="0" algn="l" rtl="0">
              <a:lnSpc>
                <a:spcPct val="120000"/>
              </a:lnSpc>
              <a:spcBef>
                <a:spcPts val="0"/>
              </a:spcBef>
              <a:spcAft>
                <a:spcPts val="0"/>
              </a:spcAft>
              <a:buNone/>
            </a:pPr>
            <a:r>
              <a:rPr lang="en" sz="3700">
                <a:solidFill>
                  <a:srgbClr val="000000"/>
                </a:solidFill>
                <a:latin typeface="Arial"/>
                <a:ea typeface="Arial"/>
                <a:cs typeface="Arial"/>
                <a:sym typeface="Arial"/>
              </a:rPr>
              <a:t>Sense of Equilibrium</a:t>
            </a:r>
            <a:endParaRPr sz="3700">
              <a:solidFill>
                <a:srgbClr val="000000"/>
              </a:solidFill>
              <a:latin typeface="Arial"/>
              <a:ea typeface="Arial"/>
              <a:cs typeface="Arial"/>
              <a:sym typeface="Arial"/>
            </a:endParaRPr>
          </a:p>
        </p:txBody>
      </p:sp>
      <p:sp>
        <p:nvSpPr>
          <p:cNvPr id="346" name="Google Shape;346;p59"/>
          <p:cNvSpPr txBox="1"/>
          <p:nvPr/>
        </p:nvSpPr>
        <p:spPr>
          <a:xfrm>
            <a:off x="273578" y="804904"/>
            <a:ext cx="3836100" cy="39207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 sz="2300">
                <a:solidFill>
                  <a:srgbClr val="000000"/>
                </a:solidFill>
                <a:latin typeface="Arial"/>
                <a:ea typeface="Arial"/>
                <a:cs typeface="Arial"/>
                <a:sym typeface="Arial"/>
              </a:rPr>
              <a:t>Static Equilibrium -</a:t>
            </a:r>
            <a:r>
              <a:rPr lang="en" sz="2300"/>
              <a:t> </a:t>
            </a:r>
            <a:r>
              <a:rPr lang="en" sz="2300">
                <a:solidFill>
                  <a:srgbClr val="000000"/>
                </a:solidFill>
                <a:latin typeface="Arial"/>
                <a:ea typeface="Arial"/>
                <a:cs typeface="Arial"/>
                <a:sym typeface="Arial"/>
              </a:rPr>
              <a:t>maintain stability and posture</a:t>
            </a:r>
            <a:endParaRPr sz="23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2300">
                <a:solidFill>
                  <a:srgbClr val="000000"/>
                </a:solidFill>
                <a:latin typeface="Arial"/>
                <a:ea typeface="Arial"/>
                <a:cs typeface="Arial"/>
                <a:sym typeface="Arial"/>
              </a:rPr>
              <a:t> </a:t>
            </a:r>
            <a:endParaRPr sz="23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2300">
                <a:solidFill>
                  <a:srgbClr val="000000"/>
                </a:solidFill>
                <a:latin typeface="Arial"/>
                <a:ea typeface="Arial"/>
                <a:cs typeface="Arial"/>
                <a:sym typeface="Arial"/>
              </a:rPr>
              <a:t>Dynamic Equilibrium - balance  during sudden movement</a:t>
            </a:r>
            <a:endParaRPr sz="23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2300">
                <a:solidFill>
                  <a:srgbClr val="000000"/>
                </a:solidFill>
                <a:latin typeface="Arial"/>
                <a:ea typeface="Arial"/>
                <a:cs typeface="Arial"/>
                <a:sym typeface="Arial"/>
              </a:rPr>
              <a:t> </a:t>
            </a:r>
            <a:endParaRPr sz="23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2300" b="1">
                <a:solidFill>
                  <a:srgbClr val="000000"/>
                </a:solidFill>
                <a:latin typeface="Arial"/>
                <a:ea typeface="Arial"/>
                <a:cs typeface="Arial"/>
                <a:sym typeface="Arial"/>
              </a:rPr>
              <a:t>Cerebellum </a:t>
            </a:r>
            <a:r>
              <a:rPr lang="en" sz="2300">
                <a:solidFill>
                  <a:srgbClr val="000000"/>
                </a:solidFill>
                <a:latin typeface="Arial"/>
                <a:ea typeface="Arial"/>
                <a:cs typeface="Arial"/>
                <a:sym typeface="Arial"/>
              </a:rPr>
              <a:t>- interprets impulses from the semicircular canals and maintains overall balance </a:t>
            </a:r>
            <a:endParaRPr sz="2300">
              <a:solidFill>
                <a:srgbClr val="000000"/>
              </a:solidFill>
              <a:latin typeface="Arial"/>
              <a:ea typeface="Arial"/>
              <a:cs typeface="Arial"/>
              <a:sym typeface="Arial"/>
            </a:endParaRPr>
          </a:p>
          <a:p>
            <a:pPr marL="0" marR="0" lvl="0" indent="0" algn="l" rtl="0">
              <a:lnSpc>
                <a:spcPct val="100000"/>
              </a:lnSpc>
              <a:spcBef>
                <a:spcPts val="400"/>
              </a:spcBef>
              <a:spcAft>
                <a:spcPts val="0"/>
              </a:spcAft>
              <a:buNone/>
            </a:pPr>
            <a:endParaRPr sz="2300">
              <a:solidFill>
                <a:srgbClr val="000000"/>
              </a:solidFill>
              <a:latin typeface="Arial"/>
              <a:ea typeface="Arial"/>
              <a:cs typeface="Arial"/>
              <a:sym typeface="Arial"/>
            </a:endParaRPr>
          </a:p>
        </p:txBody>
      </p:sp>
      <p:sp>
        <p:nvSpPr>
          <p:cNvPr id="347" name="Google Shape;347;p59"/>
          <p:cNvSpPr txBox="1"/>
          <p:nvPr/>
        </p:nvSpPr>
        <p:spPr>
          <a:xfrm>
            <a:off x="4505975" y="3756275"/>
            <a:ext cx="4258500" cy="9693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 sz="1800"/>
              <a:t>Walking on two legs is harder than you think…</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               </a:t>
            </a:r>
            <a:r>
              <a:rPr lang="en" sz="1800" u="sng">
                <a:solidFill>
                  <a:schemeClr val="hlink"/>
                </a:solidFill>
                <a:hlinkClick r:id="rId3"/>
              </a:rPr>
              <a:t>Robot Fails</a:t>
            </a:r>
            <a:endParaRPr sz="1800"/>
          </a:p>
        </p:txBody>
      </p:sp>
      <p:pic>
        <p:nvPicPr>
          <p:cNvPr id="348" name="Google Shape;348;p59" descr="Robots perform at  DARPA Robotics Challenge Finals in US.&#10;&#10;RT LIVE http://rt.com/on-air&#10;&#10;Subscribe to RT! http://www.youtube.com/subscription_center?add_user=RussiaToday&#10;&#10;Like us on Facebook http://www.facebook.com/RTnews&#10;Follow us on Twitter http://twitter.com/RT_com&#10;Follow us on Instagram http://instagram.com/rt&#10;Follow us on Google+ http://plus.google.com/+RT&#10;Listen to us on Soundcloud: https://soundcloud.com/rttv&#10;&#10;RT (Russia Today) is a global news network broadcasting from Moscow and Washington studios. RT is the first news channel to break the 1 billion YouTube views benchmark." title="At least they tried: Robot ‘epic fails’ compilation from DARPA Robotics Challenge">
            <a:hlinkClick r:id="rId4"/>
          </p:cNvPr>
          <p:cNvPicPr preferRelativeResize="0"/>
          <p:nvPr/>
        </p:nvPicPr>
        <p:blipFill>
          <a:blip r:embed="rId5">
            <a:alphaModFix/>
          </a:blip>
          <a:stretch>
            <a:fillRect/>
          </a:stretch>
        </p:blipFill>
        <p:spPr>
          <a:xfrm>
            <a:off x="4590924" y="663154"/>
            <a:ext cx="4088600" cy="30664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60" descr="h9991630_001.jpg"/>
          <p:cNvPicPr preferRelativeResize="0"/>
          <p:nvPr/>
        </p:nvPicPr>
        <p:blipFill>
          <a:blip r:embed="rId3">
            <a:alphaModFix/>
          </a:blip>
          <a:stretch>
            <a:fillRect/>
          </a:stretch>
        </p:blipFill>
        <p:spPr>
          <a:xfrm>
            <a:off x="712710" y="236739"/>
            <a:ext cx="3913076" cy="2546471"/>
          </a:xfrm>
          <a:prstGeom prst="rect">
            <a:avLst/>
          </a:prstGeom>
          <a:noFill/>
          <a:ln>
            <a:noFill/>
          </a:ln>
        </p:spPr>
      </p:pic>
      <p:sp>
        <p:nvSpPr>
          <p:cNvPr id="354" name="Google Shape;354;p60"/>
          <p:cNvSpPr txBox="1"/>
          <p:nvPr/>
        </p:nvSpPr>
        <p:spPr>
          <a:xfrm>
            <a:off x="6085327" y="1155549"/>
            <a:ext cx="2658900" cy="5802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 sz="3000" b="1"/>
              <a:t>OTOSCOPE</a:t>
            </a:r>
            <a:endParaRPr sz="3000" b="1"/>
          </a:p>
        </p:txBody>
      </p:sp>
      <p:sp>
        <p:nvSpPr>
          <p:cNvPr id="355" name="Google Shape;355;p60"/>
          <p:cNvSpPr txBox="1"/>
          <p:nvPr/>
        </p:nvSpPr>
        <p:spPr>
          <a:xfrm>
            <a:off x="349605" y="3055843"/>
            <a:ext cx="8660100" cy="16338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 sz="2800" b="1"/>
              <a:t>Otolaryngology</a:t>
            </a:r>
            <a:r>
              <a:rPr lang="en" sz="1800"/>
              <a:t> (pronounced oh/toe/lair/in/goll/oh/jee)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2000"/>
              <a:t>Otolaryngologists are physicians trained in the medical and surgical management and treatment of patients with diseases and disorders of the ear, nose, throat (ENT), and related structures of the head and neck. They are commonly referred to as ENT physicians.</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2"/>
          <p:cNvSpPr txBox="1"/>
          <p:nvPr/>
        </p:nvSpPr>
        <p:spPr>
          <a:xfrm>
            <a:off x="437250" y="326975"/>
            <a:ext cx="8269500" cy="341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highlight>
                  <a:srgbClr val="FFFFFF"/>
                </a:highlight>
              </a:rPr>
              <a:t>Receptor cells in the PERIPHERAL NERVOUS SYSTEM  are activated by stimuli in the environment</a:t>
            </a:r>
            <a:endParaRPr sz="2400" dirty="0">
              <a:highlight>
                <a:srgbClr val="FFFFFF"/>
              </a:highlight>
            </a:endParaRPr>
          </a:p>
          <a:p>
            <a:pPr marL="0" lvl="0" indent="0" algn="l" rtl="0">
              <a:spcBef>
                <a:spcPts val="0"/>
              </a:spcBef>
              <a:spcAft>
                <a:spcPts val="0"/>
              </a:spcAft>
              <a:buNone/>
            </a:pPr>
            <a:endParaRPr sz="2400" dirty="0">
              <a:highlight>
                <a:srgbClr val="FFFFFF"/>
              </a:highlight>
            </a:endParaRPr>
          </a:p>
          <a:p>
            <a:pPr marL="0" lvl="0" indent="0" algn="l" rtl="0">
              <a:spcBef>
                <a:spcPts val="0"/>
              </a:spcBef>
              <a:spcAft>
                <a:spcPts val="0"/>
              </a:spcAft>
              <a:buNone/>
            </a:pPr>
            <a:endParaRPr sz="2400" dirty="0">
              <a:highlight>
                <a:srgbClr val="FFFFFF"/>
              </a:highlight>
            </a:endParaRPr>
          </a:p>
          <a:p>
            <a:pPr marL="0" lvl="0" indent="0" algn="l" rtl="0">
              <a:spcBef>
                <a:spcPts val="0"/>
              </a:spcBef>
              <a:spcAft>
                <a:spcPts val="0"/>
              </a:spcAft>
              <a:buNone/>
            </a:pPr>
            <a:r>
              <a:rPr lang="en" sz="2400" dirty="0">
                <a:highlight>
                  <a:srgbClr val="FFFFFF"/>
                </a:highlight>
              </a:rPr>
              <a:t>Receptor cells can be classified into types on the basis of three different criteria: </a:t>
            </a:r>
            <a:endParaRPr sz="2400" dirty="0">
              <a:highlight>
                <a:srgbClr val="FFFFFF"/>
              </a:highlight>
            </a:endParaRPr>
          </a:p>
          <a:p>
            <a:pPr marL="0" lvl="0" indent="0" algn="l" rtl="0">
              <a:spcBef>
                <a:spcPts val="0"/>
              </a:spcBef>
              <a:spcAft>
                <a:spcPts val="0"/>
              </a:spcAft>
              <a:buNone/>
            </a:pPr>
            <a:endParaRPr sz="2400" dirty="0">
              <a:highlight>
                <a:srgbClr val="FFFFFF"/>
              </a:highlight>
            </a:endParaRPr>
          </a:p>
          <a:p>
            <a:pPr marL="1371600" lvl="0" indent="457200" algn="l" rtl="0">
              <a:spcBef>
                <a:spcPts val="0"/>
              </a:spcBef>
              <a:spcAft>
                <a:spcPts val="0"/>
              </a:spcAft>
              <a:buNone/>
            </a:pPr>
            <a:r>
              <a:rPr lang="en" sz="2400" dirty="0">
                <a:highlight>
                  <a:srgbClr val="FFFFFF"/>
                </a:highlight>
              </a:rPr>
              <a:t>cell type, position, and function</a:t>
            </a:r>
            <a:endParaRPr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1"/>
          <p:cNvSpPr txBox="1"/>
          <p:nvPr/>
        </p:nvSpPr>
        <p:spPr>
          <a:xfrm>
            <a:off x="0" y="63825"/>
            <a:ext cx="4518600" cy="71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Disorders of Sensory Systems</a:t>
            </a:r>
            <a:endParaRPr sz="2400"/>
          </a:p>
        </p:txBody>
      </p:sp>
      <p:sp>
        <p:nvSpPr>
          <p:cNvPr id="361" name="Google Shape;361;p61"/>
          <p:cNvSpPr txBox="1"/>
          <p:nvPr/>
        </p:nvSpPr>
        <p:spPr>
          <a:xfrm>
            <a:off x="484275" y="780525"/>
            <a:ext cx="4471200" cy="16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1.  Synesthesia</a:t>
            </a:r>
            <a:endParaRPr sz="2400"/>
          </a:p>
          <a:p>
            <a:pPr marL="0" lvl="0" indent="0" algn="l" rtl="0">
              <a:spcBef>
                <a:spcPts val="0"/>
              </a:spcBef>
              <a:spcAft>
                <a:spcPts val="0"/>
              </a:spcAft>
              <a:buNone/>
            </a:pPr>
            <a:r>
              <a:rPr lang="en" sz="2400"/>
              <a:t>2.  Anosmia</a:t>
            </a:r>
            <a:endParaRPr sz="2400"/>
          </a:p>
          <a:p>
            <a:pPr marL="0" lvl="0" indent="0" algn="l" rtl="0">
              <a:spcBef>
                <a:spcPts val="0"/>
              </a:spcBef>
              <a:spcAft>
                <a:spcPts val="0"/>
              </a:spcAft>
              <a:buNone/>
            </a:pPr>
            <a:r>
              <a:rPr lang="en" sz="2400"/>
              <a:t>3.  Tinnitus</a:t>
            </a:r>
            <a:endParaRPr sz="2400"/>
          </a:p>
          <a:p>
            <a:pPr marL="0" lvl="0" indent="0" algn="l" rtl="0">
              <a:spcBef>
                <a:spcPts val="0"/>
              </a:spcBef>
              <a:spcAft>
                <a:spcPts val="0"/>
              </a:spcAft>
              <a:buNone/>
            </a:pPr>
            <a:r>
              <a:rPr lang="en" sz="2400"/>
              <a:t>4. </a:t>
            </a:r>
            <a:r>
              <a:rPr lang="en" sz="2400">
                <a:solidFill>
                  <a:schemeClr val="dk1"/>
                </a:solidFill>
              </a:rPr>
              <a:t> Anhidrosis  </a:t>
            </a:r>
            <a:r>
              <a:rPr lang="en" sz="1600">
                <a:solidFill>
                  <a:schemeClr val="dk1"/>
                </a:solidFill>
              </a:rPr>
              <a:t>(inability to sweat)</a:t>
            </a:r>
            <a:endParaRPr sz="1600"/>
          </a:p>
          <a:p>
            <a:pPr marL="0" lvl="0" indent="0" algn="l" rtl="0">
              <a:spcBef>
                <a:spcPts val="0"/>
              </a:spcBef>
              <a:spcAft>
                <a:spcPts val="0"/>
              </a:spcAft>
              <a:buNone/>
            </a:pPr>
            <a:endParaRPr sz="2400"/>
          </a:p>
          <a:p>
            <a:pPr marL="0" lvl="0" indent="0" algn="l" rtl="0">
              <a:spcBef>
                <a:spcPts val="0"/>
              </a:spcBef>
              <a:spcAft>
                <a:spcPts val="0"/>
              </a:spcAft>
              <a:buNone/>
            </a:pPr>
            <a:endParaRPr sz="2400"/>
          </a:p>
        </p:txBody>
      </p:sp>
      <p:sp>
        <p:nvSpPr>
          <p:cNvPr id="362" name="Google Shape;362;p61"/>
          <p:cNvSpPr txBox="1"/>
          <p:nvPr/>
        </p:nvSpPr>
        <p:spPr>
          <a:xfrm>
            <a:off x="484275" y="2581725"/>
            <a:ext cx="4793100" cy="19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dk1"/>
                </a:solidFill>
              </a:rPr>
              <a:t>5.  Congenital Analgesia (CIP)</a:t>
            </a:r>
            <a:endParaRPr/>
          </a:p>
        </p:txBody>
      </p:sp>
      <p:pic>
        <p:nvPicPr>
          <p:cNvPr id="363" name="Google Shape;363;p61"/>
          <p:cNvPicPr preferRelativeResize="0"/>
          <p:nvPr/>
        </p:nvPicPr>
        <p:blipFill>
          <a:blip r:embed="rId3">
            <a:alphaModFix/>
          </a:blip>
          <a:stretch>
            <a:fillRect/>
          </a:stretch>
        </p:blipFill>
        <p:spPr>
          <a:xfrm>
            <a:off x="5341900" y="2807900"/>
            <a:ext cx="3508900" cy="2022391"/>
          </a:xfrm>
          <a:prstGeom prst="rect">
            <a:avLst/>
          </a:prstGeom>
          <a:noFill/>
          <a:ln>
            <a:noFill/>
          </a:ln>
        </p:spPr>
      </p:pic>
      <p:sp>
        <p:nvSpPr>
          <p:cNvPr id="364" name="Google Shape;364;p61"/>
          <p:cNvSpPr txBox="1"/>
          <p:nvPr/>
        </p:nvSpPr>
        <p:spPr>
          <a:xfrm>
            <a:off x="1069325" y="3346725"/>
            <a:ext cx="3945300" cy="117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t>Mutations in genes prevents nerve impulses from pain receptors (nociceptors) from sending signals to the brain. </a:t>
            </a:r>
            <a:endParaRPr sz="1900"/>
          </a:p>
        </p:txBody>
      </p:sp>
      <p:pic>
        <p:nvPicPr>
          <p:cNvPr id="365" name="Google Shape;365;p61"/>
          <p:cNvPicPr preferRelativeResize="0"/>
          <p:nvPr/>
        </p:nvPicPr>
        <p:blipFill>
          <a:blip r:embed="rId4">
            <a:alphaModFix/>
          </a:blip>
          <a:stretch>
            <a:fillRect/>
          </a:stretch>
        </p:blipFill>
        <p:spPr>
          <a:xfrm>
            <a:off x="5190350" y="327650"/>
            <a:ext cx="3945300" cy="235591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2"/>
          <p:cNvSpPr txBox="1"/>
          <p:nvPr/>
        </p:nvSpPr>
        <p:spPr>
          <a:xfrm>
            <a:off x="189000" y="51425"/>
            <a:ext cx="6959400" cy="47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Hereditary (Congenital) Deafness</a:t>
            </a:r>
            <a:endParaRPr sz="3000"/>
          </a:p>
        </p:txBody>
      </p:sp>
      <p:sp>
        <p:nvSpPr>
          <p:cNvPr id="371" name="Google Shape;371;p62"/>
          <p:cNvSpPr txBox="1"/>
          <p:nvPr/>
        </p:nvSpPr>
        <p:spPr>
          <a:xfrm>
            <a:off x="615350" y="641388"/>
            <a:ext cx="78027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Occurs in 1 of every 1000 to 2000 newborns</a:t>
            </a:r>
            <a:endParaRPr sz="2400"/>
          </a:p>
        </p:txBody>
      </p:sp>
      <p:sp>
        <p:nvSpPr>
          <p:cNvPr id="372" name="Google Shape;372;p62"/>
          <p:cNvSpPr/>
          <p:nvPr/>
        </p:nvSpPr>
        <p:spPr>
          <a:xfrm>
            <a:off x="672850" y="2936525"/>
            <a:ext cx="2230800" cy="543900"/>
          </a:xfrm>
          <a:prstGeom prst="rect">
            <a:avLst/>
          </a:prstGeom>
          <a:solidFill>
            <a:srgbClr val="FF9900">
              <a:alpha val="6922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a:t>Usher Syndrome</a:t>
            </a:r>
            <a:endParaRPr sz="1600"/>
          </a:p>
        </p:txBody>
      </p:sp>
      <p:sp>
        <p:nvSpPr>
          <p:cNvPr id="373" name="Google Shape;373;p62"/>
          <p:cNvSpPr/>
          <p:nvPr/>
        </p:nvSpPr>
        <p:spPr>
          <a:xfrm>
            <a:off x="246850" y="2115213"/>
            <a:ext cx="2230800" cy="543900"/>
          </a:xfrm>
          <a:prstGeom prst="rect">
            <a:avLst/>
          </a:prstGeom>
          <a:solidFill>
            <a:srgbClr val="FF9900">
              <a:alpha val="6922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a:t>Pendred Syndrome</a:t>
            </a:r>
            <a:endParaRPr sz="1600"/>
          </a:p>
        </p:txBody>
      </p:sp>
      <p:sp>
        <p:nvSpPr>
          <p:cNvPr id="374" name="Google Shape;374;p62"/>
          <p:cNvSpPr/>
          <p:nvPr/>
        </p:nvSpPr>
        <p:spPr>
          <a:xfrm>
            <a:off x="85600" y="1332650"/>
            <a:ext cx="2553300" cy="543900"/>
          </a:xfrm>
          <a:prstGeom prst="rect">
            <a:avLst/>
          </a:prstGeom>
          <a:solidFill>
            <a:srgbClr val="FF9900">
              <a:alpha val="6922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t>Syndromic</a:t>
            </a:r>
            <a:endParaRPr sz="2000"/>
          </a:p>
        </p:txBody>
      </p:sp>
      <p:cxnSp>
        <p:nvCxnSpPr>
          <p:cNvPr id="375" name="Google Shape;375;p62"/>
          <p:cNvCxnSpPr>
            <a:stCxn id="374" idx="2"/>
          </p:cNvCxnSpPr>
          <p:nvPr/>
        </p:nvCxnSpPr>
        <p:spPr>
          <a:xfrm flipH="1">
            <a:off x="1251250" y="1876550"/>
            <a:ext cx="111000" cy="276600"/>
          </a:xfrm>
          <a:prstGeom prst="straightConnector1">
            <a:avLst/>
          </a:prstGeom>
          <a:noFill/>
          <a:ln w="9525" cap="flat" cmpd="sng">
            <a:solidFill>
              <a:schemeClr val="dk2"/>
            </a:solidFill>
            <a:prstDash val="solid"/>
            <a:round/>
            <a:headEnd type="none" w="med" len="med"/>
            <a:tailEnd type="triangle" w="med" len="med"/>
          </a:ln>
        </p:spPr>
      </p:cxnSp>
      <p:cxnSp>
        <p:nvCxnSpPr>
          <p:cNvPr id="376" name="Google Shape;376;p62"/>
          <p:cNvCxnSpPr/>
          <p:nvPr/>
        </p:nvCxnSpPr>
        <p:spPr>
          <a:xfrm>
            <a:off x="1640800" y="1904225"/>
            <a:ext cx="294900" cy="1032300"/>
          </a:xfrm>
          <a:prstGeom prst="straightConnector1">
            <a:avLst/>
          </a:prstGeom>
          <a:noFill/>
          <a:ln w="9525" cap="flat" cmpd="sng">
            <a:solidFill>
              <a:schemeClr val="dk2"/>
            </a:solidFill>
            <a:prstDash val="solid"/>
            <a:round/>
            <a:headEnd type="none" w="med" len="med"/>
            <a:tailEnd type="triangle" w="med" len="med"/>
          </a:ln>
        </p:spPr>
      </p:cxnSp>
      <p:pic>
        <p:nvPicPr>
          <p:cNvPr id="377" name="Google Shape;377;p62"/>
          <p:cNvPicPr preferRelativeResize="0"/>
          <p:nvPr/>
        </p:nvPicPr>
        <p:blipFill>
          <a:blip r:embed="rId3">
            <a:alphaModFix/>
          </a:blip>
          <a:stretch>
            <a:fillRect/>
          </a:stretch>
        </p:blipFill>
        <p:spPr>
          <a:xfrm>
            <a:off x="4436077" y="1387975"/>
            <a:ext cx="3191650" cy="3464550"/>
          </a:xfrm>
          <a:prstGeom prst="rect">
            <a:avLst/>
          </a:prstGeom>
          <a:noFill/>
          <a:ln>
            <a:noFill/>
          </a:ln>
        </p:spPr>
      </p:pic>
      <p:sp>
        <p:nvSpPr>
          <p:cNvPr id="378" name="Google Shape;378;p62"/>
          <p:cNvSpPr txBox="1"/>
          <p:nvPr/>
        </p:nvSpPr>
        <p:spPr>
          <a:xfrm>
            <a:off x="283725" y="3618700"/>
            <a:ext cx="3846000" cy="13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A </a:t>
            </a:r>
            <a:r>
              <a:rPr lang="en" sz="1800" b="1"/>
              <a:t>SYNDROME</a:t>
            </a:r>
            <a:r>
              <a:rPr lang="en" sz="1800"/>
              <a:t> is a disease that has more than one feature or symptom.  A person with Usher syndrome also has vision problems</a:t>
            </a:r>
            <a:endParaRPr sz="1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3"/>
          <p:cNvSpPr txBox="1"/>
          <p:nvPr/>
        </p:nvSpPr>
        <p:spPr>
          <a:xfrm>
            <a:off x="189000" y="51425"/>
            <a:ext cx="6959400" cy="47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Hereditary (Congenital) Deafness</a:t>
            </a:r>
            <a:endParaRPr sz="3000"/>
          </a:p>
        </p:txBody>
      </p:sp>
      <p:sp>
        <p:nvSpPr>
          <p:cNvPr id="384" name="Google Shape;384;p63"/>
          <p:cNvSpPr/>
          <p:nvPr/>
        </p:nvSpPr>
        <p:spPr>
          <a:xfrm>
            <a:off x="656775" y="982400"/>
            <a:ext cx="2230800" cy="5070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t>Non-syndromic</a:t>
            </a:r>
            <a:endParaRPr sz="2000"/>
          </a:p>
        </p:txBody>
      </p:sp>
      <p:pic>
        <p:nvPicPr>
          <p:cNvPr id="385" name="Google Shape;385;p63"/>
          <p:cNvPicPr preferRelativeResize="0"/>
          <p:nvPr/>
        </p:nvPicPr>
        <p:blipFill>
          <a:blip r:embed="rId3">
            <a:alphaModFix/>
          </a:blip>
          <a:stretch>
            <a:fillRect/>
          </a:stretch>
        </p:blipFill>
        <p:spPr>
          <a:xfrm>
            <a:off x="3724000" y="2134477"/>
            <a:ext cx="4341599" cy="2286105"/>
          </a:xfrm>
          <a:prstGeom prst="rect">
            <a:avLst/>
          </a:prstGeom>
          <a:noFill/>
          <a:ln>
            <a:noFill/>
          </a:ln>
        </p:spPr>
      </p:pic>
      <p:pic>
        <p:nvPicPr>
          <p:cNvPr id="386" name="Google Shape;386;p63"/>
          <p:cNvPicPr preferRelativeResize="0"/>
          <p:nvPr/>
        </p:nvPicPr>
        <p:blipFill>
          <a:blip r:embed="rId4">
            <a:alphaModFix/>
          </a:blip>
          <a:stretch>
            <a:fillRect/>
          </a:stretch>
        </p:blipFill>
        <p:spPr>
          <a:xfrm>
            <a:off x="949425" y="2016313"/>
            <a:ext cx="2230799" cy="2338073"/>
          </a:xfrm>
          <a:prstGeom prst="rect">
            <a:avLst/>
          </a:prstGeom>
          <a:noFill/>
          <a:ln>
            <a:noFill/>
          </a:ln>
        </p:spPr>
      </p:pic>
      <p:sp>
        <p:nvSpPr>
          <p:cNvPr id="387" name="Google Shape;387;p63"/>
          <p:cNvSpPr txBox="1"/>
          <p:nvPr/>
        </p:nvSpPr>
        <p:spPr>
          <a:xfrm>
            <a:off x="3641050" y="889925"/>
            <a:ext cx="4341600" cy="102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A specific mutation results in hearing loss;  can be recessive (80%)  or dominant (20%) .</a:t>
            </a:r>
            <a:endParaRPr sz="1800" dirty="0"/>
          </a:p>
        </p:txBody>
      </p:sp>
      <p:sp>
        <p:nvSpPr>
          <p:cNvPr id="388" name="Google Shape;388;p63"/>
          <p:cNvSpPr txBox="1"/>
          <p:nvPr/>
        </p:nvSpPr>
        <p:spPr>
          <a:xfrm>
            <a:off x="4111175" y="4457475"/>
            <a:ext cx="3760800" cy="50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Recessive inheritance, can you identify the “carriers?”</a:t>
            </a:r>
            <a:endParaRPr i="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4"/>
          <p:cNvSpPr txBox="1"/>
          <p:nvPr/>
        </p:nvSpPr>
        <p:spPr>
          <a:xfrm>
            <a:off x="175175" y="162000"/>
            <a:ext cx="8331300" cy="9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Deafness can also be caused by PRENATAL Infections from “ToRCH” organisms</a:t>
            </a:r>
            <a:endParaRPr sz="2000"/>
          </a:p>
        </p:txBody>
      </p:sp>
      <p:sp>
        <p:nvSpPr>
          <p:cNvPr id="394" name="Google Shape;394;p64"/>
          <p:cNvSpPr txBox="1"/>
          <p:nvPr/>
        </p:nvSpPr>
        <p:spPr>
          <a:xfrm>
            <a:off x="553175" y="1121063"/>
            <a:ext cx="2286000" cy="460800"/>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000" b="1"/>
              <a:t>T</a:t>
            </a:r>
            <a:r>
              <a:rPr lang="en" sz="2000"/>
              <a:t>oxoplasmosis</a:t>
            </a:r>
            <a:endParaRPr sz="2000"/>
          </a:p>
        </p:txBody>
      </p:sp>
      <p:sp>
        <p:nvSpPr>
          <p:cNvPr id="395" name="Google Shape;395;p64"/>
          <p:cNvSpPr txBox="1"/>
          <p:nvPr/>
        </p:nvSpPr>
        <p:spPr>
          <a:xfrm>
            <a:off x="3632175" y="1121075"/>
            <a:ext cx="2286000" cy="460800"/>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000" b="1"/>
              <a:t>R</a:t>
            </a:r>
            <a:r>
              <a:rPr lang="en" sz="2000"/>
              <a:t>ubella</a:t>
            </a:r>
            <a:endParaRPr sz="2000"/>
          </a:p>
        </p:txBody>
      </p:sp>
      <p:sp>
        <p:nvSpPr>
          <p:cNvPr id="396" name="Google Shape;396;p64"/>
          <p:cNvSpPr txBox="1"/>
          <p:nvPr/>
        </p:nvSpPr>
        <p:spPr>
          <a:xfrm>
            <a:off x="553175" y="1831025"/>
            <a:ext cx="2820600" cy="460800"/>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000" b="1" u="sng">
                <a:solidFill>
                  <a:schemeClr val="hlink"/>
                </a:solidFill>
                <a:hlinkClick r:id="rId3"/>
              </a:rPr>
              <a:t>C</a:t>
            </a:r>
            <a:r>
              <a:rPr lang="en" sz="2000" u="sng">
                <a:solidFill>
                  <a:schemeClr val="hlink"/>
                </a:solidFill>
                <a:hlinkClick r:id="rId3"/>
              </a:rPr>
              <a:t>ytomegalovirus</a:t>
            </a:r>
            <a:r>
              <a:rPr lang="en" sz="2000"/>
              <a:t> </a:t>
            </a:r>
            <a:r>
              <a:rPr lang="en"/>
              <a:t>(CMV)</a:t>
            </a:r>
            <a:endParaRPr/>
          </a:p>
        </p:txBody>
      </p:sp>
      <p:sp>
        <p:nvSpPr>
          <p:cNvPr id="397" name="Google Shape;397;p64"/>
          <p:cNvSpPr txBox="1"/>
          <p:nvPr/>
        </p:nvSpPr>
        <p:spPr>
          <a:xfrm>
            <a:off x="3632163" y="1831025"/>
            <a:ext cx="2286000" cy="460800"/>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000" b="1"/>
              <a:t>H</a:t>
            </a:r>
            <a:r>
              <a:rPr lang="en" sz="2000"/>
              <a:t>erpes</a:t>
            </a:r>
            <a:endParaRPr sz="2000"/>
          </a:p>
        </p:txBody>
      </p:sp>
      <p:sp>
        <p:nvSpPr>
          <p:cNvPr id="398" name="Google Shape;398;p64"/>
          <p:cNvSpPr txBox="1"/>
          <p:nvPr/>
        </p:nvSpPr>
        <p:spPr>
          <a:xfrm>
            <a:off x="322675" y="2900900"/>
            <a:ext cx="7236000" cy="7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Postnatal infections can also cause deafness</a:t>
            </a:r>
            <a:endParaRPr sz="2000"/>
          </a:p>
        </p:txBody>
      </p:sp>
      <p:sp>
        <p:nvSpPr>
          <p:cNvPr id="399" name="Google Shape;399;p64"/>
          <p:cNvSpPr txBox="1"/>
          <p:nvPr/>
        </p:nvSpPr>
        <p:spPr>
          <a:xfrm>
            <a:off x="811225" y="3675150"/>
            <a:ext cx="2286000" cy="4608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000"/>
              <a:t>Meningitis</a:t>
            </a:r>
            <a:endParaRPr sz="2000"/>
          </a:p>
        </p:txBody>
      </p:sp>
      <p:sp>
        <p:nvSpPr>
          <p:cNvPr id="400" name="Google Shape;400;p64"/>
          <p:cNvSpPr txBox="1"/>
          <p:nvPr/>
        </p:nvSpPr>
        <p:spPr>
          <a:xfrm>
            <a:off x="3544600" y="3675150"/>
            <a:ext cx="2286000" cy="4608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000"/>
              <a:t>Streptococcus</a:t>
            </a:r>
            <a:endParaRPr sz="2000"/>
          </a:p>
        </p:txBody>
      </p:sp>
      <p:sp>
        <p:nvSpPr>
          <p:cNvPr id="401" name="Google Shape;401;p64"/>
          <p:cNvSpPr txBox="1"/>
          <p:nvPr/>
        </p:nvSpPr>
        <p:spPr>
          <a:xfrm>
            <a:off x="811225" y="4394750"/>
            <a:ext cx="2286000" cy="4608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000"/>
              <a:t>Listeria</a:t>
            </a:r>
            <a:endParaRPr sz="2000"/>
          </a:p>
        </p:txBody>
      </p:sp>
      <p:sp>
        <p:nvSpPr>
          <p:cNvPr id="402" name="Google Shape;402;p64"/>
          <p:cNvSpPr txBox="1"/>
          <p:nvPr/>
        </p:nvSpPr>
        <p:spPr>
          <a:xfrm>
            <a:off x="3581475" y="4394750"/>
            <a:ext cx="2286000" cy="4608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000"/>
              <a:t>Influenza</a:t>
            </a:r>
            <a:endParaRPr sz="2000"/>
          </a:p>
        </p:txBody>
      </p:sp>
      <p:pic>
        <p:nvPicPr>
          <p:cNvPr id="403" name="Google Shape;403;p64"/>
          <p:cNvPicPr preferRelativeResize="0"/>
          <p:nvPr/>
        </p:nvPicPr>
        <p:blipFill rotWithShape="1">
          <a:blip r:embed="rId4">
            <a:alphaModFix/>
          </a:blip>
          <a:srcRect l="12869" r="24930"/>
          <a:stretch/>
        </p:blipFill>
        <p:spPr>
          <a:xfrm>
            <a:off x="6204225" y="956025"/>
            <a:ext cx="2705976" cy="27191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5"/>
          <p:cNvSpPr txBox="1"/>
          <p:nvPr/>
        </p:nvSpPr>
        <p:spPr>
          <a:xfrm>
            <a:off x="350325" y="180450"/>
            <a:ext cx="6295800" cy="54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t>Presbycusis</a:t>
            </a:r>
            <a:r>
              <a:rPr lang="en" sz="2600"/>
              <a:t> = age related hearing loss</a:t>
            </a:r>
            <a:endParaRPr sz="2600"/>
          </a:p>
          <a:p>
            <a:pPr marL="0" lvl="0" indent="0" algn="l" rtl="0">
              <a:spcBef>
                <a:spcPts val="0"/>
              </a:spcBef>
              <a:spcAft>
                <a:spcPts val="0"/>
              </a:spcAft>
              <a:buNone/>
            </a:pPr>
            <a:endParaRPr/>
          </a:p>
        </p:txBody>
      </p:sp>
      <p:sp>
        <p:nvSpPr>
          <p:cNvPr id="409" name="Google Shape;409;p65"/>
          <p:cNvSpPr txBox="1"/>
          <p:nvPr/>
        </p:nvSpPr>
        <p:spPr>
          <a:xfrm>
            <a:off x="488575" y="908800"/>
            <a:ext cx="4083600" cy="245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-diminished hearing sensitivity </a:t>
            </a:r>
            <a:endParaRPr sz="2000"/>
          </a:p>
          <a:p>
            <a:pPr marL="0" lvl="0" indent="0" algn="l" rtl="0">
              <a:spcBef>
                <a:spcPts val="0"/>
              </a:spcBef>
              <a:spcAft>
                <a:spcPts val="0"/>
              </a:spcAft>
              <a:buNone/>
            </a:pPr>
            <a:r>
              <a:rPr lang="en" sz="2000"/>
              <a:t>-poor speech comprehension in noisy environments</a:t>
            </a:r>
            <a:endParaRPr sz="2000"/>
          </a:p>
          <a:p>
            <a:pPr marL="0" lvl="0" indent="0" algn="l" rtl="0">
              <a:spcBef>
                <a:spcPts val="0"/>
              </a:spcBef>
              <a:spcAft>
                <a:spcPts val="0"/>
              </a:spcAft>
              <a:buNone/>
            </a:pPr>
            <a:r>
              <a:rPr lang="en" sz="2000"/>
              <a:t>-slowed central processing of acoustic information</a:t>
            </a:r>
            <a:endParaRPr sz="2000"/>
          </a:p>
          <a:p>
            <a:pPr marL="0" lvl="0" indent="0" algn="l" rtl="0">
              <a:spcBef>
                <a:spcPts val="0"/>
              </a:spcBef>
              <a:spcAft>
                <a:spcPts val="0"/>
              </a:spcAft>
              <a:buNone/>
            </a:pPr>
            <a:r>
              <a:rPr lang="en" sz="2000"/>
              <a:t>-high frequencies are more difficult to hear</a:t>
            </a:r>
            <a:endParaRPr sz="2000"/>
          </a:p>
        </p:txBody>
      </p:sp>
      <p:sp>
        <p:nvSpPr>
          <p:cNvPr id="411" name="Google Shape;411;p65"/>
          <p:cNvSpPr txBox="1"/>
          <p:nvPr/>
        </p:nvSpPr>
        <p:spPr>
          <a:xfrm>
            <a:off x="5064975" y="4116450"/>
            <a:ext cx="36501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It is estimated that 30-40% of people over the age of 65 have presbycusis</a:t>
            </a:r>
            <a:endParaRPr/>
          </a:p>
        </p:txBody>
      </p:sp>
      <p:sp>
        <p:nvSpPr>
          <p:cNvPr id="412" name="Google Shape;412;p65"/>
          <p:cNvSpPr txBox="1"/>
          <p:nvPr/>
        </p:nvSpPr>
        <p:spPr>
          <a:xfrm>
            <a:off x="5064975" y="1266086"/>
            <a:ext cx="3742500" cy="153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dirty="0">
                <a:solidFill>
                  <a:srgbClr val="222222"/>
                </a:solidFill>
                <a:highlight>
                  <a:srgbClr val="FFFFFF"/>
                </a:highlight>
              </a:rPr>
              <a:t>Fun Fact:  Many vertebrates such as fish, birds and amphibians do not suffer presbycusis in old age as they are able to regenerate their </a:t>
            </a:r>
            <a:r>
              <a:rPr lang="en" i="1" u="sng" dirty="0">
                <a:solidFill>
                  <a:srgbClr val="222222"/>
                </a:solidFill>
                <a:highlight>
                  <a:srgbClr val="FFFFFF"/>
                </a:highlight>
              </a:rPr>
              <a:t>cochlear sensory cells</a:t>
            </a:r>
            <a:r>
              <a:rPr lang="en" i="1" dirty="0">
                <a:solidFill>
                  <a:srgbClr val="222222"/>
                </a:solidFill>
                <a:highlight>
                  <a:srgbClr val="FFFFFF"/>
                </a:highlight>
              </a:rPr>
              <a:t>, whereas mammals including humans have lost this regenerative ability.</a:t>
            </a:r>
            <a:endParaRPr i="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6"/>
          <p:cNvSpPr txBox="1"/>
          <p:nvPr/>
        </p:nvSpPr>
        <p:spPr>
          <a:xfrm>
            <a:off x="147525" y="88275"/>
            <a:ext cx="6968700" cy="48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Careers Related to Hearing</a:t>
            </a:r>
            <a:endParaRPr sz="2400"/>
          </a:p>
        </p:txBody>
      </p:sp>
      <p:sp>
        <p:nvSpPr>
          <p:cNvPr id="418" name="Google Shape;418;p66"/>
          <p:cNvSpPr txBox="1"/>
          <p:nvPr/>
        </p:nvSpPr>
        <p:spPr>
          <a:xfrm>
            <a:off x="255650" y="881000"/>
            <a:ext cx="5045700" cy="26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3"/>
              </a:rPr>
              <a:t>Audiologist</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u="sng">
                <a:solidFill>
                  <a:schemeClr val="hlink"/>
                </a:solidFill>
                <a:hlinkClick r:id="rId4"/>
              </a:rPr>
              <a:t>Speech-Language Pathologist</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u="sng">
                <a:solidFill>
                  <a:schemeClr val="hlink"/>
                </a:solidFill>
                <a:hlinkClick r:id="rId5"/>
              </a:rPr>
              <a:t>Sign Language Interpreter</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u="sng">
                <a:solidFill>
                  <a:schemeClr val="hlink"/>
                </a:solidFill>
                <a:hlinkClick r:id="rId6"/>
              </a:rPr>
              <a:t>Teacher: Deaf &amp; Hearing Impaired</a:t>
            </a:r>
            <a:endParaRPr sz="2400"/>
          </a:p>
        </p:txBody>
      </p:sp>
      <p:pic>
        <p:nvPicPr>
          <p:cNvPr id="419" name="Google Shape;419;p66"/>
          <p:cNvPicPr preferRelativeResize="0"/>
          <p:nvPr/>
        </p:nvPicPr>
        <p:blipFill>
          <a:blip r:embed="rId7">
            <a:alphaModFix/>
          </a:blip>
          <a:stretch>
            <a:fillRect/>
          </a:stretch>
        </p:blipFill>
        <p:spPr>
          <a:xfrm>
            <a:off x="4955900" y="266850"/>
            <a:ext cx="4088675" cy="2714575"/>
          </a:xfrm>
          <a:prstGeom prst="rect">
            <a:avLst/>
          </a:prstGeom>
          <a:noFill/>
          <a:ln>
            <a:noFill/>
          </a:ln>
        </p:spPr>
      </p:pic>
      <p:pic>
        <p:nvPicPr>
          <p:cNvPr id="420" name="Google Shape;420;p66"/>
          <p:cNvPicPr preferRelativeResize="0"/>
          <p:nvPr/>
        </p:nvPicPr>
        <p:blipFill>
          <a:blip r:embed="rId8">
            <a:alphaModFix/>
          </a:blip>
          <a:stretch>
            <a:fillRect/>
          </a:stretch>
        </p:blipFill>
        <p:spPr>
          <a:xfrm>
            <a:off x="5724613" y="3104825"/>
            <a:ext cx="3158626" cy="1618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3"/>
          <p:cNvPicPr preferRelativeResize="0"/>
          <p:nvPr/>
        </p:nvPicPr>
        <p:blipFill>
          <a:blip r:embed="rId3">
            <a:alphaModFix/>
          </a:blip>
          <a:stretch>
            <a:fillRect/>
          </a:stretch>
        </p:blipFill>
        <p:spPr>
          <a:xfrm>
            <a:off x="104550" y="908150"/>
            <a:ext cx="5618950" cy="3223299"/>
          </a:xfrm>
          <a:prstGeom prst="rect">
            <a:avLst/>
          </a:prstGeom>
          <a:noFill/>
          <a:ln>
            <a:noFill/>
          </a:ln>
        </p:spPr>
      </p:pic>
      <p:sp>
        <p:nvSpPr>
          <p:cNvPr id="99" name="Google Shape;99;p23"/>
          <p:cNvSpPr txBox="1"/>
          <p:nvPr/>
        </p:nvSpPr>
        <p:spPr>
          <a:xfrm>
            <a:off x="5920600" y="260650"/>
            <a:ext cx="3126000" cy="438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Free Nerve Endings</a:t>
            </a:r>
            <a:r>
              <a:rPr lang="en" sz="1800"/>
              <a:t>  - dendrites embedded in tissue as receivers</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Respond to pain and temperature</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b="1"/>
              <a:t>Encapsulated </a:t>
            </a:r>
            <a:r>
              <a:rPr lang="en" sz="1800"/>
              <a:t>- embedded in connective tissue to increase sensitivity  (pressure and touch)</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b="1"/>
              <a:t>Specialized</a:t>
            </a:r>
            <a:r>
              <a:rPr lang="en" sz="1800"/>
              <a:t> - receptors in the retina of the eye</a:t>
            </a:r>
            <a:endParaRPr sz="1800"/>
          </a:p>
        </p:txBody>
      </p:sp>
      <p:sp>
        <p:nvSpPr>
          <p:cNvPr id="100" name="Google Shape;100;p23"/>
          <p:cNvSpPr txBox="1"/>
          <p:nvPr/>
        </p:nvSpPr>
        <p:spPr>
          <a:xfrm>
            <a:off x="227700" y="80675"/>
            <a:ext cx="4736100" cy="58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Structure Receptor Types</a:t>
            </a:r>
            <a:endParaRPr sz="18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5"/>
          <p:cNvSpPr txBox="1"/>
          <p:nvPr/>
        </p:nvSpPr>
        <p:spPr>
          <a:xfrm>
            <a:off x="199275" y="118575"/>
            <a:ext cx="6100200" cy="5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Functional Receptor Types</a:t>
            </a:r>
            <a:endParaRPr sz="2400" dirty="0"/>
          </a:p>
        </p:txBody>
      </p:sp>
      <p:sp>
        <p:nvSpPr>
          <p:cNvPr id="112" name="Google Shape;112;p25"/>
          <p:cNvSpPr txBox="1"/>
          <p:nvPr/>
        </p:nvSpPr>
        <p:spPr>
          <a:xfrm>
            <a:off x="388725" y="810050"/>
            <a:ext cx="8562900" cy="383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Chemoreceptor  - chemicals, mostly found in nose/mouth</a:t>
            </a:r>
            <a:endParaRPr sz="2400" dirty="0"/>
          </a:p>
          <a:p>
            <a:pPr marL="0" lvl="0" indent="0" algn="l" rtl="0">
              <a:spcBef>
                <a:spcPts val="0"/>
              </a:spcBef>
              <a:spcAft>
                <a:spcPts val="0"/>
              </a:spcAft>
              <a:buNone/>
            </a:pPr>
            <a:endParaRPr sz="2400" dirty="0"/>
          </a:p>
          <a:p>
            <a:pPr marL="0" lvl="0" indent="0" algn="l" rtl="0">
              <a:spcBef>
                <a:spcPts val="0"/>
              </a:spcBef>
              <a:spcAft>
                <a:spcPts val="0"/>
              </a:spcAft>
              <a:buNone/>
            </a:pPr>
            <a:r>
              <a:rPr lang="en-US" sz="2400" dirty="0"/>
              <a:t>Photoreceptors – by light energy</a:t>
            </a:r>
            <a:endParaRPr sz="2400" dirty="0"/>
          </a:p>
          <a:p>
            <a:pPr marL="0" lvl="0" indent="0" algn="l" rtl="0">
              <a:spcBef>
                <a:spcPts val="0"/>
              </a:spcBef>
              <a:spcAft>
                <a:spcPts val="0"/>
              </a:spcAft>
              <a:buNone/>
            </a:pPr>
            <a:endParaRPr sz="2400" dirty="0"/>
          </a:p>
          <a:p>
            <a:pPr marL="0" lvl="0" indent="0" algn="l" rtl="0">
              <a:spcBef>
                <a:spcPts val="0"/>
              </a:spcBef>
              <a:spcAft>
                <a:spcPts val="0"/>
              </a:spcAft>
              <a:buNone/>
            </a:pPr>
            <a:r>
              <a:rPr lang="en" sz="2400" dirty="0"/>
              <a:t>Thermoreceptor - temperature</a:t>
            </a:r>
            <a:endParaRPr sz="2400" dirty="0"/>
          </a:p>
          <a:p>
            <a:pPr marL="0" lvl="0" indent="0" algn="l" rtl="0">
              <a:spcBef>
                <a:spcPts val="0"/>
              </a:spcBef>
              <a:spcAft>
                <a:spcPts val="0"/>
              </a:spcAft>
              <a:buNone/>
            </a:pPr>
            <a:endParaRPr sz="2400" dirty="0"/>
          </a:p>
          <a:p>
            <a:pPr marL="0" lvl="0" indent="0" algn="l" rtl="0">
              <a:spcBef>
                <a:spcPts val="0"/>
              </a:spcBef>
              <a:spcAft>
                <a:spcPts val="0"/>
              </a:spcAft>
              <a:buNone/>
            </a:pPr>
            <a:r>
              <a:rPr lang="en" sz="2400" dirty="0"/>
              <a:t>Mechanoreceptor - pressure, vibration, body position</a:t>
            </a:r>
          </a:p>
          <a:p>
            <a:pPr marL="0" lvl="0" indent="0" algn="l" rtl="0">
              <a:spcBef>
                <a:spcPts val="0"/>
              </a:spcBef>
              <a:spcAft>
                <a:spcPts val="0"/>
              </a:spcAft>
              <a:buNone/>
            </a:pPr>
            <a:endParaRPr lang="en" sz="2400" dirty="0"/>
          </a:p>
          <a:p>
            <a:pPr marL="0" lvl="0" indent="0" algn="l" rtl="0">
              <a:spcBef>
                <a:spcPts val="0"/>
              </a:spcBef>
              <a:spcAft>
                <a:spcPts val="0"/>
              </a:spcAft>
              <a:buNone/>
            </a:pPr>
            <a:r>
              <a:rPr lang="en" sz="2400" dirty="0"/>
              <a:t>P</a:t>
            </a:r>
            <a:r>
              <a:rPr lang="en-US" sz="2400" dirty="0" err="1"/>
              <a:t>ain</a:t>
            </a:r>
            <a:r>
              <a:rPr lang="en-US" sz="2400" dirty="0"/>
              <a:t> receptors - tissue damage</a:t>
            </a: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6"/>
          <p:cNvSpPr txBox="1">
            <a:spLocks noGrp="1"/>
          </p:cNvSpPr>
          <p:nvPr>
            <p:ph type="title"/>
          </p:nvPr>
        </p:nvSpPr>
        <p:spPr>
          <a:xfrm>
            <a:off x="217525" y="75650"/>
            <a:ext cx="8671800" cy="516600"/>
          </a:xfrm>
          <a:prstGeom prst="rect">
            <a:avLst/>
          </a:prstGeom>
          <a:solidFill>
            <a:srgbClr val="B7B7B7"/>
          </a:solidFill>
          <a:ln>
            <a:noFill/>
          </a:ln>
        </p:spPr>
        <p:txBody>
          <a:bodyPr spcFirstLastPara="1" wrap="square" lIns="31425" tIns="31425" rIns="31425" bIns="31425" anchor="ctr" anchorCtr="0">
            <a:noAutofit/>
          </a:bodyPr>
          <a:lstStyle/>
          <a:p>
            <a:pPr marL="0" marR="0" lvl="0" indent="0" algn="l" rtl="0">
              <a:lnSpc>
                <a:spcPct val="120000"/>
              </a:lnSpc>
              <a:spcBef>
                <a:spcPts val="0"/>
              </a:spcBef>
              <a:spcAft>
                <a:spcPts val="0"/>
              </a:spcAft>
              <a:buNone/>
            </a:pPr>
            <a:r>
              <a:rPr lang="en" sz="3300">
                <a:solidFill>
                  <a:srgbClr val="000000"/>
                </a:solidFill>
                <a:latin typeface="Arial"/>
                <a:ea typeface="Arial"/>
                <a:cs typeface="Arial"/>
                <a:sym typeface="Arial"/>
              </a:rPr>
              <a:t>Sense of Pain</a:t>
            </a:r>
            <a:endParaRPr sz="3300">
              <a:solidFill>
                <a:srgbClr val="000000"/>
              </a:solidFill>
              <a:latin typeface="Arial"/>
              <a:ea typeface="Arial"/>
              <a:cs typeface="Arial"/>
              <a:sym typeface="Arial"/>
            </a:endParaRPr>
          </a:p>
        </p:txBody>
      </p:sp>
      <p:sp>
        <p:nvSpPr>
          <p:cNvPr id="118" name="Google Shape;118;p26"/>
          <p:cNvSpPr txBox="1"/>
          <p:nvPr/>
        </p:nvSpPr>
        <p:spPr>
          <a:xfrm>
            <a:off x="217525" y="727750"/>
            <a:ext cx="5534100" cy="4017600"/>
          </a:xfrm>
          <a:prstGeom prst="rect">
            <a:avLst/>
          </a:prstGeom>
          <a:noFill/>
          <a:ln>
            <a:noFill/>
          </a:ln>
        </p:spPr>
        <p:txBody>
          <a:bodyPr spcFirstLastPara="1" wrap="square" lIns="31425" tIns="31425" rIns="31425" bIns="31425" anchor="t" anchorCtr="0">
            <a:noAutofit/>
          </a:bodyPr>
          <a:lstStyle/>
          <a:p>
            <a:pPr marL="0" marR="0" lvl="0" indent="0" algn="l" rtl="0">
              <a:lnSpc>
                <a:spcPct val="100000"/>
              </a:lnSpc>
              <a:spcBef>
                <a:spcPts val="0"/>
              </a:spcBef>
              <a:spcAft>
                <a:spcPts val="0"/>
              </a:spcAft>
              <a:buNone/>
            </a:pPr>
            <a:r>
              <a:rPr lang="en" sz="2300" b="1" dirty="0">
                <a:solidFill>
                  <a:srgbClr val="000000"/>
                </a:solidFill>
              </a:rPr>
              <a:t>Visceral Pain</a:t>
            </a:r>
            <a:r>
              <a:rPr lang="en" sz="2300" dirty="0">
                <a:solidFill>
                  <a:srgbClr val="000000"/>
                </a:solidFill>
                <a:latin typeface="Arial"/>
                <a:ea typeface="Arial"/>
                <a:cs typeface="Arial"/>
                <a:sym typeface="Arial"/>
              </a:rPr>
              <a:t> - occurs in visceral tissues such as heart, lungs, intestine</a:t>
            </a:r>
            <a:endParaRPr sz="2300" dirty="0">
              <a:solidFill>
                <a:srgbClr val="000000"/>
              </a:solidFill>
              <a:latin typeface="Arial"/>
              <a:ea typeface="Arial"/>
              <a:cs typeface="Arial"/>
              <a:sym typeface="Arial"/>
            </a:endParaRPr>
          </a:p>
          <a:p>
            <a:pPr marL="0" marR="0" lvl="0" indent="0" algn="l" rtl="0">
              <a:lnSpc>
                <a:spcPct val="100000"/>
              </a:lnSpc>
              <a:spcBef>
                <a:spcPts val="500"/>
              </a:spcBef>
              <a:spcAft>
                <a:spcPts val="0"/>
              </a:spcAft>
              <a:buNone/>
            </a:pPr>
            <a:endParaRPr sz="900" dirty="0"/>
          </a:p>
          <a:p>
            <a:pPr marL="0" marR="0" lvl="0" indent="0" algn="l" rtl="0">
              <a:lnSpc>
                <a:spcPct val="100000"/>
              </a:lnSpc>
              <a:spcBef>
                <a:spcPts val="500"/>
              </a:spcBef>
              <a:spcAft>
                <a:spcPts val="0"/>
              </a:spcAft>
              <a:buNone/>
            </a:pPr>
            <a:r>
              <a:rPr lang="en" sz="2300" b="1" dirty="0">
                <a:solidFill>
                  <a:srgbClr val="000000"/>
                </a:solidFill>
              </a:rPr>
              <a:t>Referred pain</a:t>
            </a:r>
            <a:r>
              <a:rPr lang="en" sz="2300" dirty="0">
                <a:solidFill>
                  <a:srgbClr val="000000"/>
                </a:solidFill>
                <a:latin typeface="Arial"/>
                <a:ea typeface="Arial"/>
                <a:cs typeface="Arial"/>
                <a:sym typeface="Arial"/>
              </a:rPr>
              <a:t> - feels as though it is coming from a different part (heart pain may be felt as pain in arm or shoulder)</a:t>
            </a:r>
            <a:endParaRPr sz="2300" dirty="0">
              <a:solidFill>
                <a:srgbClr val="000000"/>
              </a:solidFill>
              <a:latin typeface="Arial"/>
              <a:ea typeface="Arial"/>
              <a:cs typeface="Arial"/>
              <a:sym typeface="Arial"/>
            </a:endParaRPr>
          </a:p>
          <a:p>
            <a:pPr marL="0" marR="0" lvl="0" indent="0" algn="l" rtl="0">
              <a:lnSpc>
                <a:spcPct val="100000"/>
              </a:lnSpc>
              <a:spcBef>
                <a:spcPts val="500"/>
              </a:spcBef>
              <a:spcAft>
                <a:spcPts val="0"/>
              </a:spcAft>
              <a:buNone/>
            </a:pPr>
            <a:endParaRPr sz="900" dirty="0"/>
          </a:p>
          <a:p>
            <a:pPr marL="0" marR="0" lvl="0" indent="0" algn="l" rtl="0">
              <a:lnSpc>
                <a:spcPct val="100000"/>
              </a:lnSpc>
              <a:spcBef>
                <a:spcPts val="500"/>
              </a:spcBef>
              <a:spcAft>
                <a:spcPts val="0"/>
              </a:spcAft>
              <a:buNone/>
            </a:pPr>
            <a:r>
              <a:rPr lang="en" sz="2300" b="1" dirty="0">
                <a:solidFill>
                  <a:srgbClr val="000000"/>
                </a:solidFill>
              </a:rPr>
              <a:t>Acute Pain</a:t>
            </a:r>
            <a:r>
              <a:rPr lang="en" sz="2300" dirty="0">
                <a:solidFill>
                  <a:srgbClr val="000000"/>
                </a:solidFill>
                <a:latin typeface="Arial"/>
                <a:ea typeface="Arial"/>
                <a:cs typeface="Arial"/>
                <a:sym typeface="Arial"/>
              </a:rPr>
              <a:t> - originates from skin, usually stops when stimulus stops (needle prick)</a:t>
            </a:r>
            <a:endParaRPr sz="2300" dirty="0">
              <a:solidFill>
                <a:srgbClr val="000000"/>
              </a:solidFill>
              <a:latin typeface="Arial"/>
              <a:ea typeface="Arial"/>
              <a:cs typeface="Arial"/>
              <a:sym typeface="Arial"/>
            </a:endParaRPr>
          </a:p>
          <a:p>
            <a:pPr marL="0" marR="0" lvl="0" indent="0" algn="l" rtl="0">
              <a:lnSpc>
                <a:spcPct val="100000"/>
              </a:lnSpc>
              <a:spcBef>
                <a:spcPts val="500"/>
              </a:spcBef>
              <a:spcAft>
                <a:spcPts val="0"/>
              </a:spcAft>
              <a:buNone/>
            </a:pPr>
            <a:endParaRPr sz="2300" dirty="0"/>
          </a:p>
          <a:p>
            <a:pPr marL="0" marR="0" lvl="0" indent="0" algn="l" rtl="0">
              <a:lnSpc>
                <a:spcPct val="100000"/>
              </a:lnSpc>
              <a:spcBef>
                <a:spcPts val="500"/>
              </a:spcBef>
              <a:spcAft>
                <a:spcPts val="0"/>
              </a:spcAft>
              <a:buNone/>
            </a:pPr>
            <a:r>
              <a:rPr lang="en" sz="2300" b="1" dirty="0">
                <a:solidFill>
                  <a:srgbClr val="000000"/>
                </a:solidFill>
              </a:rPr>
              <a:t>Chronic Pain</a:t>
            </a:r>
            <a:r>
              <a:rPr lang="en" sz="2300" dirty="0">
                <a:solidFill>
                  <a:srgbClr val="000000"/>
                </a:solidFill>
                <a:latin typeface="Arial"/>
                <a:ea typeface="Arial"/>
                <a:cs typeface="Arial"/>
                <a:sym typeface="Arial"/>
              </a:rPr>
              <a:t> - dull aching sensation</a:t>
            </a:r>
            <a:endParaRPr sz="2300" dirty="0">
              <a:solidFill>
                <a:srgbClr val="000000"/>
              </a:solidFill>
              <a:latin typeface="Arial"/>
              <a:ea typeface="Arial"/>
              <a:cs typeface="Arial"/>
              <a:sym typeface="Arial"/>
            </a:endParaRPr>
          </a:p>
          <a:p>
            <a:pPr marL="0" marR="0" lvl="0" indent="0" algn="l" rtl="0">
              <a:lnSpc>
                <a:spcPct val="100000"/>
              </a:lnSpc>
              <a:spcBef>
                <a:spcPts val="500"/>
              </a:spcBef>
              <a:spcAft>
                <a:spcPts val="0"/>
              </a:spcAft>
              <a:buNone/>
            </a:pPr>
            <a:endParaRPr sz="2300" dirty="0">
              <a:solidFill>
                <a:srgbClr val="000000"/>
              </a:solidFill>
              <a:latin typeface="Arial"/>
              <a:ea typeface="Arial"/>
              <a:cs typeface="Arial"/>
              <a:sym typeface="Arial"/>
            </a:endParaRPr>
          </a:p>
        </p:txBody>
      </p:sp>
      <p:pic>
        <p:nvPicPr>
          <p:cNvPr id="119" name="Google Shape;119;p26" descr="woman-clutching-stomach.jpg"/>
          <p:cNvPicPr preferRelativeResize="0"/>
          <p:nvPr/>
        </p:nvPicPr>
        <p:blipFill>
          <a:blip r:embed="rId3">
            <a:alphaModFix/>
          </a:blip>
          <a:stretch>
            <a:fillRect/>
          </a:stretch>
        </p:blipFill>
        <p:spPr>
          <a:xfrm>
            <a:off x="6363425" y="693728"/>
            <a:ext cx="2525952" cy="37560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7"/>
          <p:cNvPicPr preferRelativeResize="0"/>
          <p:nvPr/>
        </p:nvPicPr>
        <p:blipFill>
          <a:blip r:embed="rId3">
            <a:alphaModFix/>
          </a:blip>
          <a:stretch>
            <a:fillRect/>
          </a:stretch>
        </p:blipFill>
        <p:spPr>
          <a:xfrm>
            <a:off x="191099" y="195875"/>
            <a:ext cx="8596725" cy="4176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8"/>
          <p:cNvSpPr txBox="1"/>
          <p:nvPr/>
        </p:nvSpPr>
        <p:spPr>
          <a:xfrm>
            <a:off x="0" y="93225"/>
            <a:ext cx="8651100" cy="5064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 sz="1800"/>
              <a:t>Use the universal pain assessment tool to assess the pain level for each event</a:t>
            </a:r>
            <a:r>
              <a:rPr lang="en" sz="3000"/>
              <a:t>. </a:t>
            </a:r>
            <a:endParaRPr sz="3000"/>
          </a:p>
        </p:txBody>
      </p:sp>
      <p:sp>
        <p:nvSpPr>
          <p:cNvPr id="130" name="Google Shape;130;p28"/>
          <p:cNvSpPr txBox="1"/>
          <p:nvPr/>
        </p:nvSpPr>
        <p:spPr>
          <a:xfrm>
            <a:off x="346575" y="793926"/>
            <a:ext cx="7121700" cy="38823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 sz="2700"/>
              <a:t>Stubbed toe</a:t>
            </a:r>
            <a:endParaRPr sz="2700"/>
          </a:p>
          <a:p>
            <a:pPr marL="0" lvl="0" indent="0" algn="l" rtl="0">
              <a:spcBef>
                <a:spcPts val="0"/>
              </a:spcBef>
              <a:spcAft>
                <a:spcPts val="0"/>
              </a:spcAft>
              <a:buNone/>
            </a:pPr>
            <a:endParaRPr sz="1000"/>
          </a:p>
          <a:p>
            <a:pPr marL="0" lvl="0" indent="0" algn="l" rtl="0">
              <a:spcBef>
                <a:spcPts val="0"/>
              </a:spcBef>
              <a:spcAft>
                <a:spcPts val="0"/>
              </a:spcAft>
              <a:buNone/>
            </a:pPr>
            <a:r>
              <a:rPr lang="en" sz="2700"/>
              <a:t>Burn from stove</a:t>
            </a:r>
            <a:endParaRPr sz="2700"/>
          </a:p>
          <a:p>
            <a:pPr marL="0" lvl="0" indent="0" algn="l" rtl="0">
              <a:spcBef>
                <a:spcPts val="0"/>
              </a:spcBef>
              <a:spcAft>
                <a:spcPts val="0"/>
              </a:spcAft>
              <a:buNone/>
            </a:pPr>
            <a:endParaRPr sz="1000"/>
          </a:p>
          <a:p>
            <a:pPr marL="0" lvl="0" indent="0" algn="l" rtl="0">
              <a:spcBef>
                <a:spcPts val="0"/>
              </a:spcBef>
              <a:spcAft>
                <a:spcPts val="0"/>
              </a:spcAft>
              <a:buNone/>
            </a:pPr>
            <a:r>
              <a:rPr lang="en" sz="2700"/>
              <a:t>Slamming finger in a door</a:t>
            </a:r>
            <a:endParaRPr sz="2700"/>
          </a:p>
          <a:p>
            <a:pPr marL="0" lvl="0" indent="0" algn="l" rtl="0">
              <a:spcBef>
                <a:spcPts val="0"/>
              </a:spcBef>
              <a:spcAft>
                <a:spcPts val="0"/>
              </a:spcAft>
              <a:buNone/>
            </a:pPr>
            <a:endParaRPr sz="1000"/>
          </a:p>
          <a:p>
            <a:pPr marL="0" lvl="0" indent="0" algn="l" rtl="0">
              <a:spcBef>
                <a:spcPts val="0"/>
              </a:spcBef>
              <a:spcAft>
                <a:spcPts val="0"/>
              </a:spcAft>
              <a:buNone/>
            </a:pPr>
            <a:r>
              <a:rPr lang="en" sz="2700"/>
              <a:t>Paper cut</a:t>
            </a:r>
            <a:endParaRPr sz="2700"/>
          </a:p>
          <a:p>
            <a:pPr marL="0" lvl="0" indent="0" algn="l" rtl="0">
              <a:spcBef>
                <a:spcPts val="0"/>
              </a:spcBef>
              <a:spcAft>
                <a:spcPts val="0"/>
              </a:spcAft>
              <a:buNone/>
            </a:pPr>
            <a:endParaRPr sz="1000"/>
          </a:p>
          <a:p>
            <a:pPr marL="0" lvl="0" indent="0" algn="l" rtl="0">
              <a:spcBef>
                <a:spcPts val="0"/>
              </a:spcBef>
              <a:spcAft>
                <a:spcPts val="0"/>
              </a:spcAft>
              <a:buNone/>
            </a:pPr>
            <a:r>
              <a:rPr lang="en" sz="2700"/>
              <a:t>Sprained ankle</a:t>
            </a:r>
            <a:endParaRPr sz="2700"/>
          </a:p>
          <a:p>
            <a:pPr marL="0" lvl="0" indent="0" algn="l" rtl="0">
              <a:spcBef>
                <a:spcPts val="0"/>
              </a:spcBef>
              <a:spcAft>
                <a:spcPts val="0"/>
              </a:spcAft>
              <a:buNone/>
            </a:pPr>
            <a:endParaRPr sz="1000"/>
          </a:p>
          <a:p>
            <a:pPr marL="0" lvl="0" indent="0" algn="l" rtl="0">
              <a:spcBef>
                <a:spcPts val="0"/>
              </a:spcBef>
              <a:spcAft>
                <a:spcPts val="0"/>
              </a:spcAft>
              <a:buNone/>
            </a:pPr>
            <a:r>
              <a:rPr lang="en" sz="2700"/>
              <a:t>Sore throat</a:t>
            </a:r>
            <a:endParaRPr sz="2700"/>
          </a:p>
          <a:p>
            <a:pPr marL="0" lvl="0" indent="0" algn="l" rtl="0">
              <a:spcBef>
                <a:spcPts val="0"/>
              </a:spcBef>
              <a:spcAft>
                <a:spcPts val="0"/>
              </a:spcAft>
              <a:buNone/>
            </a:pPr>
            <a:endParaRPr sz="1000"/>
          </a:p>
          <a:p>
            <a:pPr marL="0" lvl="0" indent="0" algn="l" rtl="0">
              <a:spcBef>
                <a:spcPts val="0"/>
              </a:spcBef>
              <a:spcAft>
                <a:spcPts val="0"/>
              </a:spcAft>
              <a:buNone/>
            </a:pPr>
            <a:r>
              <a:rPr lang="en" sz="2700"/>
              <a:t>Migraine</a:t>
            </a:r>
            <a:endParaRPr sz="2700"/>
          </a:p>
        </p:txBody>
      </p:sp>
      <p:pic>
        <p:nvPicPr>
          <p:cNvPr id="131" name="Google Shape;131;p28" descr="foot-doctors-los-angeles1.png"/>
          <p:cNvPicPr preferRelativeResize="0"/>
          <p:nvPr/>
        </p:nvPicPr>
        <p:blipFill>
          <a:blip r:embed="rId3">
            <a:alphaModFix/>
          </a:blip>
          <a:stretch>
            <a:fillRect/>
          </a:stretch>
        </p:blipFill>
        <p:spPr>
          <a:xfrm>
            <a:off x="5753752" y="894781"/>
            <a:ext cx="2434404" cy="271491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1369</Words>
  <Application>Microsoft Office PowerPoint</Application>
  <PresentationFormat>On-screen Show (16:9)</PresentationFormat>
  <Paragraphs>217</Paragraphs>
  <Slides>45</Slides>
  <Notes>45</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45</vt:i4>
      </vt:variant>
    </vt:vector>
  </HeadingPairs>
  <TitlesOfParts>
    <vt:vector size="48" baseType="lpstr">
      <vt:lpstr>Arial</vt:lpstr>
      <vt:lpstr>Simple Light</vt:lpstr>
      <vt:lpstr>Custom</vt:lpstr>
      <vt:lpstr>Chapter 10:  The Senses</vt:lpstr>
      <vt:lpstr>PowerPoint Presentation</vt:lpstr>
      <vt:lpstr>Sensations &amp; Receptors</vt:lpstr>
      <vt:lpstr>PowerPoint Presentation</vt:lpstr>
      <vt:lpstr>PowerPoint Presentation</vt:lpstr>
      <vt:lpstr>PowerPoint Presentation</vt:lpstr>
      <vt:lpstr>Sense of Pain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Senses</vt:lpstr>
      <vt:lpstr>Sense of Smell (Olfactory)</vt:lpstr>
      <vt:lpstr>PowerPoint Presentation</vt:lpstr>
      <vt:lpstr>PowerPoint Presentation</vt:lpstr>
      <vt:lpstr>Sense of Taste (Gustatory)</vt:lpstr>
      <vt:lpstr>Taste Sensations</vt:lpstr>
      <vt:lpstr>PowerPoint Presentation</vt:lpstr>
      <vt:lpstr>PowerPoint Presentation</vt:lpstr>
      <vt:lpstr>Sense of Hearing</vt:lpstr>
      <vt:lpstr>PowerPoint Presentation</vt:lpstr>
      <vt:lpstr>PowerPoint Presentation</vt:lpstr>
      <vt:lpstr>PowerPoint Presentation</vt:lpstr>
      <vt:lpstr>Middle Ear (tympanic cavity)</vt:lpstr>
      <vt:lpstr>PowerPoint Presentation</vt:lpstr>
      <vt:lpstr>PowerPoint Presentation</vt:lpstr>
      <vt:lpstr>PowerPoint Presentation</vt:lpstr>
      <vt:lpstr>Why do we lose our hearing?</vt:lpstr>
      <vt:lpstr>PowerPoint Presentation</vt:lpstr>
      <vt:lpstr>PowerPoint Presentation</vt:lpstr>
      <vt:lpstr>PowerPoint Presentation</vt:lpstr>
      <vt:lpstr>PowerPoint Presentation</vt:lpstr>
      <vt:lpstr>PowerPoint Presentation</vt:lpstr>
      <vt:lpstr>Sense of Equilibrium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The Senses</dc:title>
  <cp:lastModifiedBy>Lyndsey Norton</cp:lastModifiedBy>
  <cp:revision>2</cp:revision>
  <dcterms:modified xsi:type="dcterms:W3CDTF">2019-02-27T18:13:22Z</dcterms:modified>
</cp:coreProperties>
</file>