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8562A6-A001-41B7-973B-5A7AF26F993D}">
  <a:tblStyle styleId="{7A8562A6-A001-41B7-973B-5A7AF26F99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i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 name="Google Shape;21;i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i3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i3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3c813d4a2_8_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3c813d4a2_8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i28: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i2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i48: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i4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i55: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i5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ad8fc35e_011: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ad8fc35e_01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096c9d8a2_64_2: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096c9d8a2_64_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i6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i6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d8fc35e_0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ad8fc35e_0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i81: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i8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i5: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i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i87: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i8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i93: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i9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ad8fc35e_019: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ad8fc35e_01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i98: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i9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3c813d4a2_8_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3c813d4a2_8_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i102: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i10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c0c219c28_2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c0c219c28_2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ad8fc35e_026: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ad8fc35e_02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i109: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i10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bfd8adaab_0_15: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bfd8adaab_0_1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i1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i1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i11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i11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i17: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i1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cb737b31_0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cb737b31_0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i42: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i4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bfd8adaab_0_28: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bfd8adaab_0_2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d125ceab_15: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d125ceab_1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d125ceab_1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d125ceab_1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822960" y="2057400"/>
            <a:ext cx="7498200" cy="8229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4000"/>
              <a:buChar char="●"/>
              <a:defRPr sz="4000"/>
            </a:lvl1pPr>
            <a:lvl2pPr lvl="1" algn="ctr">
              <a:spcBef>
                <a:spcPts val="0"/>
              </a:spcBef>
              <a:spcAft>
                <a:spcPts val="0"/>
              </a:spcAft>
              <a:buSzPts val="4000"/>
              <a:buChar char="○"/>
              <a:defRPr sz="4000"/>
            </a:lvl2pPr>
            <a:lvl3pPr lvl="2" algn="ctr">
              <a:spcBef>
                <a:spcPts val="0"/>
              </a:spcBef>
              <a:spcAft>
                <a:spcPts val="0"/>
              </a:spcAft>
              <a:buSzPts val="4000"/>
              <a:buChar char="■"/>
              <a:defRPr sz="4000"/>
            </a:lvl3pPr>
            <a:lvl4pPr lvl="3" algn="ctr">
              <a:spcBef>
                <a:spcPts val="0"/>
              </a:spcBef>
              <a:spcAft>
                <a:spcPts val="0"/>
              </a:spcAft>
              <a:buSzPts val="4000"/>
              <a:buChar char="●"/>
              <a:defRPr sz="4000"/>
            </a:lvl4pPr>
            <a:lvl5pPr lvl="4" algn="ctr">
              <a:spcBef>
                <a:spcPts val="0"/>
              </a:spcBef>
              <a:spcAft>
                <a:spcPts val="0"/>
              </a:spcAft>
              <a:buSzPts val="4000"/>
              <a:buChar char="○"/>
              <a:defRPr sz="4000"/>
            </a:lvl5pPr>
            <a:lvl6pPr lvl="5" algn="ctr">
              <a:spcBef>
                <a:spcPts val="0"/>
              </a:spcBef>
              <a:spcAft>
                <a:spcPts val="0"/>
              </a:spcAft>
              <a:buSzPts val="4000"/>
              <a:buChar char="■"/>
              <a:defRPr sz="4000"/>
            </a:lvl6pPr>
            <a:lvl7pPr lvl="6" algn="ctr">
              <a:spcBef>
                <a:spcPts val="0"/>
              </a:spcBef>
              <a:spcAft>
                <a:spcPts val="0"/>
              </a:spcAft>
              <a:buSzPts val="4000"/>
              <a:buChar char="●"/>
              <a:defRPr sz="4000"/>
            </a:lvl7pPr>
            <a:lvl8pPr lvl="7" algn="ctr">
              <a:spcBef>
                <a:spcPts val="0"/>
              </a:spcBef>
              <a:spcAft>
                <a:spcPts val="0"/>
              </a:spcAft>
              <a:buSzPts val="4000"/>
              <a:buChar char="○"/>
              <a:defRPr sz="4000"/>
            </a:lvl8pPr>
            <a:lvl9pPr lvl="8" algn="ctr">
              <a:spcBef>
                <a:spcPts val="0"/>
              </a:spcBef>
              <a:spcAft>
                <a:spcPts val="0"/>
              </a:spcAft>
              <a:buSzPts val="4000"/>
              <a:buChar char="■"/>
              <a:defRPr sz="4000"/>
            </a:lvl9pPr>
          </a:lstStyle>
          <a:p>
            <a:endParaRPr/>
          </a:p>
        </p:txBody>
      </p:sp>
      <p:sp>
        <p:nvSpPr>
          <p:cNvPr id="9" name="Google Shape;9;p3"/>
          <p:cNvSpPr txBox="1">
            <a:spLocks noGrp="1"/>
          </p:cNvSpPr>
          <p:nvPr>
            <p:ph type="subTitle" idx="1"/>
          </p:nvPr>
        </p:nvSpPr>
        <p:spPr>
          <a:xfrm>
            <a:off x="1645920" y="3086100"/>
            <a:ext cx="5852100" cy="6171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2600"/>
              <a:buChar char="●"/>
              <a:defRPr sz="2600"/>
            </a:lvl1pPr>
            <a:lvl2pPr lvl="1" algn="ctr">
              <a:spcBef>
                <a:spcPts val="0"/>
              </a:spcBef>
              <a:spcAft>
                <a:spcPts val="0"/>
              </a:spcAft>
              <a:buSzPts val="2600"/>
              <a:buChar char="○"/>
              <a:defRPr sz="2600"/>
            </a:lvl2pPr>
            <a:lvl3pPr lvl="2" algn="ctr">
              <a:spcBef>
                <a:spcPts val="0"/>
              </a:spcBef>
              <a:spcAft>
                <a:spcPts val="0"/>
              </a:spcAft>
              <a:buSzPts val="2600"/>
              <a:buChar char="■"/>
              <a:defRPr sz="2600"/>
            </a:lvl3pPr>
            <a:lvl4pPr lvl="3" algn="ctr">
              <a:spcBef>
                <a:spcPts val="0"/>
              </a:spcBef>
              <a:spcAft>
                <a:spcPts val="0"/>
              </a:spcAft>
              <a:buSzPts val="2600"/>
              <a:buChar char="●"/>
              <a:defRPr sz="2600"/>
            </a:lvl4pPr>
            <a:lvl5pPr lvl="4" algn="ctr">
              <a:spcBef>
                <a:spcPts val="0"/>
              </a:spcBef>
              <a:spcAft>
                <a:spcPts val="0"/>
              </a:spcAft>
              <a:buSzPts val="2600"/>
              <a:buChar char="○"/>
              <a:defRPr sz="2600"/>
            </a:lvl5pPr>
            <a:lvl6pPr lvl="5" algn="ctr">
              <a:spcBef>
                <a:spcPts val="0"/>
              </a:spcBef>
              <a:spcAft>
                <a:spcPts val="0"/>
              </a:spcAft>
              <a:buSzPts val="2600"/>
              <a:buChar char="■"/>
              <a:defRPr sz="2600"/>
            </a:lvl6pPr>
            <a:lvl7pPr lvl="6" algn="ctr">
              <a:spcBef>
                <a:spcPts val="0"/>
              </a:spcBef>
              <a:spcAft>
                <a:spcPts val="0"/>
              </a:spcAft>
              <a:buSzPts val="2600"/>
              <a:buChar char="●"/>
              <a:defRPr sz="2600"/>
            </a:lvl7pPr>
            <a:lvl8pPr lvl="7" algn="ctr">
              <a:spcBef>
                <a:spcPts val="0"/>
              </a:spcBef>
              <a:spcAft>
                <a:spcPts val="0"/>
              </a:spcAft>
              <a:buSzPts val="2600"/>
              <a:buChar char="○"/>
              <a:defRPr sz="2600"/>
            </a:lvl8pPr>
            <a:lvl9pPr lvl="8" algn="ctr">
              <a:spcBef>
                <a:spcPts val="0"/>
              </a:spcBef>
              <a:spcAft>
                <a:spcPts val="0"/>
              </a:spcAft>
              <a:buSzPts val="2600"/>
              <a:buChar char="■"/>
              <a:defRPr sz="2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
        <p:cNvGrpSpPr/>
        <p:nvPr/>
      </p:nvGrpSpPr>
      <p:grpSpPr>
        <a:xfrm>
          <a:off x="0" y="0"/>
          <a:ext cx="0" cy="0"/>
          <a:chOff x="0" y="0"/>
          <a:chExt cx="0" cy="0"/>
        </a:xfrm>
      </p:grpSpPr>
      <p:sp>
        <p:nvSpPr>
          <p:cNvPr id="11" name="Google Shape;11;p4"/>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3500"/>
            </a:lvl1pPr>
            <a:lvl2pPr lvl="1">
              <a:spcBef>
                <a:spcPts val="0"/>
              </a:spcBef>
              <a:spcAft>
                <a:spcPts val="0"/>
              </a:spcAft>
              <a:buSzPts val="3500"/>
              <a:buChar char="○"/>
              <a:defRPr sz="3500"/>
            </a:lvl2pPr>
            <a:lvl3pPr lvl="2">
              <a:spcBef>
                <a:spcPts val="0"/>
              </a:spcBef>
              <a:spcAft>
                <a:spcPts val="0"/>
              </a:spcAft>
              <a:buSzPts val="3500"/>
              <a:buChar char="■"/>
              <a:defRPr sz="3500"/>
            </a:lvl3pPr>
            <a:lvl4pPr lvl="3">
              <a:spcBef>
                <a:spcPts val="0"/>
              </a:spcBef>
              <a:spcAft>
                <a:spcPts val="0"/>
              </a:spcAft>
              <a:buSzPts val="3500"/>
              <a:buChar char="●"/>
              <a:defRPr sz="3500"/>
            </a:lvl4pPr>
            <a:lvl5pPr lvl="4">
              <a:spcBef>
                <a:spcPts val="0"/>
              </a:spcBef>
              <a:spcAft>
                <a:spcPts val="0"/>
              </a:spcAft>
              <a:buSzPts val="3500"/>
              <a:buChar char="○"/>
              <a:defRPr sz="3500"/>
            </a:lvl5pPr>
            <a:lvl6pPr lvl="5">
              <a:spcBef>
                <a:spcPts val="0"/>
              </a:spcBef>
              <a:spcAft>
                <a:spcPts val="0"/>
              </a:spcAft>
              <a:buSzPts val="3500"/>
              <a:buChar char="■"/>
              <a:defRPr sz="3500"/>
            </a:lvl6pPr>
            <a:lvl7pPr lvl="6">
              <a:spcBef>
                <a:spcPts val="0"/>
              </a:spcBef>
              <a:spcAft>
                <a:spcPts val="0"/>
              </a:spcAft>
              <a:buSzPts val="3500"/>
              <a:buChar char="●"/>
              <a:defRPr sz="3500"/>
            </a:lvl7pPr>
            <a:lvl8pPr lvl="7">
              <a:spcBef>
                <a:spcPts val="0"/>
              </a:spcBef>
              <a:spcAft>
                <a:spcPts val="0"/>
              </a:spcAft>
              <a:buSzPts val="3500"/>
              <a:buChar char="○"/>
              <a:defRPr sz="3500"/>
            </a:lvl8pPr>
            <a:lvl9pPr lvl="8">
              <a:spcBef>
                <a:spcPts val="0"/>
              </a:spcBef>
              <a:spcAft>
                <a:spcPts val="0"/>
              </a:spcAft>
              <a:buSzPts val="3500"/>
              <a:buChar char="■"/>
              <a:defRPr sz="3500"/>
            </a:lvl9pPr>
          </a:lstStyle>
          <a:p>
            <a:endParaRPr/>
          </a:p>
        </p:txBody>
      </p:sp>
      <p:sp>
        <p:nvSpPr>
          <p:cNvPr id="12" name="Google Shape;12;p4"/>
          <p:cNvSpPr txBox="1">
            <a:spLocks noGrp="1"/>
          </p:cNvSpPr>
          <p:nvPr>
            <p:ph type="body" idx="1"/>
          </p:nvPr>
        </p:nvSpPr>
        <p:spPr>
          <a:xfrm>
            <a:off x="274320" y="1234440"/>
            <a:ext cx="8595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3500"/>
            </a:lvl1pPr>
            <a:lvl2pPr lvl="1">
              <a:spcBef>
                <a:spcPts val="0"/>
              </a:spcBef>
              <a:spcAft>
                <a:spcPts val="0"/>
              </a:spcAft>
              <a:buSzPts val="3500"/>
              <a:buChar char="○"/>
              <a:defRPr sz="3500"/>
            </a:lvl2pPr>
            <a:lvl3pPr lvl="2">
              <a:spcBef>
                <a:spcPts val="0"/>
              </a:spcBef>
              <a:spcAft>
                <a:spcPts val="0"/>
              </a:spcAft>
              <a:buSzPts val="3500"/>
              <a:buChar char="■"/>
              <a:defRPr sz="3500"/>
            </a:lvl3pPr>
            <a:lvl4pPr lvl="3">
              <a:spcBef>
                <a:spcPts val="0"/>
              </a:spcBef>
              <a:spcAft>
                <a:spcPts val="0"/>
              </a:spcAft>
              <a:buSzPts val="3500"/>
              <a:buChar char="●"/>
              <a:defRPr sz="3500"/>
            </a:lvl4pPr>
            <a:lvl5pPr lvl="4">
              <a:spcBef>
                <a:spcPts val="0"/>
              </a:spcBef>
              <a:spcAft>
                <a:spcPts val="0"/>
              </a:spcAft>
              <a:buSzPts val="3500"/>
              <a:buChar char="○"/>
              <a:defRPr sz="3500"/>
            </a:lvl5pPr>
            <a:lvl6pPr lvl="5">
              <a:spcBef>
                <a:spcPts val="0"/>
              </a:spcBef>
              <a:spcAft>
                <a:spcPts val="0"/>
              </a:spcAft>
              <a:buSzPts val="3500"/>
              <a:buChar char="■"/>
              <a:defRPr sz="3500"/>
            </a:lvl6pPr>
            <a:lvl7pPr lvl="6">
              <a:spcBef>
                <a:spcPts val="0"/>
              </a:spcBef>
              <a:spcAft>
                <a:spcPts val="0"/>
              </a:spcAft>
              <a:buSzPts val="3500"/>
              <a:buChar char="●"/>
              <a:defRPr sz="3500"/>
            </a:lvl7pPr>
            <a:lvl8pPr lvl="7">
              <a:spcBef>
                <a:spcPts val="0"/>
              </a:spcBef>
              <a:spcAft>
                <a:spcPts val="0"/>
              </a:spcAft>
              <a:buSzPts val="3500"/>
              <a:buChar char="○"/>
              <a:defRPr sz="3500"/>
            </a:lvl8pPr>
            <a:lvl9pPr lvl="8">
              <a:spcBef>
                <a:spcPts val="0"/>
              </a:spcBef>
              <a:spcAft>
                <a:spcPts val="0"/>
              </a:spcAft>
              <a:buSzPts val="3500"/>
              <a:buChar char="■"/>
              <a:defRPr sz="3500"/>
            </a:lvl9pPr>
          </a:lstStyle>
          <a:p>
            <a:endParaRPr/>
          </a:p>
        </p:txBody>
      </p:sp>
      <p:sp>
        <p:nvSpPr>
          <p:cNvPr id="15" name="Google Shape;15;p5"/>
          <p:cNvSpPr txBox="1">
            <a:spLocks noGrp="1"/>
          </p:cNvSpPr>
          <p:nvPr>
            <p:ph type="body" idx="1"/>
          </p:nvPr>
        </p:nvSpPr>
        <p:spPr>
          <a:xfrm>
            <a:off x="274320" y="1234440"/>
            <a:ext cx="4023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6" name="Google Shape;16;p5"/>
          <p:cNvSpPr txBox="1">
            <a:spLocks noGrp="1"/>
          </p:cNvSpPr>
          <p:nvPr>
            <p:ph type="body" idx="2"/>
          </p:nvPr>
        </p:nvSpPr>
        <p:spPr>
          <a:xfrm>
            <a:off x="4846320" y="1234440"/>
            <a:ext cx="4023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
        <p:cNvGrpSpPr/>
        <p:nvPr/>
      </p:nvGrpSpPr>
      <p:grpSpPr>
        <a:xfrm>
          <a:off x="0" y="0"/>
          <a:ext cx="0" cy="0"/>
          <a:chOff x="0" y="0"/>
          <a:chExt cx="0" cy="0"/>
        </a:xfrm>
      </p:grpSpPr>
      <p:sp>
        <p:nvSpPr>
          <p:cNvPr id="18" name="Google Shape;18;p6"/>
          <p:cNvSpPr txBox="1">
            <a:spLocks noGrp="1"/>
          </p:cNvSpPr>
          <p:nvPr>
            <p:ph type="body" idx="1"/>
          </p:nvPr>
        </p:nvSpPr>
        <p:spPr>
          <a:xfrm>
            <a:off x="274320" y="4526280"/>
            <a:ext cx="8595300" cy="411600"/>
          </a:xfrm>
          <a:prstGeom prst="rect">
            <a:avLst/>
          </a:prstGeom>
          <a:noFill/>
          <a:ln>
            <a:noFill/>
          </a:ln>
        </p:spPr>
        <p:txBody>
          <a:bodyPr spcFirstLastPara="1" wrap="square" lIns="75425" tIns="75425" rIns="75425" bIns="75425" anchor="t" anchorCtr="0"/>
          <a:lstStyle>
            <a:lvl1pPr marL="457200" lvl="0" indent="-393700" algn="ctr">
              <a:spcBef>
                <a:spcPts val="0"/>
              </a:spcBef>
              <a:spcAft>
                <a:spcPts val="0"/>
              </a:spcAft>
              <a:buSzPts val="2600"/>
              <a:buChar char="●"/>
              <a:defRPr sz="2600"/>
            </a:lvl1pPr>
            <a:lvl2pPr marL="914400" lvl="1" indent="-393700" algn="ctr">
              <a:spcBef>
                <a:spcPts val="0"/>
              </a:spcBef>
              <a:spcAft>
                <a:spcPts val="0"/>
              </a:spcAft>
              <a:buSzPts val="2600"/>
              <a:buChar char="○"/>
              <a:defRPr sz="2600"/>
            </a:lvl2pPr>
            <a:lvl3pPr marL="1371600" lvl="2" indent="-393700" algn="ctr">
              <a:spcBef>
                <a:spcPts val="0"/>
              </a:spcBef>
              <a:spcAft>
                <a:spcPts val="0"/>
              </a:spcAft>
              <a:buSzPts val="2600"/>
              <a:buChar char="■"/>
              <a:defRPr sz="2600"/>
            </a:lvl3pPr>
            <a:lvl4pPr marL="1828800" lvl="3" indent="-393700" algn="ctr">
              <a:spcBef>
                <a:spcPts val="0"/>
              </a:spcBef>
              <a:spcAft>
                <a:spcPts val="0"/>
              </a:spcAft>
              <a:buSzPts val="2600"/>
              <a:buChar char="●"/>
              <a:defRPr sz="2600"/>
            </a:lvl4pPr>
            <a:lvl5pPr marL="2286000" lvl="4" indent="-393700" algn="ctr">
              <a:spcBef>
                <a:spcPts val="0"/>
              </a:spcBef>
              <a:spcAft>
                <a:spcPts val="0"/>
              </a:spcAft>
              <a:buSzPts val="2600"/>
              <a:buChar char="○"/>
              <a:defRPr sz="2600"/>
            </a:lvl5pPr>
            <a:lvl6pPr marL="2743200" lvl="5" indent="-393700" algn="ctr">
              <a:spcBef>
                <a:spcPts val="0"/>
              </a:spcBef>
              <a:spcAft>
                <a:spcPts val="0"/>
              </a:spcAft>
              <a:buSzPts val="2600"/>
              <a:buChar char="■"/>
              <a:defRPr sz="2600"/>
            </a:lvl6pPr>
            <a:lvl7pPr marL="3200400" lvl="6" indent="-393700" algn="ctr">
              <a:spcBef>
                <a:spcPts val="0"/>
              </a:spcBef>
              <a:spcAft>
                <a:spcPts val="0"/>
              </a:spcAft>
              <a:buSzPts val="2600"/>
              <a:buChar char="●"/>
              <a:defRPr sz="2600"/>
            </a:lvl7pPr>
            <a:lvl8pPr marL="3657600" lvl="7" indent="-393700" algn="ctr">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banderasnews.com/0905/hb-risperdal.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SPRPkLoKp8"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hyperlink" Target="http://www.livescience.com/42198-what-is-oxytocin.html" TargetMode="Externa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Google Shape;23;p7"/>
          <p:cNvSpPr txBox="1">
            <a:spLocks noGrp="1"/>
          </p:cNvSpPr>
          <p:nvPr>
            <p:ph type="ctrTitle"/>
          </p:nvPr>
        </p:nvSpPr>
        <p:spPr>
          <a:xfrm>
            <a:off x="312300" y="44196"/>
            <a:ext cx="5310900" cy="606900"/>
          </a:xfrm>
          <a:prstGeom prst="rect">
            <a:avLst/>
          </a:prstGeom>
          <a:noFill/>
          <a:ln>
            <a:noFill/>
          </a:ln>
        </p:spPr>
        <p:txBody>
          <a:bodyPr spcFirstLastPara="1" wrap="square" lIns="31425" tIns="31425" rIns="31425" bIns="31425" anchor="ctr" anchorCtr="0">
            <a:noAutofit/>
          </a:bodyPr>
          <a:lstStyle/>
          <a:p>
            <a:pPr marL="0" marR="0" lvl="0" indent="0" algn="l" rtl="0">
              <a:lnSpc>
                <a:spcPct val="119886"/>
              </a:lnSpc>
              <a:spcBef>
                <a:spcPts val="0"/>
              </a:spcBef>
              <a:spcAft>
                <a:spcPts val="0"/>
              </a:spcAft>
              <a:buNone/>
            </a:pPr>
            <a:r>
              <a:rPr lang="en-US" sz="3300">
                <a:solidFill>
                  <a:srgbClr val="000000"/>
                </a:solidFill>
                <a:latin typeface="Arial"/>
                <a:ea typeface="Arial"/>
                <a:cs typeface="Arial"/>
                <a:sym typeface="Arial"/>
              </a:rPr>
              <a:t>The Endocrine System</a:t>
            </a:r>
            <a:endParaRPr sz="3300">
              <a:solidFill>
                <a:srgbClr val="000000"/>
              </a:solidFill>
              <a:latin typeface="Arial"/>
              <a:ea typeface="Arial"/>
              <a:cs typeface="Arial"/>
              <a:sym typeface="Arial"/>
            </a:endParaRPr>
          </a:p>
        </p:txBody>
      </p:sp>
      <p:pic>
        <p:nvPicPr>
          <p:cNvPr id="24" name="Google Shape;24;p7"/>
          <p:cNvPicPr preferRelativeResize="0"/>
          <p:nvPr/>
        </p:nvPicPr>
        <p:blipFill>
          <a:blip r:embed="rId3">
            <a:alphaModFix/>
          </a:blip>
          <a:stretch>
            <a:fillRect/>
          </a:stretch>
        </p:blipFill>
        <p:spPr>
          <a:xfrm>
            <a:off x="1822050" y="808800"/>
            <a:ext cx="4934425" cy="2889075"/>
          </a:xfrm>
          <a:prstGeom prst="rect">
            <a:avLst/>
          </a:prstGeom>
          <a:noFill/>
          <a:ln>
            <a:noFill/>
          </a:ln>
        </p:spPr>
      </p:pic>
      <p:sp>
        <p:nvSpPr>
          <p:cNvPr id="25" name="Google Shape;25;p7"/>
          <p:cNvSpPr txBox="1"/>
          <p:nvPr/>
        </p:nvSpPr>
        <p:spPr>
          <a:xfrm>
            <a:off x="450225" y="3697886"/>
            <a:ext cx="7844700" cy="1293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300"/>
              <a:t>Objectives: </a:t>
            </a:r>
            <a:endParaRPr sz="1300"/>
          </a:p>
          <a:p>
            <a:pPr marL="381000" lvl="0" indent="-273050" algn="l" rtl="0">
              <a:lnSpc>
                <a:spcPct val="115000"/>
              </a:lnSpc>
              <a:spcBef>
                <a:spcPts val="0"/>
              </a:spcBef>
              <a:spcAft>
                <a:spcPts val="0"/>
              </a:spcAft>
              <a:buClr>
                <a:srgbClr val="333333"/>
              </a:buClr>
              <a:buSzPts val="1300"/>
              <a:buChar char="●"/>
            </a:pPr>
            <a:r>
              <a:rPr lang="en-US" sz="1300">
                <a:solidFill>
                  <a:srgbClr val="333333"/>
                </a:solidFill>
              </a:rPr>
              <a:t>Identify the contributions of the endocrine system to </a:t>
            </a:r>
            <a:r>
              <a:rPr lang="en-US" sz="1300" b="1">
                <a:solidFill>
                  <a:srgbClr val="333333"/>
                </a:solidFill>
              </a:rPr>
              <a:t>homeostasis</a:t>
            </a:r>
            <a:endParaRPr sz="1300" b="1">
              <a:solidFill>
                <a:srgbClr val="333333"/>
              </a:solidFill>
            </a:endParaRPr>
          </a:p>
          <a:p>
            <a:pPr marL="381000" lvl="0" indent="-273050" algn="l" rtl="0">
              <a:lnSpc>
                <a:spcPct val="115000"/>
              </a:lnSpc>
              <a:spcBef>
                <a:spcPts val="0"/>
              </a:spcBef>
              <a:spcAft>
                <a:spcPts val="0"/>
              </a:spcAft>
              <a:buClr>
                <a:srgbClr val="333333"/>
              </a:buClr>
              <a:buSzPts val="1300"/>
              <a:buChar char="●"/>
            </a:pPr>
            <a:r>
              <a:rPr lang="en-US" sz="1300">
                <a:solidFill>
                  <a:srgbClr val="333333"/>
                </a:solidFill>
              </a:rPr>
              <a:t>Discuss the chemical composition of hormones and the mechanisms of hormone action</a:t>
            </a:r>
            <a:endParaRPr sz="1300">
              <a:solidFill>
                <a:srgbClr val="333333"/>
              </a:solidFill>
            </a:endParaRPr>
          </a:p>
          <a:p>
            <a:pPr marL="381000" lvl="0" indent="-273050" algn="l" rtl="0">
              <a:lnSpc>
                <a:spcPct val="115000"/>
              </a:lnSpc>
              <a:spcBef>
                <a:spcPts val="0"/>
              </a:spcBef>
              <a:spcAft>
                <a:spcPts val="0"/>
              </a:spcAft>
              <a:buClr>
                <a:srgbClr val="333333"/>
              </a:buClr>
              <a:buSzPts val="1300"/>
              <a:buChar char="●"/>
            </a:pPr>
            <a:r>
              <a:rPr lang="en-US" sz="1300">
                <a:solidFill>
                  <a:srgbClr val="333333"/>
                </a:solidFill>
              </a:rPr>
              <a:t>Summarize the site of production, regulation, and effects of the hormones of the pituitary, thyroid, parathyroid, adrenal, and pineal glands</a:t>
            </a:r>
            <a:endParaRPr sz="1300">
              <a:solidFill>
                <a:srgbClr val="333333"/>
              </a:solidFill>
            </a:endParaRPr>
          </a:p>
          <a:p>
            <a:pPr marL="381000" lvl="0" indent="-273050" algn="l" rtl="0">
              <a:lnSpc>
                <a:spcPct val="115000"/>
              </a:lnSpc>
              <a:spcBef>
                <a:spcPts val="0"/>
              </a:spcBef>
              <a:spcAft>
                <a:spcPts val="0"/>
              </a:spcAft>
              <a:buClr>
                <a:srgbClr val="333333"/>
              </a:buClr>
              <a:buSzPts val="1300"/>
              <a:buChar char="●"/>
            </a:pPr>
            <a:r>
              <a:rPr lang="en-US" sz="1300">
                <a:solidFill>
                  <a:srgbClr val="333333"/>
                </a:solidFill>
              </a:rPr>
              <a:t>Discuss several common diseases associated with endocrine system dysfunction</a:t>
            </a:r>
            <a:endParaRPr sz="1300">
              <a:solidFill>
                <a:srgbClr val="333333"/>
              </a:solidFill>
            </a:endParaRPr>
          </a:p>
          <a:p>
            <a:pPr marL="0" lvl="0" indent="0" algn="l" rtl="0">
              <a:lnSpc>
                <a:spcPct val="115000"/>
              </a:lnSpc>
              <a:spcBef>
                <a:spcPts val="700"/>
              </a:spcBef>
              <a:spcAft>
                <a:spcPts val="0"/>
              </a:spcAft>
              <a:buNone/>
            </a:pPr>
            <a:endParaRPr sz="900">
              <a:solidFill>
                <a:srgbClr val="333333"/>
              </a:solidFill>
            </a:endParaRPr>
          </a:p>
          <a:p>
            <a:pPr marL="0" lvl="0" indent="0" algn="l" rtl="0">
              <a:spcBef>
                <a:spcPts val="700"/>
              </a:spcBef>
              <a:spcAft>
                <a:spcPts val="0"/>
              </a:spcAft>
              <a:buNone/>
            </a:pP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549270" y="240502"/>
            <a:ext cx="8114100" cy="576900"/>
          </a:xfrm>
          <a:prstGeom prst="rect">
            <a:avLst/>
          </a:prstGeom>
          <a:noFill/>
          <a:ln>
            <a:noFill/>
          </a:ln>
        </p:spPr>
        <p:txBody>
          <a:bodyPr spcFirstLastPara="1" wrap="square" lIns="31425" tIns="31425" rIns="31425" bIns="31425" anchor="ctr" anchorCtr="0">
            <a:noAutofit/>
          </a:bodyPr>
          <a:lstStyle/>
          <a:p>
            <a:pPr marL="0" marR="0" lvl="0" indent="0" algn="l" rtl="0">
              <a:lnSpc>
                <a:spcPct val="120000"/>
              </a:lnSpc>
              <a:spcBef>
                <a:spcPts val="0"/>
              </a:spcBef>
              <a:spcAft>
                <a:spcPts val="0"/>
              </a:spcAft>
              <a:buNone/>
            </a:pPr>
            <a:r>
              <a:rPr lang="en-US" sz="3100">
                <a:solidFill>
                  <a:srgbClr val="000000"/>
                </a:solidFill>
                <a:latin typeface="Arial"/>
                <a:ea typeface="Arial"/>
                <a:cs typeface="Arial"/>
                <a:sym typeface="Arial"/>
              </a:rPr>
              <a:t>Pituitary Gland - </a:t>
            </a:r>
            <a:r>
              <a:rPr lang="en-US" sz="3100"/>
              <a:t>located below brain</a:t>
            </a:r>
            <a:endParaRPr sz="3100">
              <a:solidFill>
                <a:srgbClr val="000000"/>
              </a:solidFill>
              <a:latin typeface="Arial"/>
              <a:ea typeface="Arial"/>
              <a:cs typeface="Arial"/>
              <a:sym typeface="Arial"/>
            </a:endParaRPr>
          </a:p>
        </p:txBody>
      </p:sp>
      <p:pic>
        <p:nvPicPr>
          <p:cNvPr id="89" name="Google Shape;89;p16"/>
          <p:cNvPicPr preferRelativeResize="0"/>
          <p:nvPr/>
        </p:nvPicPr>
        <p:blipFill>
          <a:blip r:embed="rId3">
            <a:alphaModFix/>
          </a:blip>
          <a:stretch>
            <a:fillRect/>
          </a:stretch>
        </p:blipFill>
        <p:spPr>
          <a:xfrm>
            <a:off x="809527" y="817543"/>
            <a:ext cx="5429244" cy="4071920"/>
          </a:xfrm>
          <a:prstGeom prst="rect">
            <a:avLst/>
          </a:prstGeom>
          <a:noFill/>
          <a:ln>
            <a:noFill/>
          </a:ln>
        </p:spPr>
      </p:pic>
      <p:pic>
        <p:nvPicPr>
          <p:cNvPr id="90" name="Google Shape;90;p16"/>
          <p:cNvPicPr preferRelativeResize="0"/>
          <p:nvPr/>
        </p:nvPicPr>
        <p:blipFill>
          <a:blip r:embed="rId4">
            <a:alphaModFix/>
          </a:blip>
          <a:stretch>
            <a:fillRect/>
          </a:stretch>
        </p:blipFill>
        <p:spPr>
          <a:xfrm>
            <a:off x="5781668" y="3471863"/>
            <a:ext cx="1157288" cy="264313"/>
          </a:xfrm>
          <a:prstGeom prst="rect">
            <a:avLst/>
          </a:prstGeom>
          <a:noFill/>
          <a:ln>
            <a:noFill/>
          </a:ln>
        </p:spPr>
      </p:pic>
      <p:pic>
        <p:nvPicPr>
          <p:cNvPr id="91" name="Google Shape;91;p16"/>
          <p:cNvPicPr preferRelativeResize="0"/>
          <p:nvPr/>
        </p:nvPicPr>
        <p:blipFill>
          <a:blip r:embed="rId5">
            <a:alphaModFix/>
          </a:blip>
          <a:stretch>
            <a:fillRect/>
          </a:stretch>
        </p:blipFill>
        <p:spPr>
          <a:xfrm>
            <a:off x="990585" y="914389"/>
            <a:ext cx="1657344" cy="485764"/>
          </a:xfrm>
          <a:prstGeom prst="rect">
            <a:avLst/>
          </a:prstGeom>
          <a:noFill/>
          <a:ln>
            <a:noFill/>
          </a:ln>
        </p:spPr>
      </p:pic>
      <p:sp>
        <p:nvSpPr>
          <p:cNvPr id="92" name="Google Shape;92;p16"/>
          <p:cNvSpPr txBox="1"/>
          <p:nvPr/>
        </p:nvSpPr>
        <p:spPr>
          <a:xfrm>
            <a:off x="990575" y="868825"/>
            <a:ext cx="2136900" cy="576900"/>
          </a:xfrm>
          <a:prstGeom prst="rect">
            <a:avLst/>
          </a:prstGeom>
          <a:solidFill>
            <a:srgbClr val="FFFFFF"/>
          </a:solidFill>
          <a:ln>
            <a:noFill/>
          </a:ln>
        </p:spPr>
        <p:txBody>
          <a:bodyPr spcFirstLastPara="1" wrap="square" lIns="31425" tIns="31425" rIns="31425" bIns="31425" anchor="t" anchorCtr="0">
            <a:noAutofit/>
          </a:bodyPr>
          <a:lstStyle/>
          <a:p>
            <a:pPr marL="0" marR="0" lvl="0" indent="0" algn="l" rtl="0">
              <a:lnSpc>
                <a:spcPct val="120138"/>
              </a:lnSpc>
              <a:spcBef>
                <a:spcPts val="0"/>
              </a:spcBef>
              <a:spcAft>
                <a:spcPts val="0"/>
              </a:spcAft>
              <a:buNone/>
            </a:pPr>
            <a:r>
              <a:rPr lang="en-US" sz="1700">
                <a:solidFill>
                  <a:srgbClr val="000000"/>
                </a:solidFill>
                <a:latin typeface="Arial"/>
                <a:ea typeface="Arial"/>
                <a:cs typeface="Arial"/>
                <a:sym typeface="Arial"/>
              </a:rPr>
              <a:t>22 = Thalamus</a:t>
            </a:r>
            <a:endParaRPr sz="17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r>
              <a:rPr lang="en-US" sz="1700">
                <a:solidFill>
                  <a:srgbClr val="000000"/>
                </a:solidFill>
                <a:latin typeface="Arial"/>
                <a:ea typeface="Arial"/>
                <a:cs typeface="Arial"/>
                <a:sym typeface="Arial"/>
              </a:rPr>
              <a:t>24 = Hypothalamus</a:t>
            </a:r>
            <a:endParaRPr sz="17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7"/>
          <p:cNvPicPr preferRelativeResize="0"/>
          <p:nvPr/>
        </p:nvPicPr>
        <p:blipFill>
          <a:blip r:embed="rId3">
            <a:alphaModFix/>
          </a:blip>
          <a:stretch>
            <a:fillRect/>
          </a:stretch>
        </p:blipFill>
        <p:spPr>
          <a:xfrm>
            <a:off x="207950" y="230175"/>
            <a:ext cx="8606707" cy="4838699"/>
          </a:xfrm>
          <a:prstGeom prst="rect">
            <a:avLst/>
          </a:prstGeom>
          <a:noFill/>
          <a:ln>
            <a:noFill/>
          </a:ln>
        </p:spPr>
      </p:pic>
      <p:cxnSp>
        <p:nvCxnSpPr>
          <p:cNvPr id="98" name="Google Shape;98;p17"/>
          <p:cNvCxnSpPr/>
          <p:nvPr/>
        </p:nvCxnSpPr>
        <p:spPr>
          <a:xfrm flipH="1">
            <a:off x="5143450" y="1077600"/>
            <a:ext cx="1055400" cy="1144200"/>
          </a:xfrm>
          <a:prstGeom prst="straightConnector1">
            <a:avLst/>
          </a:prstGeom>
          <a:noFill/>
          <a:ln w="38100" cap="flat" cmpd="sng">
            <a:solidFill>
              <a:schemeClr val="dk2"/>
            </a:solidFill>
            <a:prstDash val="solid"/>
            <a:round/>
            <a:headEnd type="none" w="med" len="med"/>
            <a:tailEnd type="triangle" w="med" len="med"/>
          </a:ln>
        </p:spPr>
      </p:cxnSp>
      <p:sp>
        <p:nvSpPr>
          <p:cNvPr id="99" name="Google Shape;99;p17"/>
          <p:cNvSpPr txBox="1"/>
          <p:nvPr/>
        </p:nvSpPr>
        <p:spPr>
          <a:xfrm>
            <a:off x="6321050" y="466575"/>
            <a:ext cx="1755300" cy="844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Where the pituitary was attached (infundibulum)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96855" y="205976"/>
            <a:ext cx="4532700" cy="690900"/>
          </a:xfrm>
          <a:prstGeom prst="rect">
            <a:avLst/>
          </a:prstGeom>
          <a:noFill/>
          <a:ln>
            <a:noFill/>
          </a:ln>
        </p:spPr>
        <p:txBody>
          <a:bodyPr spcFirstLastPara="1" wrap="square" lIns="31425" tIns="31425" rIns="31425" bIns="31425" anchor="ctr" anchorCtr="0">
            <a:noAutofit/>
          </a:bodyPr>
          <a:lstStyle/>
          <a:p>
            <a:pPr marL="0" marR="0" lvl="0" indent="0" algn="ctr" rtl="0">
              <a:lnSpc>
                <a:spcPct val="119886"/>
              </a:lnSpc>
              <a:spcBef>
                <a:spcPts val="0"/>
              </a:spcBef>
              <a:spcAft>
                <a:spcPts val="0"/>
              </a:spcAft>
              <a:buNone/>
            </a:pPr>
            <a:r>
              <a:rPr lang="en-US" sz="4000">
                <a:solidFill>
                  <a:srgbClr val="000000"/>
                </a:solidFill>
                <a:latin typeface="Arial"/>
                <a:ea typeface="Arial"/>
                <a:cs typeface="Arial"/>
                <a:sym typeface="Arial"/>
              </a:rPr>
              <a:t>Hormone Control</a:t>
            </a:r>
            <a:endParaRPr sz="4000">
              <a:solidFill>
                <a:srgbClr val="000000"/>
              </a:solidFill>
              <a:latin typeface="Arial"/>
              <a:ea typeface="Arial"/>
              <a:cs typeface="Arial"/>
              <a:sym typeface="Arial"/>
            </a:endParaRPr>
          </a:p>
        </p:txBody>
      </p:sp>
      <p:pic>
        <p:nvPicPr>
          <p:cNvPr id="105" name="Google Shape;105;p18"/>
          <p:cNvPicPr preferRelativeResize="0"/>
          <p:nvPr/>
        </p:nvPicPr>
        <p:blipFill>
          <a:blip r:embed="rId3">
            <a:alphaModFix/>
          </a:blip>
          <a:stretch>
            <a:fillRect/>
          </a:stretch>
        </p:blipFill>
        <p:spPr>
          <a:xfrm>
            <a:off x="5410193" y="171433"/>
            <a:ext cx="2521732" cy="4829170"/>
          </a:xfrm>
          <a:prstGeom prst="rect">
            <a:avLst/>
          </a:prstGeom>
          <a:noFill/>
          <a:ln>
            <a:noFill/>
          </a:ln>
        </p:spPr>
      </p:pic>
      <p:sp>
        <p:nvSpPr>
          <p:cNvPr id="106" name="Google Shape;106;p18"/>
          <p:cNvSpPr txBox="1"/>
          <p:nvPr/>
        </p:nvSpPr>
        <p:spPr>
          <a:xfrm>
            <a:off x="396855" y="1164443"/>
            <a:ext cx="4798200" cy="3765600"/>
          </a:xfrm>
          <a:prstGeom prst="rect">
            <a:avLst/>
          </a:prstGeom>
          <a:noFill/>
          <a:ln>
            <a:noFill/>
          </a:ln>
        </p:spPr>
        <p:txBody>
          <a:bodyPr spcFirstLastPara="1" wrap="square" lIns="31425" tIns="31425" rIns="31425" bIns="31425" anchor="t" anchorCtr="0">
            <a:noAutofit/>
          </a:bodyPr>
          <a:lstStyle/>
          <a:p>
            <a:pPr marL="0" marR="0" lvl="0" indent="0" algn="l" rtl="0">
              <a:lnSpc>
                <a:spcPct val="120192"/>
              </a:lnSpc>
              <a:spcBef>
                <a:spcPts val="0"/>
              </a:spcBef>
              <a:spcAft>
                <a:spcPts val="0"/>
              </a:spcAft>
              <a:buNone/>
            </a:pPr>
            <a:r>
              <a:rPr lang="en-US" sz="3000">
                <a:solidFill>
                  <a:srgbClr val="000000"/>
                </a:solidFill>
                <a:latin typeface="Arial"/>
                <a:ea typeface="Arial"/>
                <a:cs typeface="Arial"/>
                <a:sym typeface="Arial"/>
              </a:rPr>
              <a:t>The pituitary is often called the “master gland”</a:t>
            </a:r>
            <a:endParaRPr sz="3000">
              <a:solidFill>
                <a:srgbClr val="000000"/>
              </a:solidFill>
              <a:latin typeface="Arial"/>
              <a:ea typeface="Arial"/>
              <a:cs typeface="Arial"/>
              <a:sym typeface="Arial"/>
            </a:endParaRPr>
          </a:p>
          <a:p>
            <a:pPr marL="0" marR="0" lvl="0" indent="0" algn="l" rtl="0">
              <a:lnSpc>
                <a:spcPct val="120192"/>
              </a:lnSpc>
              <a:spcBef>
                <a:spcPts val="0"/>
              </a:spcBef>
              <a:spcAft>
                <a:spcPts val="0"/>
              </a:spcAft>
              <a:buNone/>
            </a:pPr>
            <a:r>
              <a:rPr lang="en-US" sz="3000"/>
              <a:t> because </a:t>
            </a:r>
            <a:r>
              <a:rPr lang="en-US" sz="3000" u="sng"/>
              <a:t>it controls all of the other glands</a:t>
            </a:r>
            <a:r>
              <a:rPr lang="en-US" sz="3000"/>
              <a:t>. </a:t>
            </a:r>
            <a:endParaRPr sz="3000"/>
          </a:p>
          <a:p>
            <a:pPr marL="0" marR="0" lvl="0" indent="0" algn="l" rtl="0">
              <a:lnSpc>
                <a:spcPct val="120192"/>
              </a:lnSpc>
              <a:spcBef>
                <a:spcPts val="0"/>
              </a:spcBef>
              <a:spcAft>
                <a:spcPts val="0"/>
              </a:spcAft>
              <a:buNone/>
            </a:pPr>
            <a:endParaRPr sz="3000">
              <a:solidFill>
                <a:srgbClr val="000000"/>
              </a:solidFill>
              <a:latin typeface="Arial"/>
              <a:ea typeface="Arial"/>
              <a:cs typeface="Arial"/>
              <a:sym typeface="Arial"/>
            </a:endParaRPr>
          </a:p>
          <a:p>
            <a:pPr marL="0" marR="0" lvl="0" indent="0" algn="l" rtl="0">
              <a:lnSpc>
                <a:spcPct val="120192"/>
              </a:lnSpc>
              <a:spcBef>
                <a:spcPts val="0"/>
              </a:spcBef>
              <a:spcAft>
                <a:spcPts val="0"/>
              </a:spcAft>
              <a:buNone/>
            </a:pPr>
            <a:r>
              <a:rPr lang="en-US" sz="3000">
                <a:solidFill>
                  <a:srgbClr val="000000"/>
                </a:solidFill>
                <a:latin typeface="Arial"/>
                <a:ea typeface="Arial"/>
                <a:cs typeface="Arial"/>
                <a:sym typeface="Arial"/>
              </a:rPr>
              <a:t>Its actions are controlled by the </a:t>
            </a:r>
            <a:r>
              <a:rPr lang="en-US" sz="3000" u="sng">
                <a:solidFill>
                  <a:srgbClr val="000000"/>
                </a:solidFill>
                <a:latin typeface="Arial"/>
                <a:ea typeface="Arial"/>
                <a:cs typeface="Arial"/>
                <a:sym typeface="Arial"/>
              </a:rPr>
              <a:t>hypothalamus</a:t>
            </a:r>
            <a:r>
              <a:rPr lang="en-US" sz="3000">
                <a:solidFill>
                  <a:srgbClr val="000000"/>
                </a:solidFill>
                <a:latin typeface="Arial"/>
                <a:ea typeface="Arial"/>
                <a:cs typeface="Arial"/>
                <a:sym typeface="Arial"/>
              </a:rPr>
              <a:t> in the brain.</a:t>
            </a:r>
            <a:endParaRPr sz="30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219150" y="37007"/>
            <a:ext cx="8114100" cy="668400"/>
          </a:xfrm>
          <a:prstGeom prst="rect">
            <a:avLst/>
          </a:prstGeom>
          <a:noFill/>
          <a:ln>
            <a:noFill/>
          </a:ln>
        </p:spPr>
        <p:txBody>
          <a:bodyPr spcFirstLastPara="1" wrap="square" lIns="31425" tIns="31425" rIns="31425" bIns="31425" anchor="ctr" anchorCtr="0">
            <a:noAutofit/>
          </a:bodyPr>
          <a:lstStyle/>
          <a:p>
            <a:pPr marL="0" marR="0" lvl="0" indent="0" algn="l" rtl="0">
              <a:lnSpc>
                <a:spcPct val="119886"/>
              </a:lnSpc>
              <a:spcBef>
                <a:spcPts val="0"/>
              </a:spcBef>
              <a:spcAft>
                <a:spcPts val="0"/>
              </a:spcAft>
              <a:buNone/>
            </a:pPr>
            <a:r>
              <a:rPr lang="en-US" sz="3300">
                <a:solidFill>
                  <a:srgbClr val="000000"/>
                </a:solidFill>
                <a:latin typeface="Arial"/>
                <a:ea typeface="Arial"/>
                <a:cs typeface="Arial"/>
                <a:sym typeface="Arial"/>
              </a:rPr>
              <a:t>Anterior Pituitary Hormones</a:t>
            </a:r>
            <a:endParaRPr sz="3300">
              <a:solidFill>
                <a:srgbClr val="000000"/>
              </a:solidFill>
              <a:latin typeface="Arial"/>
              <a:ea typeface="Arial"/>
              <a:cs typeface="Arial"/>
              <a:sym typeface="Arial"/>
            </a:endParaRPr>
          </a:p>
        </p:txBody>
      </p:sp>
      <p:sp>
        <p:nvSpPr>
          <p:cNvPr id="112" name="Google Shape;112;p19"/>
          <p:cNvSpPr txBox="1"/>
          <p:nvPr/>
        </p:nvSpPr>
        <p:spPr>
          <a:xfrm>
            <a:off x="278843" y="664976"/>
            <a:ext cx="8439600" cy="1436400"/>
          </a:xfrm>
          <a:prstGeom prst="rect">
            <a:avLst/>
          </a:prstGeom>
          <a:noFill/>
          <a:ln>
            <a:noFill/>
          </a:ln>
        </p:spPr>
        <p:txBody>
          <a:bodyPr spcFirstLastPara="1" wrap="square" lIns="31425" tIns="31425" rIns="31425" bIns="31425" anchor="t" anchorCtr="0">
            <a:noAutofit/>
          </a:bodyPr>
          <a:lstStyle/>
          <a:p>
            <a:pPr marL="0" marR="0" lvl="0" indent="0" algn="l" rtl="0">
              <a:lnSpc>
                <a:spcPct val="107812"/>
              </a:lnSpc>
              <a:spcBef>
                <a:spcPts val="0"/>
              </a:spcBef>
              <a:spcAft>
                <a:spcPts val="0"/>
              </a:spcAft>
              <a:buNone/>
            </a:pPr>
            <a:r>
              <a:rPr lang="en-US" sz="2600" b="1">
                <a:solidFill>
                  <a:srgbClr val="000000"/>
                </a:solidFill>
                <a:latin typeface="Arial"/>
                <a:ea typeface="Arial"/>
                <a:cs typeface="Arial"/>
                <a:sym typeface="Arial"/>
              </a:rPr>
              <a:t>Prolactin or PRL</a:t>
            </a:r>
            <a:r>
              <a:rPr lang="en-US" sz="2600">
                <a:solidFill>
                  <a:srgbClr val="000000"/>
                </a:solidFill>
                <a:latin typeface="Arial"/>
                <a:ea typeface="Arial"/>
                <a:cs typeface="Arial"/>
                <a:sym typeface="Arial"/>
              </a:rPr>
              <a:t> - PRL stimulates </a:t>
            </a:r>
            <a:r>
              <a:rPr lang="en-US" sz="2600" u="sng">
                <a:solidFill>
                  <a:srgbClr val="000000"/>
                </a:solidFill>
                <a:latin typeface="Arial"/>
                <a:ea typeface="Arial"/>
                <a:cs typeface="Arial"/>
                <a:sym typeface="Arial"/>
              </a:rPr>
              <a:t>milk production </a:t>
            </a:r>
            <a:r>
              <a:rPr lang="en-US" sz="2600">
                <a:solidFill>
                  <a:srgbClr val="000000"/>
                </a:solidFill>
                <a:latin typeface="Arial"/>
                <a:ea typeface="Arial"/>
                <a:cs typeface="Arial"/>
                <a:sym typeface="Arial"/>
              </a:rPr>
              <a:t>from a woman's breasts after childbirth and can affect </a:t>
            </a:r>
            <a:r>
              <a:rPr lang="en-US" sz="2600" u="sng">
                <a:solidFill>
                  <a:srgbClr val="000000"/>
                </a:solidFill>
                <a:latin typeface="Arial"/>
                <a:ea typeface="Arial"/>
                <a:cs typeface="Arial"/>
                <a:sym typeface="Arial"/>
              </a:rPr>
              <a:t>sex hormone levels</a:t>
            </a:r>
            <a:r>
              <a:rPr lang="en-US" sz="2600">
                <a:solidFill>
                  <a:srgbClr val="000000"/>
                </a:solidFill>
                <a:latin typeface="Arial"/>
                <a:ea typeface="Arial"/>
                <a:cs typeface="Arial"/>
                <a:sym typeface="Arial"/>
              </a:rPr>
              <a:t> from the ovaries in women and the testes in men.</a:t>
            </a:r>
            <a:endParaRPr sz="2600">
              <a:solidFill>
                <a:srgbClr val="000000"/>
              </a:solidFill>
              <a:latin typeface="Arial"/>
              <a:ea typeface="Arial"/>
              <a:cs typeface="Arial"/>
              <a:sym typeface="Arial"/>
            </a:endParaRPr>
          </a:p>
          <a:p>
            <a:pPr marL="0" marR="0" lvl="0" indent="0" algn="l" rtl="0">
              <a:lnSpc>
                <a:spcPct val="107812"/>
              </a:lnSpc>
              <a:spcBef>
                <a:spcPts val="500"/>
              </a:spcBef>
              <a:spcAft>
                <a:spcPts val="0"/>
              </a:spcAft>
              <a:buNone/>
            </a:pPr>
            <a:endParaRPr sz="2900">
              <a:solidFill>
                <a:srgbClr val="000000"/>
              </a:solidFill>
              <a:latin typeface="Arial"/>
              <a:ea typeface="Arial"/>
              <a:cs typeface="Arial"/>
              <a:sym typeface="Arial"/>
            </a:endParaRPr>
          </a:p>
        </p:txBody>
      </p:sp>
      <p:pic>
        <p:nvPicPr>
          <p:cNvPr id="113" name="Google Shape;113;p19"/>
          <p:cNvPicPr preferRelativeResize="0"/>
          <p:nvPr/>
        </p:nvPicPr>
        <p:blipFill>
          <a:blip r:embed="rId3">
            <a:alphaModFix/>
          </a:blip>
          <a:stretch>
            <a:fillRect/>
          </a:stretch>
        </p:blipFill>
        <p:spPr>
          <a:xfrm>
            <a:off x="796433" y="2350114"/>
            <a:ext cx="3833258" cy="2629479"/>
          </a:xfrm>
          <a:prstGeom prst="rect">
            <a:avLst/>
          </a:prstGeom>
          <a:noFill/>
          <a:ln>
            <a:noFill/>
          </a:ln>
        </p:spPr>
      </p:pic>
      <p:sp>
        <p:nvSpPr>
          <p:cNvPr id="114" name="Google Shape;114;p19"/>
          <p:cNvSpPr txBox="1"/>
          <p:nvPr/>
        </p:nvSpPr>
        <p:spPr>
          <a:xfrm>
            <a:off x="5050552" y="2223231"/>
            <a:ext cx="3668100" cy="1436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300"/>
              <a:t>Risperdal (ADHD drug) can increase production of a hormone called prolactin, which stimulates breast growth, or </a:t>
            </a:r>
            <a:r>
              <a:rPr lang="en-US" sz="2500"/>
              <a:t>gynecomastia</a:t>
            </a:r>
            <a:r>
              <a:rPr lang="en-US" sz="1300"/>
              <a:t> </a:t>
            </a:r>
            <a:endParaRPr sz="1300"/>
          </a:p>
          <a:p>
            <a:pPr marL="0" lvl="0" indent="0" algn="l" rtl="0">
              <a:spcBef>
                <a:spcPts val="0"/>
              </a:spcBef>
              <a:spcAft>
                <a:spcPts val="0"/>
              </a:spcAft>
              <a:buNone/>
            </a:pPr>
            <a:r>
              <a:rPr lang="en-US" sz="1300" u="sng">
                <a:solidFill>
                  <a:schemeClr val="hlink"/>
                </a:solidFill>
                <a:hlinkClick r:id="rId4"/>
              </a:rPr>
              <a:t>http://www.banderasnews.com/0905/hb-risperdal.htm   </a:t>
            </a:r>
            <a:endParaRPr sz="13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p:nvPr/>
        </p:nvSpPr>
        <p:spPr>
          <a:xfrm>
            <a:off x="174060" y="77254"/>
            <a:ext cx="8970000" cy="2048400"/>
          </a:xfrm>
          <a:prstGeom prst="rect">
            <a:avLst/>
          </a:prstGeom>
          <a:noFill/>
          <a:ln>
            <a:noFill/>
          </a:ln>
        </p:spPr>
        <p:txBody>
          <a:bodyPr spcFirstLastPara="1" wrap="square" lIns="31425" tIns="31425" rIns="31425" bIns="31425" anchor="t" anchorCtr="0">
            <a:noAutofit/>
          </a:bodyPr>
          <a:lstStyle/>
          <a:p>
            <a:pPr marL="0" marR="0" lvl="0" indent="0" algn="l" rtl="0">
              <a:lnSpc>
                <a:spcPct val="107812"/>
              </a:lnSpc>
              <a:spcBef>
                <a:spcPts val="0"/>
              </a:spcBef>
              <a:spcAft>
                <a:spcPts val="0"/>
              </a:spcAft>
              <a:buNone/>
            </a:pPr>
            <a:r>
              <a:rPr lang="en-US" sz="2500" b="1">
                <a:solidFill>
                  <a:srgbClr val="000000"/>
                </a:solidFill>
                <a:latin typeface="Arial"/>
                <a:ea typeface="Arial"/>
                <a:cs typeface="Arial"/>
                <a:sym typeface="Arial"/>
              </a:rPr>
              <a:t>Growth hormone or GH</a:t>
            </a:r>
            <a:r>
              <a:rPr lang="en-US" sz="2500">
                <a:solidFill>
                  <a:srgbClr val="000000"/>
                </a:solidFill>
                <a:latin typeface="Arial"/>
                <a:ea typeface="Arial"/>
                <a:cs typeface="Arial"/>
                <a:sym typeface="Arial"/>
              </a:rPr>
              <a:t> - GH stimulates </a:t>
            </a:r>
            <a:r>
              <a:rPr lang="en-US" sz="2500" u="sng">
                <a:solidFill>
                  <a:srgbClr val="000000"/>
                </a:solidFill>
                <a:latin typeface="Arial"/>
                <a:ea typeface="Arial"/>
                <a:cs typeface="Arial"/>
                <a:sym typeface="Arial"/>
              </a:rPr>
              <a:t>growth</a:t>
            </a:r>
            <a:r>
              <a:rPr lang="en-US" sz="2500">
                <a:solidFill>
                  <a:srgbClr val="000000"/>
                </a:solidFill>
                <a:latin typeface="Arial"/>
                <a:ea typeface="Arial"/>
                <a:cs typeface="Arial"/>
                <a:sym typeface="Arial"/>
              </a:rPr>
              <a:t> in childhood and is important for maintaining a healthy body composition. In adults it is also important for </a:t>
            </a:r>
            <a:r>
              <a:rPr lang="en-US" sz="2500" u="sng">
                <a:solidFill>
                  <a:srgbClr val="000000"/>
                </a:solidFill>
                <a:latin typeface="Arial"/>
                <a:ea typeface="Arial"/>
                <a:cs typeface="Arial"/>
                <a:sym typeface="Arial"/>
              </a:rPr>
              <a:t>maintaining muscle mass and bone mass. </a:t>
            </a:r>
            <a:endParaRPr sz="2500"/>
          </a:p>
          <a:p>
            <a:pPr marL="0" marR="0" lvl="0" indent="0" algn="l" rtl="0">
              <a:lnSpc>
                <a:spcPct val="107812"/>
              </a:lnSpc>
              <a:spcBef>
                <a:spcPts val="0"/>
              </a:spcBef>
              <a:spcAft>
                <a:spcPts val="0"/>
              </a:spcAft>
              <a:buNone/>
            </a:pPr>
            <a:r>
              <a:rPr lang="en-US" sz="2500">
                <a:solidFill>
                  <a:srgbClr val="000000"/>
                </a:solidFill>
                <a:latin typeface="Arial"/>
                <a:ea typeface="Arial"/>
                <a:cs typeface="Arial"/>
                <a:sym typeface="Arial"/>
              </a:rPr>
              <a:t>It can affect fat distribution in the body. </a:t>
            </a:r>
            <a:endParaRPr sz="2500">
              <a:solidFill>
                <a:srgbClr val="000000"/>
              </a:solidFill>
              <a:latin typeface="Arial"/>
              <a:ea typeface="Arial"/>
              <a:cs typeface="Arial"/>
              <a:sym typeface="Arial"/>
            </a:endParaRPr>
          </a:p>
          <a:p>
            <a:pPr marL="0" marR="0" lvl="0" indent="0" algn="l" rtl="0">
              <a:lnSpc>
                <a:spcPct val="107812"/>
              </a:lnSpc>
              <a:spcBef>
                <a:spcPts val="500"/>
              </a:spcBef>
              <a:spcAft>
                <a:spcPts val="0"/>
              </a:spcAft>
              <a:buNone/>
            </a:pPr>
            <a:endParaRPr sz="2900">
              <a:solidFill>
                <a:srgbClr val="000000"/>
              </a:solidFill>
              <a:latin typeface="Arial"/>
              <a:ea typeface="Arial"/>
              <a:cs typeface="Arial"/>
              <a:sym typeface="Arial"/>
            </a:endParaRPr>
          </a:p>
        </p:txBody>
      </p:sp>
      <p:pic>
        <p:nvPicPr>
          <p:cNvPr id="120" name="Google Shape;120;p20"/>
          <p:cNvPicPr preferRelativeResize="0"/>
          <p:nvPr/>
        </p:nvPicPr>
        <p:blipFill>
          <a:blip r:embed="rId3">
            <a:alphaModFix/>
          </a:blip>
          <a:stretch>
            <a:fillRect/>
          </a:stretch>
        </p:blipFill>
        <p:spPr>
          <a:xfrm>
            <a:off x="84825" y="2299253"/>
            <a:ext cx="2710480" cy="2681758"/>
          </a:xfrm>
          <a:prstGeom prst="rect">
            <a:avLst/>
          </a:prstGeom>
          <a:noFill/>
          <a:ln>
            <a:noFill/>
          </a:ln>
        </p:spPr>
      </p:pic>
      <p:pic>
        <p:nvPicPr>
          <p:cNvPr id="121" name="Google Shape;121;p20"/>
          <p:cNvPicPr preferRelativeResize="0"/>
          <p:nvPr/>
        </p:nvPicPr>
        <p:blipFill>
          <a:blip r:embed="rId4">
            <a:alphaModFix/>
          </a:blip>
          <a:stretch>
            <a:fillRect/>
          </a:stretch>
        </p:blipFill>
        <p:spPr>
          <a:xfrm>
            <a:off x="3809126" y="2811375"/>
            <a:ext cx="3902631" cy="19545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p:nvPr/>
        </p:nvSpPr>
        <p:spPr>
          <a:xfrm>
            <a:off x="340222" y="124622"/>
            <a:ext cx="8643000" cy="2030700"/>
          </a:xfrm>
          <a:prstGeom prst="rect">
            <a:avLst/>
          </a:prstGeom>
          <a:noFill/>
          <a:ln>
            <a:noFill/>
          </a:ln>
        </p:spPr>
        <p:txBody>
          <a:bodyPr spcFirstLastPara="1" wrap="square" lIns="75425" tIns="75425" rIns="75425" bIns="75425" anchor="t" anchorCtr="0">
            <a:noAutofit/>
          </a:bodyPr>
          <a:lstStyle/>
          <a:p>
            <a:pPr marL="0" lvl="0" indent="0" algn="l" rtl="0">
              <a:lnSpc>
                <a:spcPct val="100000"/>
              </a:lnSpc>
              <a:spcBef>
                <a:spcPts val="0"/>
              </a:spcBef>
              <a:spcAft>
                <a:spcPts val="0"/>
              </a:spcAft>
              <a:buNone/>
            </a:pPr>
            <a:r>
              <a:rPr lang="en-US" sz="2500" b="1">
                <a:solidFill>
                  <a:srgbClr val="222222"/>
                </a:solidFill>
                <a:highlight>
                  <a:srgbClr val="FFFFFF"/>
                </a:highlight>
              </a:rPr>
              <a:t>Myostatin that inhibits muscle growth</a:t>
            </a:r>
            <a:r>
              <a:rPr lang="en-US" sz="2500">
                <a:solidFill>
                  <a:srgbClr val="222222"/>
                </a:solidFill>
                <a:highlight>
                  <a:srgbClr val="FFFFFF"/>
                </a:highlight>
              </a:rPr>
              <a:t> </a:t>
            </a:r>
            <a:endParaRPr sz="2500" b="1">
              <a:solidFill>
                <a:srgbClr val="222222"/>
              </a:solidFill>
              <a:highlight>
                <a:srgbClr val="FFFFFF"/>
              </a:highlight>
            </a:endParaRPr>
          </a:p>
          <a:p>
            <a:pPr marL="0" lvl="0" indent="0" algn="l" rtl="0">
              <a:lnSpc>
                <a:spcPct val="100000"/>
              </a:lnSpc>
              <a:spcBef>
                <a:spcPts val="0"/>
              </a:spcBef>
              <a:spcAft>
                <a:spcPts val="0"/>
              </a:spcAft>
              <a:buNone/>
            </a:pPr>
            <a:endParaRPr sz="2500" b="1">
              <a:solidFill>
                <a:srgbClr val="222222"/>
              </a:solidFill>
              <a:highlight>
                <a:srgbClr val="FFFFFF"/>
              </a:highlight>
            </a:endParaRPr>
          </a:p>
          <a:p>
            <a:pPr marL="0" lvl="0" indent="0" algn="l" rtl="0">
              <a:lnSpc>
                <a:spcPct val="100000"/>
              </a:lnSpc>
              <a:spcBef>
                <a:spcPts val="0"/>
              </a:spcBef>
              <a:spcAft>
                <a:spcPts val="0"/>
              </a:spcAft>
              <a:buNone/>
            </a:pPr>
            <a:r>
              <a:rPr lang="en-US" sz="2500" b="1">
                <a:solidFill>
                  <a:srgbClr val="222222"/>
                </a:solidFill>
                <a:highlight>
                  <a:srgbClr val="FFFFFF"/>
                </a:highlight>
              </a:rPr>
              <a:t>Myostatin inhibitor drugs are being developed</a:t>
            </a:r>
            <a:r>
              <a:rPr lang="en-US" sz="2500">
                <a:solidFill>
                  <a:srgbClr val="222222"/>
                </a:solidFill>
                <a:highlight>
                  <a:srgbClr val="FFFFFF"/>
                </a:highlight>
              </a:rPr>
              <a:t> </a:t>
            </a:r>
            <a:r>
              <a:rPr lang="en-US" sz="2200"/>
              <a:t>with the intent of treating muscle-wasting diseases like muscular dystrophy in humans.</a:t>
            </a:r>
            <a:endParaRPr sz="2200"/>
          </a:p>
        </p:txBody>
      </p:sp>
      <p:pic>
        <p:nvPicPr>
          <p:cNvPr id="127" name="Google Shape;127;p21"/>
          <p:cNvPicPr preferRelativeResize="0"/>
          <p:nvPr/>
        </p:nvPicPr>
        <p:blipFill>
          <a:blip r:embed="rId3">
            <a:alphaModFix/>
          </a:blip>
          <a:stretch>
            <a:fillRect/>
          </a:stretch>
        </p:blipFill>
        <p:spPr>
          <a:xfrm>
            <a:off x="576923" y="2274885"/>
            <a:ext cx="4586963" cy="2522829"/>
          </a:xfrm>
          <a:prstGeom prst="rect">
            <a:avLst/>
          </a:prstGeom>
          <a:noFill/>
          <a:ln>
            <a:noFill/>
          </a:ln>
        </p:spPr>
      </p:pic>
      <p:sp>
        <p:nvSpPr>
          <p:cNvPr id="128" name="Google Shape;128;p21"/>
          <p:cNvSpPr txBox="1"/>
          <p:nvPr/>
        </p:nvSpPr>
        <p:spPr>
          <a:xfrm>
            <a:off x="5541650" y="2449550"/>
            <a:ext cx="3351000" cy="2173500"/>
          </a:xfrm>
          <a:prstGeom prst="rect">
            <a:avLst/>
          </a:prstGeom>
          <a:noFill/>
          <a:ln>
            <a:noFill/>
          </a:ln>
        </p:spPr>
        <p:txBody>
          <a:bodyPr spcFirstLastPara="1" wrap="square" lIns="75425" tIns="75425" rIns="75425" bIns="75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800">
                <a:solidFill>
                  <a:srgbClr val="222222"/>
                </a:solidFill>
                <a:highlight>
                  <a:schemeClr val="lt1"/>
                </a:highlight>
              </a:rPr>
              <a:t>Belgian Blue breed bull, which has </a:t>
            </a:r>
            <a:r>
              <a:rPr lang="en-US" sz="1800" b="1">
                <a:solidFill>
                  <a:srgbClr val="222222"/>
                </a:solidFill>
                <a:highlight>
                  <a:schemeClr val="lt1"/>
                </a:highlight>
              </a:rPr>
              <a:t>a genetic anomaly that suppresses the production of myostatin.</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2"/>
          <p:cNvPicPr preferRelativeResize="0"/>
          <p:nvPr/>
        </p:nvPicPr>
        <p:blipFill>
          <a:blip r:embed="rId3">
            <a:alphaModFix/>
          </a:blip>
          <a:stretch>
            <a:fillRect/>
          </a:stretch>
        </p:blipFill>
        <p:spPr>
          <a:xfrm>
            <a:off x="817825" y="177874"/>
            <a:ext cx="4368750" cy="3866350"/>
          </a:xfrm>
          <a:prstGeom prst="rect">
            <a:avLst/>
          </a:prstGeom>
          <a:noFill/>
          <a:ln>
            <a:noFill/>
          </a:ln>
        </p:spPr>
      </p:pic>
      <p:sp>
        <p:nvSpPr>
          <p:cNvPr id="134" name="Google Shape;134;p22"/>
          <p:cNvSpPr txBox="1"/>
          <p:nvPr/>
        </p:nvSpPr>
        <p:spPr>
          <a:xfrm>
            <a:off x="224850" y="4044225"/>
            <a:ext cx="8694300" cy="7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Question:  Is this a negative or positive feedback system (myostatin and growth hormones)?</a:t>
            </a:r>
            <a:endParaRPr sz="1800" dirty="0"/>
          </a:p>
          <a:p>
            <a:pPr marL="0" lvl="0" indent="0" algn="l" rtl="0">
              <a:spcBef>
                <a:spcPts val="0"/>
              </a:spcBef>
              <a:spcAft>
                <a:spcPts val="0"/>
              </a:spcAft>
              <a:buNone/>
            </a:pPr>
            <a:r>
              <a:rPr lang="en-US" sz="1800" dirty="0"/>
              <a:t>	</a:t>
            </a:r>
            <a:endParaRPr sz="1800" dirty="0"/>
          </a:p>
        </p:txBody>
      </p:sp>
      <p:pic>
        <p:nvPicPr>
          <p:cNvPr id="135" name="Google Shape;135;p22"/>
          <p:cNvPicPr preferRelativeResize="0"/>
          <p:nvPr/>
        </p:nvPicPr>
        <p:blipFill>
          <a:blip r:embed="rId4">
            <a:alphaModFix/>
          </a:blip>
          <a:stretch>
            <a:fillRect/>
          </a:stretch>
        </p:blipFill>
        <p:spPr>
          <a:xfrm>
            <a:off x="5948375" y="304800"/>
            <a:ext cx="2173100" cy="3739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3"/>
          <p:cNvPicPr preferRelativeResize="0"/>
          <p:nvPr/>
        </p:nvPicPr>
        <p:blipFill>
          <a:blip r:embed="rId3">
            <a:alphaModFix/>
          </a:blip>
          <a:stretch>
            <a:fillRect/>
          </a:stretch>
        </p:blipFill>
        <p:spPr>
          <a:xfrm>
            <a:off x="352665" y="299995"/>
            <a:ext cx="2386007" cy="3771900"/>
          </a:xfrm>
          <a:prstGeom prst="rect">
            <a:avLst/>
          </a:prstGeom>
          <a:noFill/>
          <a:ln>
            <a:noFill/>
          </a:ln>
        </p:spPr>
      </p:pic>
      <p:sp>
        <p:nvSpPr>
          <p:cNvPr id="141" name="Google Shape;141;p23"/>
          <p:cNvSpPr txBox="1"/>
          <p:nvPr/>
        </p:nvSpPr>
        <p:spPr>
          <a:xfrm>
            <a:off x="4048222" y="3195956"/>
            <a:ext cx="4980300" cy="1478100"/>
          </a:xfrm>
          <a:prstGeom prst="rect">
            <a:avLst/>
          </a:prstGeom>
          <a:noFill/>
          <a:ln>
            <a:noFill/>
          </a:ln>
        </p:spPr>
        <p:txBody>
          <a:bodyPr spcFirstLastPara="1" wrap="square" lIns="31425" tIns="31425" rIns="31425" bIns="31425" anchor="t" anchorCtr="0">
            <a:noAutofit/>
          </a:bodyPr>
          <a:lstStyle/>
          <a:p>
            <a:pPr marL="0" marR="0" lvl="0" indent="0" algn="l" rtl="0">
              <a:lnSpc>
                <a:spcPct val="119792"/>
              </a:lnSpc>
              <a:spcBef>
                <a:spcPts val="0"/>
              </a:spcBef>
              <a:spcAft>
                <a:spcPts val="0"/>
              </a:spcAft>
              <a:buNone/>
            </a:pPr>
            <a:r>
              <a:rPr lang="en-US" sz="2600">
                <a:solidFill>
                  <a:srgbClr val="000000"/>
                </a:solidFill>
                <a:latin typeface="Arial"/>
                <a:ea typeface="Arial"/>
                <a:cs typeface="Arial"/>
                <a:sym typeface="Arial"/>
              </a:rPr>
              <a:t>Problems with the pituitary gland can result in Dwarfism</a:t>
            </a:r>
            <a:endParaRPr sz="2600">
              <a:solidFill>
                <a:srgbClr val="000000"/>
              </a:solidFill>
              <a:latin typeface="Arial"/>
              <a:ea typeface="Arial"/>
              <a:cs typeface="Arial"/>
              <a:sym typeface="Arial"/>
            </a:endParaRPr>
          </a:p>
        </p:txBody>
      </p:sp>
      <p:sp>
        <p:nvSpPr>
          <p:cNvPr id="142" name="Google Shape;142;p23"/>
          <p:cNvSpPr txBox="1"/>
          <p:nvPr/>
        </p:nvSpPr>
        <p:spPr>
          <a:xfrm>
            <a:off x="352665" y="4208558"/>
            <a:ext cx="2057700" cy="251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200"/>
              <a:t>Primordial Dwarfism</a:t>
            </a:r>
            <a:endParaRPr sz="1200"/>
          </a:p>
        </p:txBody>
      </p:sp>
      <p:pic>
        <p:nvPicPr>
          <p:cNvPr id="143" name="Google Shape;143;p23"/>
          <p:cNvPicPr preferRelativeResize="0"/>
          <p:nvPr/>
        </p:nvPicPr>
        <p:blipFill>
          <a:blip r:embed="rId4">
            <a:alphaModFix/>
          </a:blip>
          <a:stretch>
            <a:fillRect/>
          </a:stretch>
        </p:blipFill>
        <p:spPr>
          <a:xfrm>
            <a:off x="3613838" y="256331"/>
            <a:ext cx="4061104" cy="28197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p:nvPr/>
        </p:nvSpPr>
        <p:spPr>
          <a:xfrm>
            <a:off x="4704727" y="352721"/>
            <a:ext cx="4137600" cy="1034700"/>
          </a:xfrm>
          <a:prstGeom prst="rect">
            <a:avLst/>
          </a:prstGeom>
          <a:noFill/>
          <a:ln>
            <a:noFill/>
          </a:ln>
        </p:spPr>
        <p:txBody>
          <a:bodyPr spcFirstLastPara="1" wrap="square" lIns="31425" tIns="31425" rIns="31425" bIns="31425" anchor="t" anchorCtr="0">
            <a:noAutofit/>
          </a:bodyPr>
          <a:lstStyle/>
          <a:p>
            <a:pPr marL="0" marR="0" lvl="0" indent="0" algn="l" rtl="0">
              <a:lnSpc>
                <a:spcPct val="120138"/>
              </a:lnSpc>
              <a:spcBef>
                <a:spcPts val="0"/>
              </a:spcBef>
              <a:spcAft>
                <a:spcPts val="0"/>
              </a:spcAft>
              <a:buNone/>
            </a:pPr>
            <a:r>
              <a:rPr lang="en-US" sz="1700">
                <a:solidFill>
                  <a:srgbClr val="000000"/>
                </a:solidFill>
                <a:latin typeface="Arial"/>
                <a:ea typeface="Arial"/>
                <a:cs typeface="Arial"/>
                <a:sym typeface="Arial"/>
              </a:rPr>
              <a:t>Or a person can grow too much. These are pictures of the man known as “The Alton Giant”, Robert Wadlow.  Robert was 8</a:t>
            </a:r>
            <a:r>
              <a:rPr lang="en-US" sz="1700"/>
              <a:t>’11”</a:t>
            </a:r>
            <a:endParaRPr sz="1700">
              <a:solidFill>
                <a:srgbClr val="000000"/>
              </a:solidFill>
              <a:latin typeface="Arial"/>
              <a:ea typeface="Arial"/>
              <a:cs typeface="Arial"/>
              <a:sym typeface="Arial"/>
            </a:endParaRPr>
          </a:p>
        </p:txBody>
      </p:sp>
      <p:pic>
        <p:nvPicPr>
          <p:cNvPr id="149" name="Google Shape;149;p24"/>
          <p:cNvPicPr preferRelativeResize="0"/>
          <p:nvPr/>
        </p:nvPicPr>
        <p:blipFill>
          <a:blip r:embed="rId3">
            <a:alphaModFix/>
          </a:blip>
          <a:stretch>
            <a:fillRect/>
          </a:stretch>
        </p:blipFill>
        <p:spPr>
          <a:xfrm>
            <a:off x="4904708" y="1556668"/>
            <a:ext cx="2583427" cy="3388094"/>
          </a:xfrm>
          <a:prstGeom prst="rect">
            <a:avLst/>
          </a:prstGeom>
          <a:noFill/>
          <a:ln>
            <a:noFill/>
          </a:ln>
        </p:spPr>
      </p:pic>
      <p:pic>
        <p:nvPicPr>
          <p:cNvPr id="150" name="Google Shape;150;p24" descr="kKgERKy.jpg"/>
          <p:cNvPicPr preferRelativeResize="0"/>
          <p:nvPr/>
        </p:nvPicPr>
        <p:blipFill rotWithShape="1">
          <a:blip r:embed="rId4">
            <a:alphaModFix/>
          </a:blip>
          <a:srcRect r="51899"/>
          <a:stretch/>
        </p:blipFill>
        <p:spPr>
          <a:xfrm>
            <a:off x="468877" y="62750"/>
            <a:ext cx="3699180" cy="501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p:nvPr/>
        </p:nvSpPr>
        <p:spPr>
          <a:xfrm>
            <a:off x="256703" y="99427"/>
            <a:ext cx="8796900" cy="2391000"/>
          </a:xfrm>
          <a:prstGeom prst="rect">
            <a:avLst/>
          </a:prstGeom>
          <a:noFill/>
          <a:ln>
            <a:noFill/>
          </a:ln>
        </p:spPr>
        <p:txBody>
          <a:bodyPr spcFirstLastPara="1" wrap="square" lIns="31425" tIns="31425" rIns="31425" bIns="31425" anchor="t" anchorCtr="0">
            <a:noAutofit/>
          </a:bodyPr>
          <a:lstStyle/>
          <a:p>
            <a:pPr marL="0" marR="0" lvl="0" indent="0" algn="l" rtl="0">
              <a:lnSpc>
                <a:spcPct val="119921"/>
              </a:lnSpc>
              <a:spcBef>
                <a:spcPts val="0"/>
              </a:spcBef>
              <a:spcAft>
                <a:spcPts val="0"/>
              </a:spcAft>
              <a:buNone/>
            </a:pPr>
            <a:r>
              <a:rPr lang="en-US" sz="2700" b="1" dirty="0">
                <a:solidFill>
                  <a:srgbClr val="000000"/>
                </a:solidFill>
                <a:latin typeface="Arial"/>
                <a:ea typeface="Arial"/>
                <a:cs typeface="Arial"/>
                <a:sym typeface="Arial"/>
              </a:rPr>
              <a:t>Adrenocorticotropin or ACTH</a:t>
            </a:r>
            <a:r>
              <a:rPr lang="en-US" sz="2700" dirty="0">
                <a:solidFill>
                  <a:srgbClr val="000000"/>
                </a:solidFill>
                <a:latin typeface="Arial"/>
                <a:ea typeface="Arial"/>
                <a:cs typeface="Arial"/>
                <a:sym typeface="Arial"/>
              </a:rPr>
              <a:t> - ACTH stimulates production of </a:t>
            </a:r>
            <a:r>
              <a:rPr lang="en-US" sz="2700" u="sng" dirty="0">
                <a:solidFill>
                  <a:srgbClr val="000000"/>
                </a:solidFill>
                <a:latin typeface="Arial"/>
                <a:ea typeface="Arial"/>
                <a:cs typeface="Arial"/>
                <a:sym typeface="Arial"/>
              </a:rPr>
              <a:t>cortisol</a:t>
            </a:r>
            <a:r>
              <a:rPr lang="en-US" sz="2700" dirty="0">
                <a:solidFill>
                  <a:srgbClr val="000000"/>
                </a:solidFill>
                <a:latin typeface="Arial"/>
                <a:ea typeface="Arial"/>
                <a:cs typeface="Arial"/>
                <a:sym typeface="Arial"/>
              </a:rPr>
              <a:t> by the adrenal glands. </a:t>
            </a:r>
            <a:endParaRPr sz="2700" dirty="0">
              <a:solidFill>
                <a:srgbClr val="000000"/>
              </a:solidFill>
              <a:latin typeface="Arial"/>
              <a:ea typeface="Arial"/>
              <a:cs typeface="Arial"/>
              <a:sym typeface="Arial"/>
            </a:endParaRPr>
          </a:p>
          <a:p>
            <a:pPr marL="0" marR="0" lvl="0" indent="0" algn="l" rtl="0">
              <a:lnSpc>
                <a:spcPct val="119921"/>
              </a:lnSpc>
              <a:spcBef>
                <a:spcPts val="0"/>
              </a:spcBef>
              <a:spcAft>
                <a:spcPts val="0"/>
              </a:spcAft>
              <a:buNone/>
            </a:pPr>
            <a:endParaRPr sz="2700" dirty="0"/>
          </a:p>
          <a:p>
            <a:pPr marL="0" marR="0" lvl="0" indent="0" algn="l" rtl="0">
              <a:lnSpc>
                <a:spcPct val="119921"/>
              </a:lnSpc>
              <a:spcBef>
                <a:spcPts val="0"/>
              </a:spcBef>
              <a:spcAft>
                <a:spcPts val="0"/>
              </a:spcAft>
              <a:buNone/>
            </a:pPr>
            <a:r>
              <a:rPr lang="en-US" sz="2700" dirty="0">
                <a:solidFill>
                  <a:srgbClr val="000000"/>
                </a:solidFill>
                <a:latin typeface="Arial"/>
                <a:ea typeface="Arial"/>
                <a:cs typeface="Arial"/>
                <a:sym typeface="Arial"/>
              </a:rPr>
              <a:t>Cortisol, a so-called "</a:t>
            </a:r>
            <a:r>
              <a:rPr lang="en-US" sz="2700" u="sng" dirty="0">
                <a:solidFill>
                  <a:srgbClr val="000000"/>
                </a:solidFill>
                <a:latin typeface="Arial"/>
                <a:ea typeface="Arial"/>
                <a:cs typeface="Arial"/>
                <a:sym typeface="Arial"/>
              </a:rPr>
              <a:t>stress hormone</a:t>
            </a:r>
            <a:r>
              <a:rPr lang="en-US" sz="2700" dirty="0">
                <a:solidFill>
                  <a:srgbClr val="000000"/>
                </a:solidFill>
                <a:latin typeface="Arial"/>
                <a:ea typeface="Arial"/>
                <a:cs typeface="Arial"/>
                <a:sym typeface="Arial"/>
              </a:rPr>
              <a:t>," is vital to survival. It helps maintain blood pressure and blood glucose levels.</a:t>
            </a:r>
            <a:endParaRPr sz="2700" dirty="0">
              <a:solidFill>
                <a:srgbClr val="000000"/>
              </a:solidFill>
              <a:latin typeface="Arial"/>
              <a:ea typeface="Arial"/>
              <a:cs typeface="Arial"/>
              <a:sym typeface="Arial"/>
            </a:endParaRPr>
          </a:p>
          <a:p>
            <a:pPr marL="0" marR="0" lvl="0" indent="0" algn="l" rtl="0">
              <a:lnSpc>
                <a:spcPct val="119921"/>
              </a:lnSpc>
              <a:spcBef>
                <a:spcPts val="500"/>
              </a:spcBef>
              <a:spcAft>
                <a:spcPts val="0"/>
              </a:spcAft>
              <a:buNone/>
            </a:pPr>
            <a:endParaRPr sz="2900" dirty="0">
              <a:solidFill>
                <a:srgbClr val="000000"/>
              </a:solidFill>
              <a:latin typeface="Arial"/>
              <a:ea typeface="Arial"/>
              <a:cs typeface="Arial"/>
              <a:sym typeface="Arial"/>
            </a:endParaRPr>
          </a:p>
        </p:txBody>
      </p:sp>
      <p:pic>
        <p:nvPicPr>
          <p:cNvPr id="156" name="Google Shape;156;p25"/>
          <p:cNvPicPr preferRelativeResize="0"/>
          <p:nvPr/>
        </p:nvPicPr>
        <p:blipFill>
          <a:blip r:embed="rId3">
            <a:alphaModFix/>
          </a:blip>
          <a:stretch>
            <a:fillRect/>
          </a:stretch>
        </p:blipFill>
        <p:spPr>
          <a:xfrm>
            <a:off x="343137" y="3039453"/>
            <a:ext cx="3190439" cy="2217595"/>
          </a:xfrm>
          <a:prstGeom prst="rect">
            <a:avLst/>
          </a:prstGeom>
          <a:noFill/>
          <a:ln>
            <a:noFill/>
          </a:ln>
        </p:spPr>
      </p:pic>
      <p:sp>
        <p:nvSpPr>
          <p:cNvPr id="157" name="Google Shape;157;p25"/>
          <p:cNvSpPr txBox="1"/>
          <p:nvPr/>
        </p:nvSpPr>
        <p:spPr>
          <a:xfrm>
            <a:off x="4815135" y="2831102"/>
            <a:ext cx="4153800" cy="762900"/>
          </a:xfrm>
          <a:prstGeom prst="rect">
            <a:avLst/>
          </a:prstGeom>
          <a:noFill/>
          <a:ln>
            <a:noFill/>
          </a:ln>
        </p:spPr>
        <p:txBody>
          <a:bodyPr spcFirstLastPara="1" wrap="square" lIns="31425" tIns="31425" rIns="31425" bIns="31425" anchor="t" anchorCtr="0">
            <a:noAutofit/>
          </a:bodyPr>
          <a:lstStyle/>
          <a:p>
            <a:pPr marL="0" marR="0" lvl="0" indent="0" algn="l" rtl="0">
              <a:lnSpc>
                <a:spcPct val="120138"/>
              </a:lnSpc>
              <a:spcBef>
                <a:spcPts val="0"/>
              </a:spcBef>
              <a:spcAft>
                <a:spcPts val="0"/>
              </a:spcAft>
              <a:buNone/>
            </a:pPr>
            <a:r>
              <a:rPr lang="en-US" sz="1700">
                <a:solidFill>
                  <a:srgbClr val="000000"/>
                </a:solidFill>
                <a:latin typeface="Arial"/>
                <a:ea typeface="Arial"/>
                <a:cs typeface="Arial"/>
                <a:sym typeface="Arial"/>
              </a:rPr>
              <a:t>Many diet aids claim that they block cortisol levels. Cortisol from stress may lead to fat deposits in the belly. </a:t>
            </a:r>
            <a:endParaRPr sz="1700">
              <a:solidFill>
                <a:srgbClr val="000000"/>
              </a:solidFill>
              <a:latin typeface="Arial"/>
              <a:ea typeface="Arial"/>
              <a:cs typeface="Arial"/>
              <a:sym typeface="Arial"/>
            </a:endParaRPr>
          </a:p>
        </p:txBody>
      </p:sp>
      <p:pic>
        <p:nvPicPr>
          <p:cNvPr id="158" name="Google Shape;158;p25"/>
          <p:cNvPicPr preferRelativeResize="0"/>
          <p:nvPr/>
        </p:nvPicPr>
        <p:blipFill>
          <a:blip r:embed="rId4">
            <a:alphaModFix/>
          </a:blip>
          <a:stretch>
            <a:fillRect/>
          </a:stretch>
        </p:blipFill>
        <p:spPr>
          <a:xfrm>
            <a:off x="4791847" y="3733045"/>
            <a:ext cx="3150394" cy="12794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08507" y="72765"/>
            <a:ext cx="8114100" cy="678000"/>
          </a:xfrm>
          <a:prstGeom prst="rect">
            <a:avLst/>
          </a:prstGeom>
          <a:noFill/>
          <a:ln>
            <a:noFill/>
          </a:ln>
        </p:spPr>
        <p:txBody>
          <a:bodyPr spcFirstLastPara="1" wrap="square" lIns="31425" tIns="31425" rIns="31425" bIns="31425" anchor="ctr" anchorCtr="0">
            <a:noAutofit/>
          </a:bodyPr>
          <a:lstStyle/>
          <a:p>
            <a:pPr marL="0" marR="0" lvl="0" indent="0" algn="l" rtl="0">
              <a:lnSpc>
                <a:spcPct val="119886"/>
              </a:lnSpc>
              <a:spcBef>
                <a:spcPts val="0"/>
              </a:spcBef>
              <a:spcAft>
                <a:spcPts val="0"/>
              </a:spcAft>
              <a:buNone/>
            </a:pPr>
            <a:r>
              <a:rPr lang="en-US" sz="3300">
                <a:solidFill>
                  <a:srgbClr val="000000"/>
                </a:solidFill>
                <a:latin typeface="Arial"/>
                <a:ea typeface="Arial"/>
                <a:cs typeface="Arial"/>
                <a:sym typeface="Arial"/>
              </a:rPr>
              <a:t>What is the system?</a:t>
            </a:r>
            <a:endParaRPr sz="3300">
              <a:solidFill>
                <a:srgbClr val="000000"/>
              </a:solidFill>
              <a:latin typeface="Arial"/>
              <a:ea typeface="Arial"/>
              <a:cs typeface="Arial"/>
              <a:sym typeface="Arial"/>
            </a:endParaRPr>
          </a:p>
        </p:txBody>
      </p:sp>
      <p:sp>
        <p:nvSpPr>
          <p:cNvPr id="31" name="Google Shape;31;p8"/>
          <p:cNvSpPr txBox="1"/>
          <p:nvPr/>
        </p:nvSpPr>
        <p:spPr>
          <a:xfrm>
            <a:off x="418770" y="702253"/>
            <a:ext cx="8647200" cy="1677600"/>
          </a:xfrm>
          <a:prstGeom prst="rect">
            <a:avLst/>
          </a:prstGeom>
          <a:noFill/>
          <a:ln>
            <a:noFill/>
          </a:ln>
        </p:spPr>
        <p:txBody>
          <a:bodyPr spcFirstLastPara="1" wrap="square" lIns="31425" tIns="31425" rIns="31425" bIns="31425" anchor="t" anchorCtr="0">
            <a:noAutofit/>
          </a:bodyPr>
          <a:lstStyle/>
          <a:p>
            <a:pPr marL="317500" marR="0" lvl="0" indent="-196850" algn="l" rtl="0">
              <a:lnSpc>
                <a:spcPct val="107917"/>
              </a:lnSpc>
              <a:spcBef>
                <a:spcPts val="0"/>
              </a:spcBef>
              <a:spcAft>
                <a:spcPts val="0"/>
              </a:spcAft>
              <a:buClr>
                <a:srgbClr val="000000"/>
              </a:buClr>
              <a:buSzPts val="2300"/>
              <a:buAutoNum type="arabicPeriod"/>
            </a:pPr>
            <a:r>
              <a:rPr lang="en-US" sz="2300" dirty="0">
                <a:solidFill>
                  <a:srgbClr val="000000"/>
                </a:solidFill>
                <a:latin typeface="Arial"/>
                <a:ea typeface="Arial"/>
                <a:cs typeface="Arial"/>
                <a:sym typeface="Arial"/>
              </a:rPr>
              <a:t>Made up of glands that produce and secrete hormones</a:t>
            </a:r>
            <a:r>
              <a:rPr lang="en-US" sz="2300" dirty="0"/>
              <a:t>, </a:t>
            </a:r>
            <a:r>
              <a:rPr lang="en-US" sz="2300" u="sng" dirty="0">
                <a:solidFill>
                  <a:srgbClr val="000000"/>
                </a:solidFill>
                <a:latin typeface="Arial"/>
                <a:ea typeface="Arial"/>
                <a:cs typeface="Arial"/>
                <a:sym typeface="Arial"/>
              </a:rPr>
              <a:t>chemical messengers</a:t>
            </a:r>
            <a:endParaRPr sz="2300" u="sng" dirty="0">
              <a:solidFill>
                <a:srgbClr val="000000"/>
              </a:solidFill>
              <a:latin typeface="Arial"/>
              <a:ea typeface="Arial"/>
              <a:cs typeface="Arial"/>
              <a:sym typeface="Arial"/>
            </a:endParaRPr>
          </a:p>
          <a:p>
            <a:pPr marL="317500" marR="0" lvl="0" indent="-196850" algn="l" rtl="0">
              <a:lnSpc>
                <a:spcPct val="107917"/>
              </a:lnSpc>
              <a:spcBef>
                <a:spcPts val="0"/>
              </a:spcBef>
              <a:spcAft>
                <a:spcPts val="0"/>
              </a:spcAft>
              <a:buClr>
                <a:srgbClr val="000000"/>
              </a:buClr>
              <a:buSzPts val="2300"/>
              <a:buAutoNum type="arabicPeriod"/>
            </a:pPr>
            <a:r>
              <a:rPr lang="en-US" sz="2300" dirty="0">
                <a:solidFill>
                  <a:srgbClr val="000000"/>
                </a:solidFill>
                <a:latin typeface="Arial"/>
                <a:ea typeface="Arial"/>
                <a:cs typeface="Arial"/>
                <a:sym typeface="Arial"/>
              </a:rPr>
              <a:t>Regulation of growth, </a:t>
            </a:r>
            <a:r>
              <a:rPr lang="en-US" sz="2300" u="sng" dirty="0">
                <a:solidFill>
                  <a:srgbClr val="000000"/>
                </a:solidFill>
                <a:latin typeface="Arial"/>
                <a:ea typeface="Arial"/>
                <a:cs typeface="Arial"/>
                <a:sym typeface="Arial"/>
              </a:rPr>
              <a:t>metabolism, sexual development</a:t>
            </a:r>
            <a:endParaRPr sz="2300" u="sng" dirty="0">
              <a:solidFill>
                <a:srgbClr val="000000"/>
              </a:solidFill>
              <a:latin typeface="Arial"/>
              <a:ea typeface="Arial"/>
              <a:cs typeface="Arial"/>
              <a:sym typeface="Arial"/>
            </a:endParaRPr>
          </a:p>
          <a:p>
            <a:pPr marL="317500" marR="0" lvl="0" indent="-196850" algn="l" rtl="0">
              <a:lnSpc>
                <a:spcPct val="107917"/>
              </a:lnSpc>
              <a:spcBef>
                <a:spcPts val="0"/>
              </a:spcBef>
              <a:spcAft>
                <a:spcPts val="0"/>
              </a:spcAft>
              <a:buClr>
                <a:srgbClr val="000000"/>
              </a:buClr>
              <a:buSzPts val="2300"/>
              <a:buAutoNum type="arabicPeriod"/>
            </a:pPr>
            <a:r>
              <a:rPr lang="en-US" sz="2300" dirty="0">
                <a:solidFill>
                  <a:srgbClr val="000000"/>
                </a:solidFill>
                <a:latin typeface="Arial"/>
                <a:ea typeface="Arial"/>
                <a:cs typeface="Arial"/>
                <a:sym typeface="Arial"/>
              </a:rPr>
              <a:t>Responses to </a:t>
            </a:r>
            <a:r>
              <a:rPr lang="en-US" sz="2300" u="sng" dirty="0">
                <a:solidFill>
                  <a:srgbClr val="000000"/>
                </a:solidFill>
                <a:latin typeface="Arial"/>
                <a:ea typeface="Arial"/>
                <a:cs typeface="Arial"/>
                <a:sym typeface="Arial"/>
              </a:rPr>
              <a:t>stress and injury</a:t>
            </a:r>
            <a:endParaRPr sz="2300" u="sng" dirty="0">
              <a:solidFill>
                <a:srgbClr val="000000"/>
              </a:solidFill>
              <a:latin typeface="Arial"/>
              <a:ea typeface="Arial"/>
              <a:cs typeface="Arial"/>
              <a:sym typeface="Arial"/>
            </a:endParaRPr>
          </a:p>
          <a:p>
            <a:pPr marL="317500" marR="0" lvl="0" indent="-196850" algn="l" rtl="0">
              <a:lnSpc>
                <a:spcPct val="107917"/>
              </a:lnSpc>
              <a:spcBef>
                <a:spcPts val="0"/>
              </a:spcBef>
              <a:spcAft>
                <a:spcPts val="0"/>
              </a:spcAft>
              <a:buClr>
                <a:srgbClr val="000000"/>
              </a:buClr>
              <a:buSzPts val="2300"/>
              <a:buAutoNum type="arabicPeriod"/>
            </a:pPr>
            <a:r>
              <a:rPr lang="en-US" sz="2300" dirty="0"/>
              <a:t>Maintains </a:t>
            </a:r>
            <a:r>
              <a:rPr lang="en-US" sz="2300" u="sng" dirty="0"/>
              <a:t>homeostasis</a:t>
            </a:r>
            <a:r>
              <a:rPr lang="en-US" sz="2300" dirty="0"/>
              <a:t> </a:t>
            </a:r>
            <a:endParaRPr sz="2300" dirty="0">
              <a:solidFill>
                <a:srgbClr val="000000"/>
              </a:solidFill>
              <a:latin typeface="Arial"/>
              <a:ea typeface="Arial"/>
              <a:cs typeface="Arial"/>
              <a:sym typeface="Arial"/>
            </a:endParaRPr>
          </a:p>
        </p:txBody>
      </p:sp>
      <p:pic>
        <p:nvPicPr>
          <p:cNvPr id="32" name="Google Shape;32;p8"/>
          <p:cNvPicPr preferRelativeResize="0"/>
          <p:nvPr/>
        </p:nvPicPr>
        <p:blipFill rotWithShape="1">
          <a:blip r:embed="rId3">
            <a:alphaModFix/>
          </a:blip>
          <a:srcRect t="9388" b="46222"/>
          <a:stretch/>
        </p:blipFill>
        <p:spPr>
          <a:xfrm>
            <a:off x="71347" y="2757521"/>
            <a:ext cx="4483417" cy="1472580"/>
          </a:xfrm>
          <a:prstGeom prst="rect">
            <a:avLst/>
          </a:prstGeom>
          <a:noFill/>
          <a:ln>
            <a:noFill/>
          </a:ln>
        </p:spPr>
      </p:pic>
      <p:pic>
        <p:nvPicPr>
          <p:cNvPr id="33" name="Google Shape;33;p8"/>
          <p:cNvPicPr preferRelativeResize="0"/>
          <p:nvPr/>
        </p:nvPicPr>
        <p:blipFill rotWithShape="1">
          <a:blip r:embed="rId3">
            <a:alphaModFix/>
          </a:blip>
          <a:srcRect t="52244"/>
          <a:stretch/>
        </p:blipFill>
        <p:spPr>
          <a:xfrm>
            <a:off x="4554765" y="2701655"/>
            <a:ext cx="4483417" cy="1584310"/>
          </a:xfrm>
          <a:prstGeom prst="rect">
            <a:avLst/>
          </a:prstGeom>
          <a:noFill/>
          <a:ln>
            <a:noFill/>
          </a:ln>
        </p:spPr>
      </p:pic>
      <p:sp>
        <p:nvSpPr>
          <p:cNvPr id="34" name="Google Shape;34;p8"/>
          <p:cNvSpPr txBox="1"/>
          <p:nvPr/>
        </p:nvSpPr>
        <p:spPr>
          <a:xfrm>
            <a:off x="1192680" y="4230107"/>
            <a:ext cx="6357300" cy="410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a:t>G</a:t>
            </a:r>
            <a:r>
              <a:rPr lang="en-US" sz="2100"/>
              <a:t>lands are found in different areas of the body.</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p:nvPr/>
        </p:nvSpPr>
        <p:spPr>
          <a:xfrm>
            <a:off x="220590" y="118311"/>
            <a:ext cx="8865600" cy="1950600"/>
          </a:xfrm>
          <a:prstGeom prst="rect">
            <a:avLst/>
          </a:prstGeom>
          <a:noFill/>
          <a:ln>
            <a:noFill/>
          </a:ln>
        </p:spPr>
        <p:txBody>
          <a:bodyPr spcFirstLastPara="1" wrap="square" lIns="31425" tIns="31425" rIns="31425" bIns="31425" anchor="t" anchorCtr="0">
            <a:noAutofit/>
          </a:bodyPr>
          <a:lstStyle/>
          <a:p>
            <a:pPr marL="0" marR="0" lvl="0" indent="0" algn="l" rtl="0">
              <a:lnSpc>
                <a:spcPct val="119922"/>
              </a:lnSpc>
              <a:spcBef>
                <a:spcPts val="0"/>
              </a:spcBef>
              <a:spcAft>
                <a:spcPts val="0"/>
              </a:spcAft>
              <a:buNone/>
            </a:pPr>
            <a:r>
              <a:rPr lang="en-US" sz="2600" b="1">
                <a:solidFill>
                  <a:srgbClr val="000000"/>
                </a:solidFill>
                <a:latin typeface="Arial"/>
                <a:ea typeface="Arial"/>
                <a:cs typeface="Arial"/>
                <a:sym typeface="Arial"/>
              </a:rPr>
              <a:t>Thyroid-stimulating hormone or TSH</a:t>
            </a:r>
            <a:r>
              <a:rPr lang="en-US" sz="2600">
                <a:solidFill>
                  <a:srgbClr val="000000"/>
                </a:solidFill>
                <a:latin typeface="Arial"/>
                <a:ea typeface="Arial"/>
                <a:cs typeface="Arial"/>
                <a:sym typeface="Arial"/>
              </a:rPr>
              <a:t> - TSH stimulates the thyroid gland to make thyroid hormones, which, in turn, control (regulate) the body's </a:t>
            </a:r>
            <a:r>
              <a:rPr lang="en-US" sz="2600" u="sng">
                <a:solidFill>
                  <a:srgbClr val="000000"/>
                </a:solidFill>
                <a:latin typeface="Arial"/>
                <a:ea typeface="Arial"/>
                <a:cs typeface="Arial"/>
                <a:sym typeface="Arial"/>
              </a:rPr>
              <a:t>metabolism, energy, growth and development</a:t>
            </a:r>
            <a:r>
              <a:rPr lang="en-US" sz="2600">
                <a:solidFill>
                  <a:srgbClr val="000000"/>
                </a:solidFill>
                <a:latin typeface="Arial"/>
                <a:ea typeface="Arial"/>
                <a:cs typeface="Arial"/>
                <a:sym typeface="Arial"/>
              </a:rPr>
              <a:t>, and nervous system activity.</a:t>
            </a:r>
            <a:endParaRPr sz="2600">
              <a:solidFill>
                <a:srgbClr val="000000"/>
              </a:solidFill>
              <a:latin typeface="Arial"/>
              <a:ea typeface="Arial"/>
              <a:cs typeface="Arial"/>
              <a:sym typeface="Arial"/>
            </a:endParaRPr>
          </a:p>
          <a:p>
            <a:pPr marL="0" marR="0" lvl="0" indent="0" algn="l" rtl="0">
              <a:lnSpc>
                <a:spcPct val="119922"/>
              </a:lnSpc>
              <a:spcBef>
                <a:spcPts val="500"/>
              </a:spcBef>
              <a:spcAft>
                <a:spcPts val="0"/>
              </a:spcAft>
              <a:buNone/>
            </a:pPr>
            <a:endParaRPr sz="2900">
              <a:solidFill>
                <a:srgbClr val="000000"/>
              </a:solidFill>
              <a:latin typeface="Arial"/>
              <a:ea typeface="Arial"/>
              <a:cs typeface="Arial"/>
              <a:sym typeface="Arial"/>
            </a:endParaRPr>
          </a:p>
        </p:txBody>
      </p:sp>
      <p:pic>
        <p:nvPicPr>
          <p:cNvPr id="164" name="Google Shape;164;p26"/>
          <p:cNvPicPr preferRelativeResize="0"/>
          <p:nvPr/>
        </p:nvPicPr>
        <p:blipFill>
          <a:blip r:embed="rId3">
            <a:alphaModFix/>
          </a:blip>
          <a:stretch>
            <a:fillRect/>
          </a:stretch>
        </p:blipFill>
        <p:spPr>
          <a:xfrm>
            <a:off x="3981105" y="2310162"/>
            <a:ext cx="3451681" cy="2771420"/>
          </a:xfrm>
          <a:prstGeom prst="rect">
            <a:avLst/>
          </a:prstGeom>
          <a:noFill/>
          <a:ln>
            <a:noFill/>
          </a:ln>
        </p:spPr>
      </p:pic>
      <p:pic>
        <p:nvPicPr>
          <p:cNvPr id="165" name="Google Shape;165;p26"/>
          <p:cNvPicPr preferRelativeResize="0"/>
          <p:nvPr/>
        </p:nvPicPr>
        <p:blipFill>
          <a:blip r:embed="rId4">
            <a:alphaModFix/>
          </a:blip>
          <a:stretch>
            <a:fillRect/>
          </a:stretch>
        </p:blipFill>
        <p:spPr>
          <a:xfrm>
            <a:off x="490973" y="2510106"/>
            <a:ext cx="3244343" cy="23715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p:nvPr/>
        </p:nvSpPr>
        <p:spPr>
          <a:xfrm>
            <a:off x="137450" y="69100"/>
            <a:ext cx="4758300" cy="4248000"/>
          </a:xfrm>
          <a:prstGeom prst="rect">
            <a:avLst/>
          </a:prstGeom>
          <a:noFill/>
          <a:ln>
            <a:noFill/>
          </a:ln>
        </p:spPr>
        <p:txBody>
          <a:bodyPr spcFirstLastPara="1" wrap="square" lIns="31425" tIns="31425" rIns="31425" bIns="31425" anchor="t" anchorCtr="0">
            <a:noAutofit/>
          </a:bodyPr>
          <a:lstStyle/>
          <a:p>
            <a:pPr marL="0" marR="0" lvl="0" indent="0" algn="l" rtl="0">
              <a:lnSpc>
                <a:spcPct val="119792"/>
              </a:lnSpc>
              <a:spcBef>
                <a:spcPts val="0"/>
              </a:spcBef>
              <a:spcAft>
                <a:spcPts val="0"/>
              </a:spcAft>
              <a:buNone/>
            </a:pPr>
            <a:r>
              <a:rPr lang="en-US" sz="2800" b="1">
                <a:solidFill>
                  <a:srgbClr val="000000"/>
                </a:solidFill>
                <a:latin typeface="Arial"/>
                <a:ea typeface="Arial"/>
                <a:cs typeface="Arial"/>
                <a:sym typeface="Arial"/>
              </a:rPr>
              <a:t>Luteinizing hormone or LH</a:t>
            </a:r>
            <a:r>
              <a:rPr lang="en-US" sz="2800">
                <a:solidFill>
                  <a:srgbClr val="000000"/>
                </a:solidFill>
                <a:latin typeface="Arial"/>
                <a:ea typeface="Arial"/>
                <a:cs typeface="Arial"/>
                <a:sym typeface="Arial"/>
              </a:rPr>
              <a:t> - LH regulates </a:t>
            </a:r>
            <a:r>
              <a:rPr lang="en-US" sz="2800" u="sng">
                <a:solidFill>
                  <a:srgbClr val="000000"/>
                </a:solidFill>
                <a:latin typeface="Arial"/>
                <a:ea typeface="Arial"/>
                <a:cs typeface="Arial"/>
                <a:sym typeface="Arial"/>
              </a:rPr>
              <a:t>testosterone</a:t>
            </a:r>
            <a:r>
              <a:rPr lang="en-US" sz="2800">
                <a:solidFill>
                  <a:srgbClr val="000000"/>
                </a:solidFill>
                <a:latin typeface="Arial"/>
                <a:ea typeface="Arial"/>
                <a:cs typeface="Arial"/>
                <a:sym typeface="Arial"/>
              </a:rPr>
              <a:t> in men and </a:t>
            </a:r>
            <a:r>
              <a:rPr lang="en-US" sz="2800" u="sng">
                <a:solidFill>
                  <a:srgbClr val="000000"/>
                </a:solidFill>
                <a:latin typeface="Arial"/>
                <a:ea typeface="Arial"/>
                <a:cs typeface="Arial"/>
                <a:sym typeface="Arial"/>
              </a:rPr>
              <a:t>estrogen</a:t>
            </a:r>
            <a:r>
              <a:rPr lang="en-US" sz="2800">
                <a:solidFill>
                  <a:srgbClr val="000000"/>
                </a:solidFill>
                <a:latin typeface="Arial"/>
                <a:ea typeface="Arial"/>
                <a:cs typeface="Arial"/>
                <a:sym typeface="Arial"/>
              </a:rPr>
              <a:t> in women. (gonadotropin)</a:t>
            </a:r>
            <a:endParaRPr sz="2800">
              <a:solidFill>
                <a:srgbClr val="000000"/>
              </a:solidFill>
              <a:latin typeface="Arial"/>
              <a:ea typeface="Arial"/>
              <a:cs typeface="Arial"/>
              <a:sym typeface="Arial"/>
            </a:endParaRPr>
          </a:p>
          <a:p>
            <a:pPr marL="0" marR="0" lvl="0" indent="0" algn="l" rtl="0">
              <a:lnSpc>
                <a:spcPct val="119792"/>
              </a:lnSpc>
              <a:spcBef>
                <a:spcPts val="400"/>
              </a:spcBef>
              <a:spcAft>
                <a:spcPts val="0"/>
              </a:spcAft>
              <a:buNone/>
            </a:pPr>
            <a:endParaRPr sz="2100" b="1"/>
          </a:p>
          <a:p>
            <a:pPr marL="0" marR="0" lvl="0" indent="0" algn="l" rtl="0">
              <a:lnSpc>
                <a:spcPct val="119792"/>
              </a:lnSpc>
              <a:spcBef>
                <a:spcPts val="400"/>
              </a:spcBef>
              <a:spcAft>
                <a:spcPts val="0"/>
              </a:spcAft>
              <a:buNone/>
            </a:pPr>
            <a:endParaRPr sz="2100">
              <a:solidFill>
                <a:srgbClr val="000000"/>
              </a:solidFill>
              <a:latin typeface="Arial"/>
              <a:ea typeface="Arial"/>
              <a:cs typeface="Arial"/>
              <a:sym typeface="Arial"/>
            </a:endParaRPr>
          </a:p>
          <a:p>
            <a:pPr marL="0" marR="0" lvl="0" indent="0" algn="l" rtl="0">
              <a:lnSpc>
                <a:spcPct val="119922"/>
              </a:lnSpc>
              <a:spcBef>
                <a:spcPts val="500"/>
              </a:spcBef>
              <a:spcAft>
                <a:spcPts val="0"/>
              </a:spcAft>
              <a:buNone/>
            </a:pPr>
            <a:endParaRPr sz="2900">
              <a:solidFill>
                <a:srgbClr val="000000"/>
              </a:solidFill>
              <a:latin typeface="Arial"/>
              <a:ea typeface="Arial"/>
              <a:cs typeface="Arial"/>
              <a:sym typeface="Arial"/>
            </a:endParaRPr>
          </a:p>
        </p:txBody>
      </p:sp>
      <p:pic>
        <p:nvPicPr>
          <p:cNvPr id="171" name="Google Shape;171;p27"/>
          <p:cNvPicPr preferRelativeResize="0"/>
          <p:nvPr/>
        </p:nvPicPr>
        <p:blipFill>
          <a:blip r:embed="rId3">
            <a:alphaModFix/>
          </a:blip>
          <a:stretch>
            <a:fillRect/>
          </a:stretch>
        </p:blipFill>
        <p:spPr>
          <a:xfrm>
            <a:off x="4407649" y="270938"/>
            <a:ext cx="4519450" cy="46016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p:nvPr/>
        </p:nvSpPr>
        <p:spPr>
          <a:xfrm>
            <a:off x="152399" y="0"/>
            <a:ext cx="8735700" cy="1910400"/>
          </a:xfrm>
          <a:prstGeom prst="rect">
            <a:avLst/>
          </a:prstGeom>
          <a:noFill/>
          <a:ln>
            <a:noFill/>
          </a:ln>
        </p:spPr>
        <p:txBody>
          <a:bodyPr spcFirstLastPara="1" wrap="square" lIns="31425" tIns="31425" rIns="31425" bIns="31425" anchor="t" anchorCtr="0">
            <a:noAutofit/>
          </a:bodyPr>
          <a:lstStyle/>
          <a:p>
            <a:pPr marL="0" marR="0" lvl="0" indent="0" algn="l" rtl="0">
              <a:lnSpc>
                <a:spcPct val="119792"/>
              </a:lnSpc>
              <a:spcBef>
                <a:spcPts val="400"/>
              </a:spcBef>
              <a:spcAft>
                <a:spcPts val="0"/>
              </a:spcAft>
              <a:buNone/>
            </a:pPr>
            <a:r>
              <a:rPr lang="en-US" sz="2100" b="1">
                <a:solidFill>
                  <a:srgbClr val="000000"/>
                </a:solidFill>
                <a:latin typeface="Arial"/>
                <a:ea typeface="Arial"/>
                <a:cs typeface="Arial"/>
                <a:sym typeface="Arial"/>
              </a:rPr>
              <a:t>Follicle-stimulating hormone or FSH</a:t>
            </a:r>
            <a:r>
              <a:rPr lang="en-US" sz="2100">
                <a:solidFill>
                  <a:srgbClr val="000000"/>
                </a:solidFill>
                <a:latin typeface="Arial"/>
                <a:ea typeface="Arial"/>
                <a:cs typeface="Arial"/>
                <a:sym typeface="Arial"/>
              </a:rPr>
              <a:t> - FSH promotes </a:t>
            </a:r>
            <a:r>
              <a:rPr lang="en-US" sz="2100" u="sng">
                <a:solidFill>
                  <a:srgbClr val="000000"/>
                </a:solidFill>
                <a:latin typeface="Arial"/>
                <a:ea typeface="Arial"/>
                <a:cs typeface="Arial"/>
                <a:sym typeface="Arial"/>
              </a:rPr>
              <a:t>sperm production</a:t>
            </a:r>
            <a:r>
              <a:rPr lang="en-US" sz="2100">
                <a:solidFill>
                  <a:srgbClr val="000000"/>
                </a:solidFill>
                <a:latin typeface="Arial"/>
                <a:ea typeface="Arial"/>
                <a:cs typeface="Arial"/>
                <a:sym typeface="Arial"/>
              </a:rPr>
              <a:t> in men and stimulates the ovaries to </a:t>
            </a:r>
            <a:r>
              <a:rPr lang="en-US" sz="2100" u="sng">
                <a:solidFill>
                  <a:srgbClr val="000000"/>
                </a:solidFill>
                <a:latin typeface="Arial"/>
                <a:ea typeface="Arial"/>
                <a:cs typeface="Arial"/>
                <a:sym typeface="Arial"/>
              </a:rPr>
              <a:t>release eggs </a:t>
            </a:r>
            <a:r>
              <a:rPr lang="en-US" sz="2100">
                <a:solidFill>
                  <a:srgbClr val="000000"/>
                </a:solidFill>
                <a:latin typeface="Arial"/>
                <a:ea typeface="Arial"/>
                <a:cs typeface="Arial"/>
                <a:sym typeface="Arial"/>
              </a:rPr>
              <a:t>(ovulate) in women. LH and FSH work together to allow normal function of the ovaries or testes. </a:t>
            </a:r>
            <a:r>
              <a:rPr lang="en-US" sz="2100"/>
              <a:t> </a:t>
            </a:r>
            <a:r>
              <a:rPr lang="en-US" sz="2100">
                <a:solidFill>
                  <a:srgbClr val="000000"/>
                </a:solidFill>
                <a:latin typeface="Arial"/>
                <a:ea typeface="Arial"/>
                <a:cs typeface="Arial"/>
                <a:sym typeface="Arial"/>
              </a:rPr>
              <a:t>(gonadotropin)</a:t>
            </a:r>
            <a:endParaRPr sz="2100">
              <a:solidFill>
                <a:srgbClr val="000000"/>
              </a:solidFill>
              <a:latin typeface="Arial"/>
              <a:ea typeface="Arial"/>
              <a:cs typeface="Arial"/>
              <a:sym typeface="Arial"/>
            </a:endParaRPr>
          </a:p>
          <a:p>
            <a:pPr marL="0" marR="0" lvl="0" indent="0" algn="l" rtl="0">
              <a:lnSpc>
                <a:spcPct val="119922"/>
              </a:lnSpc>
              <a:spcBef>
                <a:spcPts val="500"/>
              </a:spcBef>
              <a:spcAft>
                <a:spcPts val="0"/>
              </a:spcAft>
              <a:buNone/>
            </a:pPr>
            <a:endParaRPr sz="2900">
              <a:solidFill>
                <a:srgbClr val="000000"/>
              </a:solidFill>
              <a:latin typeface="Arial"/>
              <a:ea typeface="Arial"/>
              <a:cs typeface="Arial"/>
              <a:sym typeface="Arial"/>
            </a:endParaRPr>
          </a:p>
        </p:txBody>
      </p:sp>
      <p:pic>
        <p:nvPicPr>
          <p:cNvPr id="177" name="Google Shape;177;p28"/>
          <p:cNvPicPr preferRelativeResize="0"/>
          <p:nvPr/>
        </p:nvPicPr>
        <p:blipFill>
          <a:blip r:embed="rId3">
            <a:alphaModFix/>
          </a:blip>
          <a:stretch>
            <a:fillRect/>
          </a:stretch>
        </p:blipFill>
        <p:spPr>
          <a:xfrm>
            <a:off x="1319525" y="1662499"/>
            <a:ext cx="6316101" cy="3305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9"/>
          <p:cNvPicPr preferRelativeResize="0"/>
          <p:nvPr/>
        </p:nvPicPr>
        <p:blipFill>
          <a:blip r:embed="rId3">
            <a:alphaModFix/>
          </a:blip>
          <a:stretch>
            <a:fillRect/>
          </a:stretch>
        </p:blipFill>
        <p:spPr>
          <a:xfrm>
            <a:off x="731520" y="411480"/>
            <a:ext cx="7649978" cy="44534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0" descr="Check out our Patreon page: https://www.patreon.com/teded&#10;&#10;View full lesson: https://ed.ted.com/lessons/how-do-your-hormones-work-emma-bryce&#10;&#10;Over our lifetimes, our bodies undergo a series of extraordinary metamorphoses: we grow, experience puberty, and many of us reproduce. Behind the scenes, the endocrine system works constantly to orchestrate these changes. Emma Bryce explains how this system regulates everything from your sleep to the rhythm of your beating heart, exerting its influence over each and every one of your cells. &#10;&#10;Lesson by Emma Bryce, animation by Daniel Gray.&#10;&#10;Thank you so much to our patrons for your support! Without you this video would not be possible! Michał Friedrich, Arlene Spiegelman, Doug Henry, Alick Au, denison martins fernandes, Hashem Al, Daniel Nester, Richard A Berkley, Benjamin Chan, Dee Wei, Abdallah Absi, Dominick Biolsi, Denise A Pitts, Pi Guanghui, Doris, Kurt Almendras, Raymond Lee, Nicolas Silva, Tsz Hin Edmund Chan, Melvin Williams, Eric Monarrez, Tirath Singh Pandher, Athena Grace Franco, Terry Minion, Ian McPherson, Mauricio Basso, Kelvin Lam, Jamesbo87 , Tara Frost, Karlee Finch, Chumi Ogbonna, Barthélémy Michalon, Lefty McGoo, Lucas Pincerato, Prefer Anonymous, Mohamed Elsayed, Ankur Deshwal, Pawan Kumar, Amin Shahril, Mihail Radu Pantilimon, Chris Thompson, Derek Drescher, Karisa Caudill, Diana Habashneh, Zhong Ming Zenny Tan, Christina Salvatore, Brady Jones, Todd Gross, Alexis Hevia, Heidi Stolt, Daisy Trujillo, Robert Seik, Coenraad Keuning, Charles A Hershberger, Alan Wilder, and Laura Cameron Keith." title="How do your hormones work? - Emma Bryce">
            <a:hlinkClick r:id="rId3"/>
          </p:cNvPr>
          <p:cNvPicPr preferRelativeResize="0"/>
          <p:nvPr/>
        </p:nvPicPr>
        <p:blipFill>
          <a:blip r:embed="rId4">
            <a:alphaModFix/>
          </a:blip>
          <a:stretch>
            <a:fillRect/>
          </a:stretch>
        </p:blipFill>
        <p:spPr>
          <a:xfrm>
            <a:off x="1489000" y="152400"/>
            <a:ext cx="6320675" cy="4740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182880" y="68580"/>
            <a:ext cx="8114100" cy="629100"/>
          </a:xfrm>
          <a:prstGeom prst="rect">
            <a:avLst/>
          </a:prstGeom>
          <a:solidFill>
            <a:srgbClr val="FFFF00"/>
          </a:solidFill>
          <a:ln>
            <a:noFill/>
          </a:ln>
        </p:spPr>
        <p:txBody>
          <a:bodyPr spcFirstLastPara="1" wrap="square" lIns="31425" tIns="31425" rIns="31425" bIns="31425" anchor="ctr" anchorCtr="0">
            <a:noAutofit/>
          </a:bodyPr>
          <a:lstStyle/>
          <a:p>
            <a:pPr marL="0" marR="0" lvl="0" indent="0" algn="ctr" rtl="0">
              <a:lnSpc>
                <a:spcPct val="119886"/>
              </a:lnSpc>
              <a:spcBef>
                <a:spcPts val="0"/>
              </a:spcBef>
              <a:spcAft>
                <a:spcPts val="0"/>
              </a:spcAft>
              <a:buNone/>
            </a:pPr>
            <a:r>
              <a:rPr lang="en-US" sz="4000">
                <a:solidFill>
                  <a:srgbClr val="000000"/>
                </a:solidFill>
                <a:latin typeface="Arial"/>
                <a:ea typeface="Arial"/>
                <a:cs typeface="Arial"/>
                <a:sym typeface="Arial"/>
              </a:rPr>
              <a:t>Posterior Pituitary Hormones</a:t>
            </a:r>
            <a:endParaRPr sz="4000">
              <a:solidFill>
                <a:srgbClr val="000000"/>
              </a:solidFill>
              <a:latin typeface="Arial"/>
              <a:ea typeface="Arial"/>
              <a:cs typeface="Arial"/>
              <a:sym typeface="Arial"/>
            </a:endParaRPr>
          </a:p>
        </p:txBody>
      </p:sp>
      <p:sp>
        <p:nvSpPr>
          <p:cNvPr id="193" name="Google Shape;193;p31"/>
          <p:cNvSpPr txBox="1"/>
          <p:nvPr/>
        </p:nvSpPr>
        <p:spPr>
          <a:xfrm>
            <a:off x="183195" y="821408"/>
            <a:ext cx="8805900" cy="858000"/>
          </a:xfrm>
          <a:prstGeom prst="rect">
            <a:avLst/>
          </a:prstGeom>
          <a:noFill/>
          <a:ln>
            <a:noFill/>
          </a:ln>
        </p:spPr>
        <p:txBody>
          <a:bodyPr spcFirstLastPara="1" wrap="square" lIns="31425" tIns="31425" rIns="31425" bIns="31425" anchor="t" anchorCtr="0">
            <a:noAutofit/>
          </a:bodyPr>
          <a:lstStyle/>
          <a:p>
            <a:pPr marL="0" marR="0" lvl="0" indent="0" algn="l" rtl="0">
              <a:lnSpc>
                <a:spcPct val="107917"/>
              </a:lnSpc>
              <a:spcBef>
                <a:spcPts val="0"/>
              </a:spcBef>
              <a:spcAft>
                <a:spcPts val="0"/>
              </a:spcAft>
              <a:buNone/>
            </a:pPr>
            <a:r>
              <a:rPr lang="en-US" sz="2700" b="1">
                <a:solidFill>
                  <a:srgbClr val="000000"/>
                </a:solidFill>
                <a:latin typeface="Arial"/>
                <a:ea typeface="Arial"/>
                <a:cs typeface="Arial"/>
                <a:sym typeface="Arial"/>
              </a:rPr>
              <a:t>Oxytocin</a:t>
            </a:r>
            <a:r>
              <a:rPr lang="en-US" sz="2700">
                <a:solidFill>
                  <a:srgbClr val="000000"/>
                </a:solidFill>
                <a:latin typeface="Arial"/>
                <a:ea typeface="Arial"/>
                <a:cs typeface="Arial"/>
                <a:sym typeface="Arial"/>
              </a:rPr>
              <a:t> - Oxytocin causes milk letdown in nursing mothers and </a:t>
            </a:r>
            <a:r>
              <a:rPr lang="en-US" sz="2700" u="sng">
                <a:solidFill>
                  <a:srgbClr val="000000"/>
                </a:solidFill>
                <a:latin typeface="Arial"/>
                <a:ea typeface="Arial"/>
                <a:cs typeface="Arial"/>
                <a:sym typeface="Arial"/>
              </a:rPr>
              <a:t>contractions during childbirth</a:t>
            </a:r>
            <a:r>
              <a:rPr lang="en-US" sz="2700">
                <a:solidFill>
                  <a:srgbClr val="000000"/>
                </a:solidFill>
                <a:latin typeface="Arial"/>
                <a:ea typeface="Arial"/>
                <a:cs typeface="Arial"/>
                <a:sym typeface="Arial"/>
              </a:rPr>
              <a:t>.</a:t>
            </a:r>
            <a:endParaRPr sz="2700">
              <a:solidFill>
                <a:srgbClr val="000000"/>
              </a:solidFill>
              <a:latin typeface="Arial"/>
              <a:ea typeface="Arial"/>
              <a:cs typeface="Arial"/>
              <a:sym typeface="Arial"/>
            </a:endParaRPr>
          </a:p>
          <a:p>
            <a:pPr marL="0" marR="0" lvl="0" indent="0" algn="l" rtl="0">
              <a:lnSpc>
                <a:spcPct val="107917"/>
              </a:lnSpc>
              <a:spcBef>
                <a:spcPts val="500"/>
              </a:spcBef>
              <a:spcAft>
                <a:spcPts val="0"/>
              </a:spcAft>
              <a:buNone/>
            </a:pPr>
            <a:endParaRPr sz="2700">
              <a:solidFill>
                <a:srgbClr val="000000"/>
              </a:solidFill>
              <a:latin typeface="Arial"/>
              <a:ea typeface="Arial"/>
              <a:cs typeface="Arial"/>
              <a:sym typeface="Arial"/>
            </a:endParaRPr>
          </a:p>
        </p:txBody>
      </p:sp>
      <p:pic>
        <p:nvPicPr>
          <p:cNvPr id="194" name="Google Shape;194;p31"/>
          <p:cNvPicPr preferRelativeResize="0"/>
          <p:nvPr/>
        </p:nvPicPr>
        <p:blipFill>
          <a:blip r:embed="rId3">
            <a:alphaModFix/>
          </a:blip>
          <a:stretch>
            <a:fillRect/>
          </a:stretch>
        </p:blipFill>
        <p:spPr>
          <a:xfrm>
            <a:off x="5590755" y="2143800"/>
            <a:ext cx="1954530" cy="2700338"/>
          </a:xfrm>
          <a:prstGeom prst="rect">
            <a:avLst/>
          </a:prstGeom>
          <a:noFill/>
          <a:ln>
            <a:noFill/>
          </a:ln>
        </p:spPr>
      </p:pic>
      <p:pic>
        <p:nvPicPr>
          <p:cNvPr id="195" name="Google Shape;195;p31"/>
          <p:cNvPicPr preferRelativeResize="0"/>
          <p:nvPr/>
        </p:nvPicPr>
        <p:blipFill>
          <a:blip r:embed="rId4">
            <a:alphaModFix/>
          </a:blip>
          <a:stretch>
            <a:fillRect/>
          </a:stretch>
        </p:blipFill>
        <p:spPr>
          <a:xfrm>
            <a:off x="566798" y="2081548"/>
            <a:ext cx="4401878" cy="26614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2"/>
          <p:cNvPicPr preferRelativeResize="0"/>
          <p:nvPr/>
        </p:nvPicPr>
        <p:blipFill rotWithShape="1">
          <a:blip r:embed="rId3">
            <a:alphaModFix/>
          </a:blip>
          <a:srcRect b="11801"/>
          <a:stretch/>
        </p:blipFill>
        <p:spPr>
          <a:xfrm>
            <a:off x="968985" y="123846"/>
            <a:ext cx="7485974" cy="2510882"/>
          </a:xfrm>
          <a:prstGeom prst="rect">
            <a:avLst/>
          </a:prstGeom>
          <a:noFill/>
          <a:ln>
            <a:noFill/>
          </a:ln>
        </p:spPr>
      </p:pic>
      <p:pic>
        <p:nvPicPr>
          <p:cNvPr id="201" name="Google Shape;201;p32"/>
          <p:cNvPicPr preferRelativeResize="0"/>
          <p:nvPr/>
        </p:nvPicPr>
        <p:blipFill>
          <a:blip r:embed="rId4">
            <a:alphaModFix/>
          </a:blip>
          <a:stretch>
            <a:fillRect/>
          </a:stretch>
        </p:blipFill>
        <p:spPr>
          <a:xfrm>
            <a:off x="968985" y="2712327"/>
            <a:ext cx="2821230" cy="2240376"/>
          </a:xfrm>
          <a:prstGeom prst="rect">
            <a:avLst/>
          </a:prstGeom>
          <a:noFill/>
          <a:ln>
            <a:noFill/>
          </a:ln>
        </p:spPr>
      </p:pic>
      <p:pic>
        <p:nvPicPr>
          <p:cNvPr id="202" name="Google Shape;202;p32">
            <a:hlinkClick r:id="rId5"/>
          </p:cNvPr>
          <p:cNvPicPr preferRelativeResize="0"/>
          <p:nvPr/>
        </p:nvPicPr>
        <p:blipFill>
          <a:blip r:embed="rId6">
            <a:alphaModFix/>
          </a:blip>
          <a:stretch>
            <a:fillRect/>
          </a:stretch>
        </p:blipFill>
        <p:spPr>
          <a:xfrm>
            <a:off x="4699822" y="2712319"/>
            <a:ext cx="2537815" cy="2368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p:nvPr/>
        </p:nvSpPr>
        <p:spPr>
          <a:xfrm>
            <a:off x="324518" y="113586"/>
            <a:ext cx="8545500" cy="20283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100"/>
              <a:t>Pitocin is another very </a:t>
            </a:r>
            <a:r>
              <a:rPr lang="en-US" sz="2100">
                <a:highlight>
                  <a:srgbClr val="FFFF00"/>
                </a:highlight>
              </a:rPr>
              <a:t>controversial</a:t>
            </a:r>
            <a:r>
              <a:rPr lang="en-US" sz="2100"/>
              <a:t> topic in childbearing today. </a:t>
            </a:r>
            <a:endParaRPr sz="2100"/>
          </a:p>
          <a:p>
            <a:pPr marL="0" lvl="0" indent="0" algn="l" rtl="0">
              <a:spcBef>
                <a:spcPts val="0"/>
              </a:spcBef>
              <a:spcAft>
                <a:spcPts val="0"/>
              </a:spcAft>
              <a:buNone/>
            </a:pPr>
            <a:endParaRPr sz="2100"/>
          </a:p>
          <a:p>
            <a:pPr marL="0" lvl="0" indent="0" algn="l" rtl="0">
              <a:spcBef>
                <a:spcPts val="0"/>
              </a:spcBef>
              <a:spcAft>
                <a:spcPts val="0"/>
              </a:spcAft>
              <a:buClr>
                <a:schemeClr val="dk1"/>
              </a:buClr>
              <a:buSzPts val="900"/>
              <a:buFont typeface="Arial"/>
              <a:buNone/>
            </a:pPr>
            <a:r>
              <a:rPr lang="en-US" sz="2100"/>
              <a:t>Oxytocin is a natural hormone produced by a woman's body that cause uterine contractions. Pitocin is the synthetic form of oxytocin.</a:t>
            </a:r>
            <a:endParaRPr sz="2100"/>
          </a:p>
          <a:p>
            <a:pPr marL="0" lvl="0" indent="0" algn="l" rtl="0">
              <a:spcBef>
                <a:spcPts val="0"/>
              </a:spcBef>
              <a:spcAft>
                <a:spcPts val="0"/>
              </a:spcAft>
              <a:buNone/>
            </a:pPr>
            <a:endParaRPr sz="2100"/>
          </a:p>
          <a:p>
            <a:pPr marL="0" lvl="0" indent="0" algn="l" rtl="0">
              <a:spcBef>
                <a:spcPts val="0"/>
              </a:spcBef>
              <a:spcAft>
                <a:spcPts val="0"/>
              </a:spcAft>
              <a:buClr>
                <a:schemeClr val="dk1"/>
              </a:buClr>
              <a:buSzPts val="900"/>
              <a:buFont typeface="Arial"/>
              <a:buNone/>
            </a:pPr>
            <a:r>
              <a:rPr lang="en-US" sz="2100"/>
              <a:t>Pitocin is generally used in two ways: </a:t>
            </a:r>
            <a:br>
              <a:rPr lang="en-US" sz="2100"/>
            </a:br>
            <a:r>
              <a:rPr lang="en-US" sz="2100"/>
              <a:t>                 1) to induce labor, and 2) to augment (speed up) labor.</a:t>
            </a:r>
            <a:endParaRPr sz="2100">
              <a:solidFill>
                <a:schemeClr val="dk1"/>
              </a:solidFill>
              <a:highlight>
                <a:srgbClr val="FFFFFF"/>
              </a:highlight>
            </a:endParaRPr>
          </a:p>
          <a:p>
            <a:pPr marL="0" lvl="0" indent="0" algn="l" rtl="0">
              <a:spcBef>
                <a:spcPts val="0"/>
              </a:spcBef>
              <a:spcAft>
                <a:spcPts val="0"/>
              </a:spcAft>
              <a:buNone/>
            </a:pPr>
            <a:endParaRPr sz="2100"/>
          </a:p>
        </p:txBody>
      </p:sp>
      <p:pic>
        <p:nvPicPr>
          <p:cNvPr id="208" name="Google Shape;208;p33"/>
          <p:cNvPicPr preferRelativeResize="0"/>
          <p:nvPr/>
        </p:nvPicPr>
        <p:blipFill>
          <a:blip r:embed="rId3">
            <a:alphaModFix/>
          </a:blip>
          <a:stretch>
            <a:fillRect/>
          </a:stretch>
        </p:blipFill>
        <p:spPr>
          <a:xfrm>
            <a:off x="711720" y="2596573"/>
            <a:ext cx="2416601" cy="2416601"/>
          </a:xfrm>
          <a:prstGeom prst="rect">
            <a:avLst/>
          </a:prstGeom>
          <a:noFill/>
          <a:ln>
            <a:noFill/>
          </a:ln>
        </p:spPr>
      </p:pic>
      <p:pic>
        <p:nvPicPr>
          <p:cNvPr id="209" name="Google Shape;209;p33"/>
          <p:cNvPicPr preferRelativeResize="0"/>
          <p:nvPr/>
        </p:nvPicPr>
        <p:blipFill>
          <a:blip r:embed="rId4">
            <a:alphaModFix/>
          </a:blip>
          <a:stretch>
            <a:fillRect/>
          </a:stretch>
        </p:blipFill>
        <p:spPr>
          <a:xfrm>
            <a:off x="3879743" y="2445694"/>
            <a:ext cx="3343275" cy="250745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p:nvPr/>
        </p:nvSpPr>
        <p:spPr>
          <a:xfrm>
            <a:off x="241380" y="95867"/>
            <a:ext cx="8554800" cy="1372200"/>
          </a:xfrm>
          <a:prstGeom prst="rect">
            <a:avLst/>
          </a:prstGeom>
          <a:noFill/>
          <a:ln>
            <a:noFill/>
          </a:ln>
        </p:spPr>
        <p:txBody>
          <a:bodyPr spcFirstLastPara="1" wrap="square" lIns="31425" tIns="31425" rIns="31425" bIns="31425" anchor="t" anchorCtr="0">
            <a:noAutofit/>
          </a:bodyPr>
          <a:lstStyle/>
          <a:p>
            <a:pPr marL="0" marR="0" lvl="0" indent="0" algn="l" rtl="0">
              <a:lnSpc>
                <a:spcPct val="107917"/>
              </a:lnSpc>
              <a:spcBef>
                <a:spcPts val="500"/>
              </a:spcBef>
              <a:spcAft>
                <a:spcPts val="0"/>
              </a:spcAft>
              <a:buNone/>
            </a:pPr>
            <a:r>
              <a:rPr lang="en-US" sz="2700" b="1">
                <a:solidFill>
                  <a:srgbClr val="000000"/>
                </a:solidFill>
                <a:latin typeface="Arial"/>
                <a:ea typeface="Arial"/>
                <a:cs typeface="Arial"/>
                <a:sym typeface="Arial"/>
              </a:rPr>
              <a:t>Antidiuretic hormone or ADH</a:t>
            </a:r>
            <a:r>
              <a:rPr lang="en-US" sz="2700">
                <a:solidFill>
                  <a:srgbClr val="000000"/>
                </a:solidFill>
                <a:latin typeface="Arial"/>
                <a:ea typeface="Arial"/>
                <a:cs typeface="Arial"/>
                <a:sym typeface="Arial"/>
              </a:rPr>
              <a:t> - ADH, also called vasopressin, is stored in the back part of the pituitary gland and </a:t>
            </a:r>
            <a:r>
              <a:rPr lang="en-US" sz="2700" u="sng">
                <a:solidFill>
                  <a:srgbClr val="000000"/>
                </a:solidFill>
                <a:latin typeface="Arial"/>
                <a:ea typeface="Arial"/>
                <a:cs typeface="Arial"/>
                <a:sym typeface="Arial"/>
              </a:rPr>
              <a:t>regulates water balance</a:t>
            </a:r>
            <a:r>
              <a:rPr lang="en-US" sz="2700">
                <a:solidFill>
                  <a:srgbClr val="000000"/>
                </a:solidFill>
                <a:latin typeface="Arial"/>
                <a:ea typeface="Arial"/>
                <a:cs typeface="Arial"/>
                <a:sym typeface="Arial"/>
              </a:rPr>
              <a:t>. </a:t>
            </a:r>
            <a:endParaRPr sz="2700">
              <a:solidFill>
                <a:srgbClr val="000000"/>
              </a:solidFill>
              <a:latin typeface="Arial"/>
              <a:ea typeface="Arial"/>
              <a:cs typeface="Arial"/>
              <a:sym typeface="Arial"/>
            </a:endParaRPr>
          </a:p>
        </p:txBody>
      </p:sp>
      <p:pic>
        <p:nvPicPr>
          <p:cNvPr id="215" name="Google Shape;215;p34" descr="pp-leaky-toilet.jpg"/>
          <p:cNvPicPr preferRelativeResize="0"/>
          <p:nvPr/>
        </p:nvPicPr>
        <p:blipFill>
          <a:blip r:embed="rId3">
            <a:alphaModFix/>
          </a:blip>
          <a:stretch>
            <a:fillRect/>
          </a:stretch>
        </p:blipFill>
        <p:spPr>
          <a:xfrm>
            <a:off x="736853" y="1822719"/>
            <a:ext cx="2423604" cy="3029501"/>
          </a:xfrm>
          <a:prstGeom prst="rect">
            <a:avLst/>
          </a:prstGeom>
          <a:noFill/>
          <a:ln>
            <a:noFill/>
          </a:ln>
        </p:spPr>
      </p:pic>
      <p:sp>
        <p:nvSpPr>
          <p:cNvPr id="216" name="Google Shape;216;p34"/>
          <p:cNvSpPr txBox="1"/>
          <p:nvPr/>
        </p:nvSpPr>
        <p:spPr>
          <a:xfrm>
            <a:off x="4527608" y="1967507"/>
            <a:ext cx="3822000" cy="26565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300"/>
              <a:t>Too much urination can lead to dehydration.  When the body is dehydrated, ADH will cause the kidneys to conserve water.</a:t>
            </a:r>
            <a:endParaRPr sz="23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5" descr="Image result for hormone negative feedback"/>
          <p:cNvPicPr preferRelativeResize="0"/>
          <p:nvPr/>
        </p:nvPicPr>
        <p:blipFill>
          <a:blip r:embed="rId3">
            <a:alphaModFix/>
          </a:blip>
          <a:stretch>
            <a:fillRect/>
          </a:stretch>
        </p:blipFill>
        <p:spPr>
          <a:xfrm>
            <a:off x="537450" y="5"/>
            <a:ext cx="4312862" cy="5084640"/>
          </a:xfrm>
          <a:prstGeom prst="rect">
            <a:avLst/>
          </a:prstGeom>
          <a:noFill/>
          <a:ln>
            <a:noFill/>
          </a:ln>
        </p:spPr>
      </p:pic>
      <p:sp>
        <p:nvSpPr>
          <p:cNvPr id="222" name="Google Shape;222;p35"/>
          <p:cNvSpPr txBox="1"/>
          <p:nvPr/>
        </p:nvSpPr>
        <p:spPr>
          <a:xfrm>
            <a:off x="5654525" y="143775"/>
            <a:ext cx="3205500" cy="27336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t>Hormones in Action</a:t>
            </a:r>
            <a:endParaRPr sz="2500"/>
          </a:p>
          <a:p>
            <a:pPr marL="0" lvl="0" indent="0" algn="l" rtl="0">
              <a:spcBef>
                <a:spcPts val="0"/>
              </a:spcBef>
              <a:spcAft>
                <a:spcPts val="0"/>
              </a:spcAft>
              <a:buNone/>
            </a:pPr>
            <a:endParaRPr sz="2500"/>
          </a:p>
          <a:p>
            <a:pPr marL="0" lvl="0" indent="0" algn="l" rtl="0">
              <a:spcBef>
                <a:spcPts val="0"/>
              </a:spcBef>
              <a:spcAft>
                <a:spcPts val="0"/>
              </a:spcAft>
              <a:buNone/>
            </a:pPr>
            <a:r>
              <a:rPr lang="en-US" sz="2500"/>
              <a:t>Why do you feel thirsty?</a:t>
            </a:r>
            <a:endParaRPr sz="2500"/>
          </a:p>
          <a:p>
            <a:pPr marL="0" lvl="0" indent="0" algn="l" rtl="0">
              <a:spcBef>
                <a:spcPts val="0"/>
              </a:spcBef>
              <a:spcAft>
                <a:spcPts val="0"/>
              </a:spcAft>
              <a:buNone/>
            </a:pPr>
            <a:endParaRPr sz="2500"/>
          </a:p>
          <a:p>
            <a:pPr marL="0" lvl="0" indent="0" algn="l" rtl="0">
              <a:spcBef>
                <a:spcPts val="0"/>
              </a:spcBef>
              <a:spcAft>
                <a:spcPts val="0"/>
              </a:spcAft>
              <a:buNone/>
            </a:pPr>
            <a:r>
              <a:rPr lang="en-US" sz="2500"/>
              <a:t>Is this positive or negative feedback?</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83738" y="67201"/>
            <a:ext cx="8114100" cy="576900"/>
          </a:xfrm>
          <a:prstGeom prst="rect">
            <a:avLst/>
          </a:prstGeom>
          <a:noFill/>
          <a:ln>
            <a:noFill/>
          </a:ln>
        </p:spPr>
        <p:txBody>
          <a:bodyPr spcFirstLastPara="1" wrap="square" lIns="31425" tIns="31425" rIns="31425" bIns="31425" anchor="ctr" anchorCtr="0">
            <a:noAutofit/>
          </a:bodyPr>
          <a:lstStyle/>
          <a:p>
            <a:pPr marL="0" marR="0" lvl="0" indent="0" algn="l" rtl="0">
              <a:lnSpc>
                <a:spcPct val="120000"/>
              </a:lnSpc>
              <a:spcBef>
                <a:spcPts val="0"/>
              </a:spcBef>
              <a:spcAft>
                <a:spcPts val="0"/>
              </a:spcAft>
              <a:buNone/>
            </a:pPr>
            <a:r>
              <a:rPr lang="en-US" sz="3700">
                <a:solidFill>
                  <a:srgbClr val="000000"/>
                </a:solidFill>
                <a:latin typeface="Arial"/>
                <a:ea typeface="Arial"/>
                <a:cs typeface="Arial"/>
                <a:sym typeface="Arial"/>
              </a:rPr>
              <a:t>BIG IDEA:</a:t>
            </a:r>
            <a:endParaRPr sz="3700">
              <a:solidFill>
                <a:srgbClr val="000000"/>
              </a:solidFill>
              <a:latin typeface="Arial"/>
              <a:ea typeface="Arial"/>
              <a:cs typeface="Arial"/>
              <a:sym typeface="Arial"/>
            </a:endParaRPr>
          </a:p>
        </p:txBody>
      </p:sp>
      <p:sp>
        <p:nvSpPr>
          <p:cNvPr id="40" name="Google Shape;40;p9"/>
          <p:cNvSpPr txBox="1"/>
          <p:nvPr/>
        </p:nvSpPr>
        <p:spPr>
          <a:xfrm>
            <a:off x="514973" y="644100"/>
            <a:ext cx="8419800" cy="3929100"/>
          </a:xfrm>
          <a:prstGeom prst="rect">
            <a:avLst/>
          </a:prstGeom>
          <a:noFill/>
          <a:ln>
            <a:noFill/>
          </a:ln>
        </p:spPr>
        <p:txBody>
          <a:bodyPr spcFirstLastPara="1" wrap="square" lIns="31425" tIns="31425" rIns="31425" bIns="31425" anchor="t" anchorCtr="0">
            <a:noAutofit/>
          </a:bodyPr>
          <a:lstStyle/>
          <a:p>
            <a:pPr marL="0" marR="0" lvl="0" indent="0" algn="l" rtl="0">
              <a:lnSpc>
                <a:spcPct val="107986"/>
              </a:lnSpc>
              <a:spcBef>
                <a:spcPts val="0"/>
              </a:spcBef>
              <a:spcAft>
                <a:spcPts val="0"/>
              </a:spcAft>
              <a:buNone/>
            </a:pPr>
            <a:r>
              <a:rPr lang="en-US" sz="3300" u="sng">
                <a:solidFill>
                  <a:srgbClr val="000000"/>
                </a:solidFill>
                <a:latin typeface="Arial"/>
                <a:ea typeface="Arial"/>
                <a:cs typeface="Arial"/>
                <a:sym typeface="Arial"/>
              </a:rPr>
              <a:t>HORMONES</a:t>
            </a:r>
            <a:r>
              <a:rPr lang="en-US" sz="3300">
                <a:solidFill>
                  <a:srgbClr val="000000"/>
                </a:solidFill>
                <a:latin typeface="Arial"/>
                <a:ea typeface="Arial"/>
                <a:cs typeface="Arial"/>
                <a:sym typeface="Arial"/>
              </a:rPr>
              <a:t> are chemical </a:t>
            </a:r>
            <a:r>
              <a:rPr lang="en-US" sz="3300" u="sng">
                <a:solidFill>
                  <a:srgbClr val="000000"/>
                </a:solidFill>
                <a:latin typeface="Arial"/>
                <a:ea typeface="Arial"/>
                <a:cs typeface="Arial"/>
                <a:sym typeface="Arial"/>
              </a:rPr>
              <a:t>MESSENGERS</a:t>
            </a:r>
            <a:r>
              <a:rPr lang="en-US" sz="3300">
                <a:solidFill>
                  <a:srgbClr val="000000"/>
                </a:solidFill>
                <a:latin typeface="Arial"/>
                <a:ea typeface="Arial"/>
                <a:cs typeface="Arial"/>
                <a:sym typeface="Arial"/>
              </a:rPr>
              <a:t> that act on target cells </a:t>
            </a:r>
            <a:endParaRPr sz="3300">
              <a:solidFill>
                <a:srgbClr val="000000"/>
              </a:solidFill>
              <a:latin typeface="Arial"/>
              <a:ea typeface="Arial"/>
              <a:cs typeface="Arial"/>
              <a:sym typeface="Arial"/>
            </a:endParaRPr>
          </a:p>
          <a:p>
            <a:pPr marL="0" marR="0" lvl="0" indent="0" algn="l" rtl="0">
              <a:lnSpc>
                <a:spcPct val="107916"/>
              </a:lnSpc>
              <a:spcBef>
                <a:spcPts val="500"/>
              </a:spcBef>
              <a:spcAft>
                <a:spcPts val="0"/>
              </a:spcAft>
              <a:buNone/>
            </a:pPr>
            <a:endParaRPr sz="2700">
              <a:solidFill>
                <a:srgbClr val="000000"/>
              </a:solidFill>
              <a:latin typeface="Arial"/>
              <a:ea typeface="Arial"/>
              <a:cs typeface="Arial"/>
              <a:sym typeface="Arial"/>
            </a:endParaRPr>
          </a:p>
        </p:txBody>
      </p:sp>
      <p:pic>
        <p:nvPicPr>
          <p:cNvPr id="41" name="Google Shape;41;p9"/>
          <p:cNvPicPr preferRelativeResize="0"/>
          <p:nvPr/>
        </p:nvPicPr>
        <p:blipFill>
          <a:blip r:embed="rId3">
            <a:alphaModFix/>
          </a:blip>
          <a:stretch>
            <a:fillRect/>
          </a:stretch>
        </p:blipFill>
        <p:spPr>
          <a:xfrm>
            <a:off x="651538" y="2000550"/>
            <a:ext cx="7724775" cy="30765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p:nvPr/>
        </p:nvSpPr>
        <p:spPr>
          <a:xfrm>
            <a:off x="132075" y="202250"/>
            <a:ext cx="8788500" cy="1503900"/>
          </a:xfrm>
          <a:prstGeom prst="rect">
            <a:avLst/>
          </a:prstGeom>
          <a:noFill/>
          <a:ln>
            <a:noFill/>
          </a:ln>
        </p:spPr>
        <p:txBody>
          <a:bodyPr spcFirstLastPara="1" wrap="square" lIns="31425" tIns="31425" rIns="31425" bIns="31425" anchor="t" anchorCtr="0">
            <a:noAutofit/>
          </a:bodyPr>
          <a:lstStyle/>
          <a:p>
            <a:pPr marL="0" marR="0" lvl="0" indent="0" algn="l" rtl="0">
              <a:lnSpc>
                <a:spcPct val="107812"/>
              </a:lnSpc>
              <a:spcBef>
                <a:spcPts val="0"/>
              </a:spcBef>
              <a:spcAft>
                <a:spcPts val="0"/>
              </a:spcAft>
              <a:buNone/>
            </a:pPr>
            <a:r>
              <a:rPr lang="en-US" sz="2900" b="1" u="sng">
                <a:solidFill>
                  <a:srgbClr val="000000"/>
                </a:solidFill>
                <a:latin typeface="Arial"/>
                <a:ea typeface="Arial"/>
                <a:cs typeface="Arial"/>
                <a:sym typeface="Arial"/>
              </a:rPr>
              <a:t>Diuretics</a:t>
            </a:r>
            <a:r>
              <a:rPr lang="en-US" sz="2900">
                <a:solidFill>
                  <a:srgbClr val="000000"/>
                </a:solidFill>
                <a:latin typeface="Arial"/>
                <a:ea typeface="Arial"/>
                <a:cs typeface="Arial"/>
                <a:sym typeface="Arial"/>
              </a:rPr>
              <a:t> – increase urine production</a:t>
            </a:r>
            <a:endParaRPr sz="2900">
              <a:solidFill>
                <a:srgbClr val="000000"/>
              </a:solidFill>
              <a:latin typeface="Arial"/>
              <a:ea typeface="Arial"/>
              <a:cs typeface="Arial"/>
              <a:sym typeface="Arial"/>
            </a:endParaRPr>
          </a:p>
          <a:p>
            <a:pPr marL="0" marR="0" lvl="0" indent="0" algn="l" rtl="0">
              <a:lnSpc>
                <a:spcPct val="107812"/>
              </a:lnSpc>
              <a:spcBef>
                <a:spcPts val="500"/>
              </a:spcBef>
              <a:spcAft>
                <a:spcPts val="0"/>
              </a:spcAft>
              <a:buNone/>
            </a:pPr>
            <a:r>
              <a:rPr lang="en-US" sz="2900">
                <a:solidFill>
                  <a:srgbClr val="000000"/>
                </a:solidFill>
                <a:latin typeface="Arial"/>
                <a:ea typeface="Arial"/>
                <a:cs typeface="Arial"/>
                <a:sym typeface="Arial"/>
              </a:rPr>
              <a:t>Many common foods and drinks contain chemicals that are diuretics (alcohol)</a:t>
            </a:r>
            <a:endParaRPr sz="2900">
              <a:solidFill>
                <a:srgbClr val="000000"/>
              </a:solidFill>
              <a:latin typeface="Arial"/>
              <a:ea typeface="Arial"/>
              <a:cs typeface="Arial"/>
              <a:sym typeface="Arial"/>
            </a:endParaRPr>
          </a:p>
        </p:txBody>
      </p:sp>
      <p:pic>
        <p:nvPicPr>
          <p:cNvPr id="228" name="Google Shape;228;p36"/>
          <p:cNvPicPr preferRelativeResize="0"/>
          <p:nvPr/>
        </p:nvPicPr>
        <p:blipFill>
          <a:blip r:embed="rId3">
            <a:alphaModFix/>
          </a:blip>
          <a:stretch>
            <a:fillRect/>
          </a:stretch>
        </p:blipFill>
        <p:spPr>
          <a:xfrm>
            <a:off x="132075" y="2106236"/>
            <a:ext cx="3000375" cy="2857494"/>
          </a:xfrm>
          <a:prstGeom prst="rect">
            <a:avLst/>
          </a:prstGeom>
          <a:noFill/>
          <a:ln>
            <a:noFill/>
          </a:ln>
        </p:spPr>
      </p:pic>
      <p:sp>
        <p:nvSpPr>
          <p:cNvPr id="229" name="Google Shape;229;p36"/>
          <p:cNvSpPr txBox="1"/>
          <p:nvPr/>
        </p:nvSpPr>
        <p:spPr>
          <a:xfrm>
            <a:off x="3787401" y="1877000"/>
            <a:ext cx="4771500" cy="1058700"/>
          </a:xfrm>
          <a:prstGeom prst="rect">
            <a:avLst/>
          </a:prstGeom>
          <a:noFill/>
          <a:ln>
            <a:noFill/>
          </a:ln>
        </p:spPr>
        <p:txBody>
          <a:bodyPr spcFirstLastPara="1" wrap="square" lIns="31425" tIns="31425" rIns="31425" bIns="31425" anchor="t" anchorCtr="0">
            <a:noAutofit/>
          </a:bodyPr>
          <a:lstStyle/>
          <a:p>
            <a:pPr marL="0" marR="0" lvl="0" indent="0" algn="l" rtl="0">
              <a:lnSpc>
                <a:spcPct val="119886"/>
              </a:lnSpc>
              <a:spcBef>
                <a:spcPts val="0"/>
              </a:spcBef>
              <a:spcAft>
                <a:spcPts val="0"/>
              </a:spcAft>
              <a:buNone/>
            </a:pPr>
            <a:r>
              <a:rPr lang="en-US" sz="2000">
                <a:solidFill>
                  <a:srgbClr val="000000"/>
                </a:solidFill>
                <a:latin typeface="Arial"/>
                <a:ea typeface="Arial"/>
                <a:cs typeface="Arial"/>
                <a:sym typeface="Arial"/>
              </a:rPr>
              <a:t>Midol relieves symptoms of bloating because it contains a diuretic that will make you urinate more</a:t>
            </a:r>
            <a:endParaRPr sz="2000">
              <a:solidFill>
                <a:srgbClr val="000000"/>
              </a:solidFill>
              <a:latin typeface="Arial"/>
              <a:ea typeface="Arial"/>
              <a:cs typeface="Arial"/>
              <a:sym typeface="Arial"/>
            </a:endParaRPr>
          </a:p>
        </p:txBody>
      </p:sp>
      <p:sp>
        <p:nvSpPr>
          <p:cNvPr id="230" name="Google Shape;230;p36"/>
          <p:cNvSpPr txBox="1"/>
          <p:nvPr/>
        </p:nvSpPr>
        <p:spPr>
          <a:xfrm>
            <a:off x="3787400" y="3182625"/>
            <a:ext cx="5233200" cy="1781100"/>
          </a:xfrm>
          <a:prstGeom prst="rect">
            <a:avLst/>
          </a:prstGeom>
          <a:noFill/>
          <a:ln>
            <a:noFill/>
          </a:ln>
        </p:spPr>
        <p:txBody>
          <a:bodyPr spcFirstLastPara="1" wrap="square" lIns="31425" tIns="31425" rIns="31425" bIns="31425" anchor="t" anchorCtr="0">
            <a:noAutofit/>
          </a:bodyPr>
          <a:lstStyle/>
          <a:p>
            <a:pPr marL="0" marR="0" lvl="0" indent="0" algn="l" rtl="0">
              <a:lnSpc>
                <a:spcPct val="100000"/>
              </a:lnSpc>
              <a:spcBef>
                <a:spcPts val="0"/>
              </a:spcBef>
              <a:spcAft>
                <a:spcPts val="0"/>
              </a:spcAft>
              <a:buNone/>
            </a:pPr>
            <a:r>
              <a:rPr lang="en-US" sz="1700" b="1">
                <a:solidFill>
                  <a:srgbClr val="000000"/>
                </a:solidFill>
                <a:latin typeface="Arial"/>
                <a:ea typeface="Arial"/>
                <a:cs typeface="Arial"/>
                <a:sym typeface="Arial"/>
              </a:rPr>
              <a:t>Active Ingredients: </a:t>
            </a:r>
            <a:r>
              <a:rPr lang="en-US" sz="1700">
                <a:solidFill>
                  <a:srgbClr val="000000"/>
                </a:solidFill>
                <a:latin typeface="Arial"/>
                <a:ea typeface="Arial"/>
                <a:cs typeface="Arial"/>
                <a:sym typeface="Arial"/>
              </a:rPr>
              <a:t>(in each</a:t>
            </a:r>
            <a:r>
              <a:rPr lang="en-US" sz="1700"/>
              <a:t> </a:t>
            </a:r>
            <a:r>
              <a:rPr lang="en-US" sz="1700">
                <a:solidFill>
                  <a:srgbClr val="000000"/>
                </a:solidFill>
                <a:latin typeface="Arial"/>
                <a:ea typeface="Arial"/>
                <a:cs typeface="Arial"/>
                <a:sym typeface="Arial"/>
              </a:rPr>
              <a:t>caplet): </a:t>
            </a:r>
            <a:br>
              <a:rPr lang="en-US" sz="1700">
                <a:solidFill>
                  <a:srgbClr val="000000"/>
                </a:solidFill>
                <a:latin typeface="Arial"/>
                <a:ea typeface="Arial"/>
                <a:cs typeface="Arial"/>
                <a:sym typeface="Arial"/>
              </a:rPr>
            </a:br>
            <a:r>
              <a:rPr lang="en-US" sz="1700">
                <a:solidFill>
                  <a:srgbClr val="000000"/>
                </a:solidFill>
                <a:latin typeface="Arial"/>
                <a:ea typeface="Arial"/>
                <a:cs typeface="Arial"/>
                <a:sym typeface="Arial"/>
              </a:rPr>
              <a:t>Acetaminophen (500 mg) (Pain Reliever), Caffeine (60mg) (Diuretic, Stimulant), Pyrilamine Maleate (15 mg) (Diuretic)</a:t>
            </a:r>
            <a:br>
              <a:rPr lang="en-US" sz="1700">
                <a:solidFill>
                  <a:srgbClr val="000000"/>
                </a:solidFill>
                <a:latin typeface="Arial"/>
                <a:ea typeface="Arial"/>
                <a:cs typeface="Arial"/>
                <a:sym typeface="Arial"/>
              </a:rPr>
            </a:br>
            <a:br>
              <a:rPr lang="en-US" sz="1000">
                <a:solidFill>
                  <a:srgbClr val="000000"/>
                </a:solidFill>
                <a:latin typeface="Arial"/>
                <a:ea typeface="Arial"/>
                <a:cs typeface="Arial"/>
                <a:sym typeface="Arial"/>
              </a:rPr>
            </a:br>
            <a:r>
              <a:rPr lang="en-US" sz="1000" b="1">
                <a:solidFill>
                  <a:srgbClr val="000000"/>
                </a:solidFill>
                <a:latin typeface="Arial"/>
                <a:ea typeface="Arial"/>
                <a:cs typeface="Arial"/>
                <a:sym typeface="Arial"/>
              </a:rPr>
              <a:t>Inactive Ingredients: </a:t>
            </a:r>
            <a:r>
              <a:rPr lang="en-US" sz="1000">
                <a:solidFill>
                  <a:srgbClr val="000000"/>
                </a:solidFill>
                <a:latin typeface="Arial"/>
                <a:ea typeface="Arial"/>
                <a:cs typeface="Arial"/>
                <a:sym typeface="Arial"/>
              </a:rPr>
              <a:t>Carnauba Wax, Croscarmellose Sodium, FD&amp;C Blue 2, Hypromellose, Magnesium Stearate, Microcrystalline Cellulose, Pregelatinized Starch, Propylene Glycol, Shellac, Titanium Dioxide, Triacetin</a:t>
            </a:r>
            <a:endParaRPr sz="10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283050" y="56801"/>
            <a:ext cx="8114100" cy="577200"/>
          </a:xfrm>
          <a:prstGeom prst="rect">
            <a:avLst/>
          </a:prstGeom>
          <a:noFill/>
          <a:ln>
            <a:noFill/>
          </a:ln>
        </p:spPr>
        <p:txBody>
          <a:bodyPr spcFirstLastPara="1" wrap="square" lIns="31425" tIns="31425" rIns="31425" bIns="31425" anchor="ctr" anchorCtr="0">
            <a:noAutofit/>
          </a:bodyPr>
          <a:lstStyle/>
          <a:p>
            <a:pPr marL="0" marR="0" lvl="0" indent="0" algn="ctr" rtl="0">
              <a:lnSpc>
                <a:spcPct val="120000"/>
              </a:lnSpc>
              <a:spcBef>
                <a:spcPts val="0"/>
              </a:spcBef>
              <a:spcAft>
                <a:spcPts val="0"/>
              </a:spcAft>
              <a:buNone/>
            </a:pPr>
            <a:r>
              <a:rPr lang="en-US" sz="2900">
                <a:solidFill>
                  <a:srgbClr val="000000"/>
                </a:solidFill>
                <a:latin typeface="Arial"/>
                <a:ea typeface="Arial"/>
                <a:cs typeface="Arial"/>
                <a:sym typeface="Arial"/>
              </a:rPr>
              <a:t>Major Structures of </a:t>
            </a:r>
            <a:r>
              <a:rPr lang="en-US" sz="2900"/>
              <a:t>the Endocrine System</a:t>
            </a:r>
            <a:endParaRPr sz="2900">
              <a:solidFill>
                <a:srgbClr val="000000"/>
              </a:solidFill>
              <a:latin typeface="Arial"/>
              <a:ea typeface="Arial"/>
              <a:cs typeface="Arial"/>
              <a:sym typeface="Arial"/>
            </a:endParaRPr>
          </a:p>
        </p:txBody>
      </p:sp>
      <p:pic>
        <p:nvPicPr>
          <p:cNvPr id="47" name="Google Shape;47;p10"/>
          <p:cNvPicPr preferRelativeResize="0"/>
          <p:nvPr/>
        </p:nvPicPr>
        <p:blipFill rotWithShape="1">
          <a:blip r:embed="rId3">
            <a:alphaModFix/>
          </a:blip>
          <a:srcRect l="18701" r="14627"/>
          <a:stretch/>
        </p:blipFill>
        <p:spPr>
          <a:xfrm>
            <a:off x="401730" y="1315719"/>
            <a:ext cx="4087822" cy="3784049"/>
          </a:xfrm>
          <a:prstGeom prst="rect">
            <a:avLst/>
          </a:prstGeom>
          <a:noFill/>
          <a:ln>
            <a:noFill/>
          </a:ln>
        </p:spPr>
      </p:pic>
      <p:graphicFrame>
        <p:nvGraphicFramePr>
          <p:cNvPr id="48" name="Google Shape;48;p10"/>
          <p:cNvGraphicFramePr/>
          <p:nvPr/>
        </p:nvGraphicFramePr>
        <p:xfrm>
          <a:off x="4658963" y="874547"/>
          <a:ext cx="4250750" cy="3284700"/>
        </p:xfrm>
        <a:graphic>
          <a:graphicData uri="http://schemas.openxmlformats.org/drawingml/2006/table">
            <a:tbl>
              <a:tblPr>
                <a:noFill/>
                <a:tableStyleId>{7A8562A6-A001-41B7-973B-5A7AF26F993D}</a:tableStyleId>
              </a:tblPr>
              <a:tblGrid>
                <a:gridCol w="1933675">
                  <a:extLst>
                    <a:ext uri="{9D8B030D-6E8A-4147-A177-3AD203B41FA5}">
                      <a16:colId xmlns:a16="http://schemas.microsoft.com/office/drawing/2014/main" val="20000"/>
                    </a:ext>
                  </a:extLst>
                </a:gridCol>
                <a:gridCol w="2317075">
                  <a:extLst>
                    <a:ext uri="{9D8B030D-6E8A-4147-A177-3AD203B41FA5}">
                      <a16:colId xmlns:a16="http://schemas.microsoft.com/office/drawing/2014/main" val="20001"/>
                    </a:ext>
                  </a:extLst>
                </a:gridCol>
              </a:tblGrid>
              <a:tr h="492775">
                <a:tc>
                  <a:txBody>
                    <a:bodyPr/>
                    <a:lstStyle/>
                    <a:p>
                      <a:pPr marL="0" lvl="0" indent="0" algn="l" rtl="0">
                        <a:spcBef>
                          <a:spcPts val="0"/>
                        </a:spcBef>
                        <a:spcAft>
                          <a:spcPts val="0"/>
                        </a:spcAft>
                        <a:buNone/>
                      </a:pPr>
                      <a:r>
                        <a:rPr lang="en-US" sz="1400"/>
                        <a:t>Pineal</a:t>
                      </a:r>
                      <a:endParaRPr sz="1400"/>
                    </a:p>
                    <a:p>
                      <a:pPr marL="0" lvl="0" indent="0" algn="l" rtl="0">
                        <a:spcBef>
                          <a:spcPts val="0"/>
                        </a:spcBef>
                        <a:spcAft>
                          <a:spcPts val="0"/>
                        </a:spcAft>
                        <a:buNone/>
                      </a:pPr>
                      <a:r>
                        <a:rPr lang="en-US" sz="1400"/>
                        <a:t>Hypothalamus</a:t>
                      </a:r>
                      <a:endParaRPr sz="1400"/>
                    </a:p>
                    <a:p>
                      <a:pPr marL="0" lvl="0" indent="0" algn="l" rtl="0">
                        <a:spcBef>
                          <a:spcPts val="0"/>
                        </a:spcBef>
                        <a:spcAft>
                          <a:spcPts val="0"/>
                        </a:spcAft>
                        <a:buNone/>
                      </a:pPr>
                      <a:r>
                        <a:rPr lang="en-US" sz="1400"/>
                        <a:t>Pituitary</a:t>
                      </a:r>
                      <a:endParaRPr sz="1400"/>
                    </a:p>
                  </a:txBody>
                  <a:tcPr marL="82275" marR="82275" marT="61700" marB="61700"/>
                </a:tc>
                <a:tc>
                  <a:txBody>
                    <a:bodyPr/>
                    <a:lstStyle/>
                    <a:p>
                      <a:pPr marL="0" lvl="0" indent="0" algn="l" rtl="0">
                        <a:spcBef>
                          <a:spcPts val="0"/>
                        </a:spcBef>
                        <a:spcAft>
                          <a:spcPts val="0"/>
                        </a:spcAft>
                        <a:buNone/>
                      </a:pPr>
                      <a:r>
                        <a:rPr lang="en-US" sz="1400"/>
                        <a:t>Brain</a:t>
                      </a:r>
                      <a:endParaRPr sz="1400"/>
                    </a:p>
                  </a:txBody>
                  <a:tcPr marL="82275" marR="82275" marT="61700" marB="61700"/>
                </a:tc>
                <a:extLst>
                  <a:ext uri="{0D108BD9-81ED-4DB2-BD59-A6C34878D82A}">
                    <a16:rowId xmlns:a16="http://schemas.microsoft.com/office/drawing/2014/main" val="10000"/>
                  </a:ext>
                </a:extLst>
              </a:tr>
              <a:tr h="492775">
                <a:tc>
                  <a:txBody>
                    <a:bodyPr/>
                    <a:lstStyle/>
                    <a:p>
                      <a:pPr marL="0" lvl="0" indent="0" algn="l" rtl="0">
                        <a:spcBef>
                          <a:spcPts val="0"/>
                        </a:spcBef>
                        <a:spcAft>
                          <a:spcPts val="0"/>
                        </a:spcAft>
                        <a:buNone/>
                      </a:pPr>
                      <a:r>
                        <a:rPr lang="en-US" sz="1400"/>
                        <a:t>Thyroid</a:t>
                      </a:r>
                      <a:endParaRPr sz="1400"/>
                    </a:p>
                    <a:p>
                      <a:pPr marL="0" lvl="0" indent="0" algn="l" rtl="0">
                        <a:spcBef>
                          <a:spcPts val="0"/>
                        </a:spcBef>
                        <a:spcAft>
                          <a:spcPts val="0"/>
                        </a:spcAft>
                        <a:buNone/>
                      </a:pPr>
                      <a:r>
                        <a:rPr lang="en-US" sz="1400"/>
                        <a:t>Parathyroid</a:t>
                      </a:r>
                      <a:endParaRPr sz="1400"/>
                    </a:p>
                  </a:txBody>
                  <a:tcPr marL="82275" marR="82275" marT="61700" marB="61700"/>
                </a:tc>
                <a:tc>
                  <a:txBody>
                    <a:bodyPr/>
                    <a:lstStyle/>
                    <a:p>
                      <a:pPr marL="0" lvl="0" indent="0" algn="l" rtl="0">
                        <a:spcBef>
                          <a:spcPts val="0"/>
                        </a:spcBef>
                        <a:spcAft>
                          <a:spcPts val="0"/>
                        </a:spcAft>
                        <a:buNone/>
                      </a:pPr>
                      <a:r>
                        <a:rPr lang="en-US" sz="1400"/>
                        <a:t>Throat</a:t>
                      </a:r>
                      <a:endParaRPr sz="1400"/>
                    </a:p>
                  </a:txBody>
                  <a:tcPr marL="82275" marR="82275" marT="61700" marB="61700"/>
                </a:tc>
                <a:extLst>
                  <a:ext uri="{0D108BD9-81ED-4DB2-BD59-A6C34878D82A}">
                    <a16:rowId xmlns:a16="http://schemas.microsoft.com/office/drawing/2014/main" val="10001"/>
                  </a:ext>
                </a:extLst>
              </a:tr>
              <a:tr h="492775">
                <a:tc>
                  <a:txBody>
                    <a:bodyPr/>
                    <a:lstStyle/>
                    <a:p>
                      <a:pPr marL="0" lvl="0" indent="0" algn="l" rtl="0">
                        <a:spcBef>
                          <a:spcPts val="0"/>
                        </a:spcBef>
                        <a:spcAft>
                          <a:spcPts val="0"/>
                        </a:spcAft>
                        <a:buNone/>
                      </a:pPr>
                      <a:r>
                        <a:rPr lang="en-US" sz="1400"/>
                        <a:t>Thymus</a:t>
                      </a:r>
                      <a:endParaRPr sz="1400"/>
                    </a:p>
                  </a:txBody>
                  <a:tcPr marL="82275" marR="82275" marT="61700" marB="61700"/>
                </a:tc>
                <a:tc>
                  <a:txBody>
                    <a:bodyPr/>
                    <a:lstStyle/>
                    <a:p>
                      <a:pPr marL="0" lvl="0" indent="0" algn="l" rtl="0">
                        <a:spcBef>
                          <a:spcPts val="0"/>
                        </a:spcBef>
                        <a:spcAft>
                          <a:spcPts val="0"/>
                        </a:spcAft>
                        <a:buNone/>
                      </a:pPr>
                      <a:r>
                        <a:rPr lang="en-US" sz="1400"/>
                        <a:t>Above heart</a:t>
                      </a:r>
                      <a:endParaRPr sz="1400"/>
                    </a:p>
                  </a:txBody>
                  <a:tcPr marL="82275" marR="82275" marT="61700" marB="61700"/>
                </a:tc>
                <a:extLst>
                  <a:ext uri="{0D108BD9-81ED-4DB2-BD59-A6C34878D82A}">
                    <a16:rowId xmlns:a16="http://schemas.microsoft.com/office/drawing/2014/main" val="10002"/>
                  </a:ext>
                </a:extLst>
              </a:tr>
              <a:tr h="492775">
                <a:tc>
                  <a:txBody>
                    <a:bodyPr/>
                    <a:lstStyle/>
                    <a:p>
                      <a:pPr marL="0" lvl="0" indent="0" algn="l" rtl="0">
                        <a:spcBef>
                          <a:spcPts val="0"/>
                        </a:spcBef>
                        <a:spcAft>
                          <a:spcPts val="0"/>
                        </a:spcAft>
                        <a:buNone/>
                      </a:pPr>
                      <a:r>
                        <a:rPr lang="en-US" sz="1400"/>
                        <a:t>Adrenal</a:t>
                      </a:r>
                      <a:endParaRPr sz="1400"/>
                    </a:p>
                  </a:txBody>
                  <a:tcPr marL="82275" marR="82275" marT="61700" marB="61700"/>
                </a:tc>
                <a:tc>
                  <a:txBody>
                    <a:bodyPr/>
                    <a:lstStyle/>
                    <a:p>
                      <a:pPr marL="0" lvl="0" indent="0" algn="l" rtl="0">
                        <a:spcBef>
                          <a:spcPts val="0"/>
                        </a:spcBef>
                        <a:spcAft>
                          <a:spcPts val="0"/>
                        </a:spcAft>
                        <a:buNone/>
                      </a:pPr>
                      <a:r>
                        <a:rPr lang="en-US" sz="1400"/>
                        <a:t>Above kidneys</a:t>
                      </a:r>
                      <a:endParaRPr sz="1400"/>
                    </a:p>
                  </a:txBody>
                  <a:tcPr marL="82275" marR="82275" marT="61700" marB="61700"/>
                </a:tc>
                <a:extLst>
                  <a:ext uri="{0D108BD9-81ED-4DB2-BD59-A6C34878D82A}">
                    <a16:rowId xmlns:a16="http://schemas.microsoft.com/office/drawing/2014/main" val="10003"/>
                  </a:ext>
                </a:extLst>
              </a:tr>
              <a:tr h="492775">
                <a:tc>
                  <a:txBody>
                    <a:bodyPr/>
                    <a:lstStyle/>
                    <a:p>
                      <a:pPr marL="0" lvl="0" indent="0" algn="l" rtl="0">
                        <a:spcBef>
                          <a:spcPts val="0"/>
                        </a:spcBef>
                        <a:spcAft>
                          <a:spcPts val="0"/>
                        </a:spcAft>
                        <a:buNone/>
                      </a:pPr>
                      <a:r>
                        <a:rPr lang="en-US" sz="1400"/>
                        <a:t>Pancreas</a:t>
                      </a:r>
                      <a:endParaRPr sz="1400"/>
                    </a:p>
                  </a:txBody>
                  <a:tcPr marL="82275" marR="82275" marT="61700" marB="61700"/>
                </a:tc>
                <a:tc>
                  <a:txBody>
                    <a:bodyPr/>
                    <a:lstStyle/>
                    <a:p>
                      <a:pPr marL="0" lvl="0" indent="0" algn="l" rtl="0">
                        <a:spcBef>
                          <a:spcPts val="0"/>
                        </a:spcBef>
                        <a:spcAft>
                          <a:spcPts val="0"/>
                        </a:spcAft>
                        <a:buNone/>
                      </a:pPr>
                      <a:r>
                        <a:rPr lang="en-US" sz="1400"/>
                        <a:t>Under stomach</a:t>
                      </a:r>
                      <a:endParaRPr sz="1400"/>
                    </a:p>
                  </a:txBody>
                  <a:tcPr marL="82275" marR="82275" marT="61700" marB="61700"/>
                </a:tc>
                <a:extLst>
                  <a:ext uri="{0D108BD9-81ED-4DB2-BD59-A6C34878D82A}">
                    <a16:rowId xmlns:a16="http://schemas.microsoft.com/office/drawing/2014/main" val="10004"/>
                  </a:ext>
                </a:extLst>
              </a:tr>
              <a:tr h="492775">
                <a:tc>
                  <a:txBody>
                    <a:bodyPr/>
                    <a:lstStyle/>
                    <a:p>
                      <a:pPr marL="0" lvl="0" indent="0" algn="l" rtl="0">
                        <a:spcBef>
                          <a:spcPts val="0"/>
                        </a:spcBef>
                        <a:spcAft>
                          <a:spcPts val="0"/>
                        </a:spcAft>
                        <a:buNone/>
                      </a:pPr>
                      <a:r>
                        <a:rPr lang="en-US" sz="1400"/>
                        <a:t>Ovary / Testes</a:t>
                      </a:r>
                      <a:endParaRPr sz="1400"/>
                    </a:p>
                  </a:txBody>
                  <a:tcPr marL="82275" marR="82275" marT="61700" marB="61700"/>
                </a:tc>
                <a:tc>
                  <a:txBody>
                    <a:bodyPr/>
                    <a:lstStyle/>
                    <a:p>
                      <a:pPr marL="0" lvl="0" indent="0" algn="l" rtl="0">
                        <a:spcBef>
                          <a:spcPts val="0"/>
                        </a:spcBef>
                        <a:spcAft>
                          <a:spcPts val="0"/>
                        </a:spcAft>
                        <a:buNone/>
                      </a:pPr>
                      <a:r>
                        <a:rPr lang="en-US" sz="1400"/>
                        <a:t>Lower abdomen / Groin</a:t>
                      </a:r>
                      <a:endParaRPr sz="1400"/>
                    </a:p>
                  </a:txBody>
                  <a:tcPr marL="82275" marR="82275" marT="61700" marB="61700"/>
                </a:tc>
                <a:extLst>
                  <a:ext uri="{0D108BD9-81ED-4DB2-BD59-A6C34878D82A}">
                    <a16:rowId xmlns:a16="http://schemas.microsoft.com/office/drawing/2014/main" val="10005"/>
                  </a:ext>
                </a:extLst>
              </a:tr>
            </a:tbl>
          </a:graphicData>
        </a:graphic>
      </p:graphicFrame>
      <p:sp>
        <p:nvSpPr>
          <p:cNvPr id="49" name="Google Shape;49;p10"/>
          <p:cNvSpPr txBox="1"/>
          <p:nvPr/>
        </p:nvSpPr>
        <p:spPr>
          <a:xfrm>
            <a:off x="401715" y="581057"/>
            <a:ext cx="3945600" cy="4197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a:t>Write a short description of where each gland is located.</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p:nvPr/>
        </p:nvSpPr>
        <p:spPr>
          <a:xfrm>
            <a:off x="420705" y="97183"/>
            <a:ext cx="8114100" cy="1069500"/>
          </a:xfrm>
          <a:prstGeom prst="rect">
            <a:avLst/>
          </a:prstGeom>
          <a:noFill/>
          <a:ln>
            <a:noFill/>
          </a:ln>
        </p:spPr>
        <p:txBody>
          <a:bodyPr spcFirstLastPara="1" wrap="square" lIns="31425" tIns="31425" rIns="31425" bIns="31425" anchor="t" anchorCtr="0">
            <a:noAutofit/>
          </a:bodyPr>
          <a:lstStyle/>
          <a:p>
            <a:pPr marL="0" marR="0" lvl="0" indent="0" algn="l" rtl="0">
              <a:lnSpc>
                <a:spcPct val="107916"/>
              </a:lnSpc>
              <a:spcBef>
                <a:spcPts val="500"/>
              </a:spcBef>
              <a:spcAft>
                <a:spcPts val="0"/>
              </a:spcAft>
              <a:buNone/>
            </a:pPr>
            <a:r>
              <a:rPr lang="en-US" sz="2700">
                <a:solidFill>
                  <a:srgbClr val="000000"/>
                </a:solidFill>
                <a:latin typeface="Arial"/>
                <a:ea typeface="Arial"/>
                <a:cs typeface="Arial"/>
                <a:sym typeface="Arial"/>
              </a:rPr>
              <a:t>Endocrine – secretions inside the body</a:t>
            </a:r>
            <a:endParaRPr sz="2700">
              <a:solidFill>
                <a:srgbClr val="000000"/>
              </a:solidFill>
              <a:latin typeface="Arial"/>
              <a:ea typeface="Arial"/>
              <a:cs typeface="Arial"/>
              <a:sym typeface="Arial"/>
            </a:endParaRPr>
          </a:p>
          <a:p>
            <a:pPr marL="0" marR="0" lvl="0" indent="0" algn="l" rtl="0">
              <a:lnSpc>
                <a:spcPct val="107916"/>
              </a:lnSpc>
              <a:spcBef>
                <a:spcPts val="500"/>
              </a:spcBef>
              <a:spcAft>
                <a:spcPts val="0"/>
              </a:spcAft>
              <a:buNone/>
            </a:pPr>
            <a:r>
              <a:rPr lang="en-US" sz="2700">
                <a:solidFill>
                  <a:srgbClr val="000000"/>
                </a:solidFill>
                <a:latin typeface="Arial"/>
                <a:ea typeface="Arial"/>
                <a:cs typeface="Arial"/>
                <a:sym typeface="Arial"/>
              </a:rPr>
              <a:t>Exocrine – secretions outside the body (sweat)</a:t>
            </a:r>
            <a:endParaRPr sz="2700">
              <a:solidFill>
                <a:srgbClr val="000000"/>
              </a:solidFill>
              <a:latin typeface="Arial"/>
              <a:ea typeface="Arial"/>
              <a:cs typeface="Arial"/>
              <a:sym typeface="Arial"/>
            </a:endParaRPr>
          </a:p>
        </p:txBody>
      </p:sp>
      <p:pic>
        <p:nvPicPr>
          <p:cNvPr id="55" name="Google Shape;55;p11" descr="405_Modes_of_Secretion_by_Glands_updated.jpg"/>
          <p:cNvPicPr preferRelativeResize="0"/>
          <p:nvPr/>
        </p:nvPicPr>
        <p:blipFill>
          <a:blip r:embed="rId3">
            <a:alphaModFix/>
          </a:blip>
          <a:stretch>
            <a:fillRect/>
          </a:stretch>
        </p:blipFill>
        <p:spPr>
          <a:xfrm>
            <a:off x="1374590" y="1177411"/>
            <a:ext cx="3817730" cy="3884675"/>
          </a:xfrm>
          <a:prstGeom prst="rect">
            <a:avLst/>
          </a:prstGeom>
          <a:noFill/>
          <a:ln>
            <a:noFill/>
          </a:ln>
        </p:spPr>
      </p:pic>
      <p:sp>
        <p:nvSpPr>
          <p:cNvPr id="56" name="Google Shape;56;p11"/>
          <p:cNvSpPr txBox="1"/>
          <p:nvPr/>
        </p:nvSpPr>
        <p:spPr>
          <a:xfrm>
            <a:off x="6209910" y="1467197"/>
            <a:ext cx="2380200" cy="33051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a:t>Saliva</a:t>
            </a: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Breast Milk</a:t>
            </a: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Sweat</a:t>
            </a:r>
            <a:endParaRPr sz="20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157185" y="93926"/>
            <a:ext cx="8664000" cy="5211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Control of Hormones</a:t>
            </a:r>
            <a:endParaRPr sz="3500">
              <a:solidFill>
                <a:srgbClr val="000000"/>
              </a:solidFill>
              <a:latin typeface="Arial"/>
              <a:ea typeface="Arial"/>
              <a:cs typeface="Arial"/>
              <a:sym typeface="Arial"/>
            </a:endParaRPr>
          </a:p>
        </p:txBody>
      </p:sp>
      <p:sp>
        <p:nvSpPr>
          <p:cNvPr id="62" name="Google Shape;62;p12"/>
          <p:cNvSpPr txBox="1">
            <a:spLocks noGrp="1"/>
          </p:cNvSpPr>
          <p:nvPr>
            <p:ph type="body" idx="1"/>
          </p:nvPr>
        </p:nvSpPr>
        <p:spPr>
          <a:xfrm>
            <a:off x="361440" y="796601"/>
            <a:ext cx="8615700" cy="19350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500">
                <a:solidFill>
                  <a:srgbClr val="000000"/>
                </a:solidFill>
                <a:latin typeface="Arial"/>
                <a:ea typeface="Arial"/>
                <a:cs typeface="Arial"/>
                <a:sym typeface="Arial"/>
              </a:rPr>
              <a:t>Negative feedback system</a:t>
            </a:r>
            <a:endParaRPr sz="25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5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500">
                <a:solidFill>
                  <a:srgbClr val="000000"/>
                </a:solidFill>
                <a:latin typeface="Arial"/>
                <a:ea typeface="Arial"/>
                <a:cs typeface="Arial"/>
                <a:sym typeface="Arial"/>
              </a:rPr>
              <a:t>When the levels </a:t>
            </a:r>
            <a:r>
              <a:rPr lang="en-US" sz="2500"/>
              <a:t>go above or below a SET POINT</a:t>
            </a:r>
            <a:r>
              <a:rPr lang="en-US" sz="2500">
                <a:solidFill>
                  <a:srgbClr val="000000"/>
                </a:solidFill>
                <a:latin typeface="Arial"/>
                <a:ea typeface="Arial"/>
                <a:cs typeface="Arial"/>
                <a:sym typeface="Arial"/>
              </a:rPr>
              <a:t>, </a:t>
            </a:r>
            <a:r>
              <a:rPr lang="en-US" sz="2500"/>
              <a:t>the endocrine system secretes hormones to lower or raise the level.</a:t>
            </a:r>
            <a:endParaRPr sz="25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500"/>
          </a:p>
          <a:p>
            <a:pPr marL="0" lvl="0" indent="0" algn="l" rtl="0">
              <a:lnSpc>
                <a:spcPct val="100000"/>
              </a:lnSpc>
              <a:spcBef>
                <a:spcPts val="0"/>
              </a:spcBef>
              <a:spcAft>
                <a:spcPts val="0"/>
              </a:spcAft>
              <a:buNone/>
            </a:pPr>
            <a:endParaRPr sz="2500"/>
          </a:p>
        </p:txBody>
      </p:sp>
      <p:pic>
        <p:nvPicPr>
          <p:cNvPr id="63" name="Google Shape;63;p12"/>
          <p:cNvPicPr preferRelativeResize="0"/>
          <p:nvPr/>
        </p:nvPicPr>
        <p:blipFill>
          <a:blip r:embed="rId3">
            <a:alphaModFix/>
          </a:blip>
          <a:stretch>
            <a:fillRect/>
          </a:stretch>
        </p:blipFill>
        <p:spPr>
          <a:xfrm>
            <a:off x="5078340" y="2795394"/>
            <a:ext cx="2128084" cy="2142366"/>
          </a:xfrm>
          <a:prstGeom prst="rect">
            <a:avLst/>
          </a:prstGeom>
          <a:noFill/>
          <a:ln>
            <a:noFill/>
          </a:ln>
        </p:spPr>
      </p:pic>
      <p:sp>
        <p:nvSpPr>
          <p:cNvPr id="64" name="Google Shape;64;p12"/>
          <p:cNvSpPr txBox="1"/>
          <p:nvPr/>
        </p:nvSpPr>
        <p:spPr>
          <a:xfrm>
            <a:off x="905175" y="3223640"/>
            <a:ext cx="3844200" cy="12858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t>Think of it like the thermostat of your house.</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3" descr="Image result for parathyroid feedback"/>
          <p:cNvPicPr preferRelativeResize="0"/>
          <p:nvPr/>
        </p:nvPicPr>
        <p:blipFill>
          <a:blip r:embed="rId3">
            <a:alphaModFix/>
          </a:blip>
          <a:stretch>
            <a:fillRect/>
          </a:stretch>
        </p:blipFill>
        <p:spPr>
          <a:xfrm>
            <a:off x="1687950" y="1170163"/>
            <a:ext cx="4526905" cy="3902496"/>
          </a:xfrm>
          <a:prstGeom prst="rect">
            <a:avLst/>
          </a:prstGeom>
          <a:noFill/>
          <a:ln>
            <a:noFill/>
          </a:ln>
        </p:spPr>
      </p:pic>
      <p:sp>
        <p:nvSpPr>
          <p:cNvPr id="70" name="Google Shape;70;p13"/>
          <p:cNvSpPr txBox="1"/>
          <p:nvPr/>
        </p:nvSpPr>
        <p:spPr>
          <a:xfrm>
            <a:off x="266197" y="116994"/>
            <a:ext cx="8008200" cy="9132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300"/>
              <a:t>Example of Negative Feedback:  </a:t>
            </a:r>
            <a:br>
              <a:rPr lang="en-US" sz="2300"/>
            </a:br>
            <a:r>
              <a:rPr lang="en-US" sz="2300"/>
              <a:t>            </a:t>
            </a:r>
            <a:endParaRPr sz="2300"/>
          </a:p>
          <a:p>
            <a:pPr marL="0" lvl="0" indent="0" algn="l" rtl="0">
              <a:spcBef>
                <a:spcPts val="0"/>
              </a:spcBef>
              <a:spcAft>
                <a:spcPts val="0"/>
              </a:spcAft>
              <a:buNone/>
            </a:pPr>
            <a:r>
              <a:rPr lang="en-US" sz="2300"/>
              <a:t>Calcium regulation by the thyroid / parathyroid</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160650" y="82603"/>
            <a:ext cx="85956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sz="2900"/>
              <a:t>Example of Negative Feedback</a:t>
            </a:r>
            <a:endParaRPr sz="2900"/>
          </a:p>
        </p:txBody>
      </p:sp>
      <p:pic>
        <p:nvPicPr>
          <p:cNvPr id="76" name="Google Shape;76;p14"/>
          <p:cNvPicPr preferRelativeResize="0"/>
          <p:nvPr/>
        </p:nvPicPr>
        <p:blipFill>
          <a:blip r:embed="rId3">
            <a:alphaModFix/>
          </a:blip>
          <a:stretch>
            <a:fillRect/>
          </a:stretch>
        </p:blipFill>
        <p:spPr>
          <a:xfrm>
            <a:off x="1077998" y="1286010"/>
            <a:ext cx="5241003" cy="3610879"/>
          </a:xfrm>
          <a:prstGeom prst="rect">
            <a:avLst/>
          </a:prstGeom>
          <a:noFill/>
          <a:ln>
            <a:noFill/>
          </a:ln>
        </p:spPr>
      </p:pic>
      <p:sp>
        <p:nvSpPr>
          <p:cNvPr id="77" name="Google Shape;77;p14"/>
          <p:cNvSpPr txBox="1"/>
          <p:nvPr/>
        </p:nvSpPr>
        <p:spPr>
          <a:xfrm>
            <a:off x="1064903" y="622974"/>
            <a:ext cx="7156200" cy="4473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800" dirty="0"/>
              <a:t>Glucose levels rise - insulin is produced to cause sugar to be taken up by the cells (and out of the blood)</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274275" y="120488"/>
            <a:ext cx="85956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sz="3100"/>
              <a:t>Positive Feedback System - contractions during labor</a:t>
            </a:r>
            <a:endParaRPr sz="3100"/>
          </a:p>
        </p:txBody>
      </p:sp>
      <p:pic>
        <p:nvPicPr>
          <p:cNvPr id="83" name="Google Shape;83;p15" descr="fc0491900dcb3f15237afc56e9319dfa"/>
          <p:cNvPicPr preferRelativeResize="0"/>
          <p:nvPr/>
        </p:nvPicPr>
        <p:blipFill>
          <a:blip r:embed="rId3">
            <a:alphaModFix/>
          </a:blip>
          <a:stretch>
            <a:fillRect/>
          </a:stretch>
        </p:blipFill>
        <p:spPr>
          <a:xfrm>
            <a:off x="1444432" y="1008450"/>
            <a:ext cx="4843362" cy="3954724"/>
          </a:xfrm>
          <a:prstGeom prst="rect">
            <a:avLst/>
          </a:prstGeom>
          <a:noFill/>
          <a:ln>
            <a:noFill/>
          </a:ln>
        </p:spPr>
      </p:pic>
    </p:spTree>
  </p:cSld>
  <p:clrMapOvr>
    <a:masterClrMapping/>
  </p:clrMapOvr>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831</Words>
  <Application>Microsoft Office PowerPoint</Application>
  <PresentationFormat>On-screen Show (16:9)</PresentationFormat>
  <Paragraphs>107</Paragraphs>
  <Slides>30</Slides>
  <Notes>30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Arial</vt:lpstr>
      <vt:lpstr>Custom</vt:lpstr>
      <vt:lpstr>The Endocrine System</vt:lpstr>
      <vt:lpstr>What is the system?</vt:lpstr>
      <vt:lpstr>BIG IDEA:</vt:lpstr>
      <vt:lpstr>Major Structures of the Endocrine System</vt:lpstr>
      <vt:lpstr>PowerPoint Presentation</vt:lpstr>
      <vt:lpstr>Control of Hormones</vt:lpstr>
      <vt:lpstr>PowerPoint Presentation</vt:lpstr>
      <vt:lpstr>Example of Negative Feedback</vt:lpstr>
      <vt:lpstr>Positive Feedback System - contractions during labor</vt:lpstr>
      <vt:lpstr>Pituitary Gland - located below brain</vt:lpstr>
      <vt:lpstr>PowerPoint Presentation</vt:lpstr>
      <vt:lpstr>Hormone Control</vt:lpstr>
      <vt:lpstr>Anterior Pituitary Hormones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Posterior Pituitary Hormones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Endocrine System</dc:title>
  <cp:lastModifiedBy>Lyndsey Norton</cp:lastModifiedBy>
  <cp:revision>4</cp:revision>
  <dcterms:modified xsi:type="dcterms:W3CDTF">2019-03-19T19:30:22Z</dcterms:modified>
</cp:coreProperties>
</file>