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/>
              <a:t>Guided notes printable: </a:t>
            </a:r>
            <a:r>
              <a:rPr lang="en-US"/>
              <a:t>https://docs.google.com/document/d/1TNMFfgw0NfyLOIRJ5YfQEulxbyuBYmlGMvpAfXhtqa8/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i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i3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b8f819f_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b8f819f_0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 dirty="0"/>
              <a:t>Tri-it before you bi-it (blood comes thru tricuspid first then exits via bicuspid)</a:t>
            </a:r>
            <a:endParaRPr sz="1466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i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i4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i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i4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 dirty="0"/>
              <a:t>Semilunar = moon shaped</a:t>
            </a:r>
            <a:endParaRPr sz="1466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a7242cc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ca7242cc9_0_1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Right Atrium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Tricuspid valve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Right Ventricle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Left Atrium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Mitral Valve/</a:t>
            </a:r>
            <a:r>
              <a:rPr lang="en-US" sz="1466" dirty="0" err="1"/>
              <a:t>Biscupid</a:t>
            </a:r>
            <a:endParaRPr lang="en-US" sz="1466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Left Ventricle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 papillary </a:t>
            </a:r>
            <a:r>
              <a:rPr lang="en-US" sz="1466" dirty="0" err="1"/>
              <a:t>muslce</a:t>
            </a:r>
            <a:endParaRPr lang="en-US" sz="1466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 chordae tendineae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466" dirty="0"/>
              <a:t> cusp of bicuspid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342540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342540b4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bc9633a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fbc9633a4_0_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i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62000"/>
            <a:ext cx="6773862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i6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6" dirty="0"/>
              <a:t>1.  </a:t>
            </a:r>
            <a:endParaRPr sz="1466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b8852ac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b8852ac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i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i6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i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i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038bd5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038bd5bd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i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i7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Pulmonary Valve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Tricuspid Valve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Mitral (Bicuspid) Valve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 Aortic Valve</a:t>
            </a:r>
            <a:b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Heart Apex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i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i7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ceca31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ceca317e_0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bc9633a4_28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fbc9633a4_287_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i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i1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i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i1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0a4d7e1c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10a4d7e1c9_2_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i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i2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i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i2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i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42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i3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b8f819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550" y="762000"/>
            <a:ext cx="677370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b8f819f_0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822960" y="2057400"/>
            <a:ext cx="74982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645920" y="3086100"/>
            <a:ext cx="5852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8595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274320" y="205740"/>
            <a:ext cx="85953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Char char="○"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Char char="■"/>
              <a:defRPr sz="3500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274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4846320" y="1234440"/>
            <a:ext cx="4023300" cy="3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274320" y="4526280"/>
            <a:ext cx="8595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/>
          <a:lstStyle>
            <a:lvl1pPr marL="457200" lvl="0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ctr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isc-online.com/objects/ViewObject.aspx?ID=AP1250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VY04NQUpx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MBSU-2GK3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171399" y="98175"/>
            <a:ext cx="8886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Cardiovascular (C</a:t>
            </a:r>
            <a:r>
              <a:rPr lang="en-US" sz="4000"/>
              <a:t>irculatory)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System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74" y="836800"/>
            <a:ext cx="5870475" cy="33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 rotWithShape="1">
          <a:blip r:embed="rId4">
            <a:alphaModFix/>
          </a:blip>
          <a:srcRect l="18662" r="21635"/>
          <a:stretch/>
        </p:blipFill>
        <p:spPr>
          <a:xfrm>
            <a:off x="6466998" y="917034"/>
            <a:ext cx="2414453" cy="3536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660" y="-6"/>
            <a:ext cx="4644762" cy="50292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6"/>
          <p:cNvCxnSpPr/>
          <p:nvPr/>
        </p:nvCxnSpPr>
        <p:spPr>
          <a:xfrm rot="-5400000" flipH="1">
            <a:off x="1365272" y="1454963"/>
            <a:ext cx="1971600" cy="3462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p16"/>
          <p:cNvCxnSpPr/>
          <p:nvPr/>
        </p:nvCxnSpPr>
        <p:spPr>
          <a:xfrm rot="-5400000" flipH="1">
            <a:off x="2397380" y="3158598"/>
            <a:ext cx="843900" cy="4002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6"/>
          <p:cNvCxnSpPr/>
          <p:nvPr/>
        </p:nvCxnSpPr>
        <p:spPr>
          <a:xfrm rot="5400000" flipH="1">
            <a:off x="2552200" y="2925500"/>
            <a:ext cx="1077900" cy="1434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21591" y="94821"/>
            <a:ext cx="89223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Valves of the Heart – allow one-way flow of blood. </a:t>
            </a:r>
            <a:r>
              <a:rPr lang="en-US" sz="2700" b="1"/>
              <a:t>     ---  </a:t>
            </a: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total</a:t>
            </a:r>
            <a:endParaRPr sz="2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        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0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Atrioventricular Valves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(AV) </a:t>
            </a:r>
            <a:r>
              <a:rPr lang="en-US" sz="2000" b="1"/>
              <a:t>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 2 </a:t>
            </a:r>
            <a:r>
              <a:rPr lang="en-US" sz="20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Semilunar valves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2000" u="sng"/>
          </a:p>
          <a:p>
            <a:pPr marL="381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u="sng"/>
          </a:p>
          <a:p>
            <a:pPr marL="381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40607"/>
          <a:stretch/>
        </p:blipFill>
        <p:spPr>
          <a:xfrm>
            <a:off x="5461510" y="1744453"/>
            <a:ext cx="3436965" cy="26535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48997" y="1817049"/>
            <a:ext cx="4421400" cy="23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300" u="sng"/>
              <a:t>Left Atrioventricular valve</a:t>
            </a:r>
            <a:r>
              <a:rPr lang="en-US" sz="2300"/>
              <a:t> – also called the </a:t>
            </a:r>
            <a:r>
              <a:rPr lang="en-US" sz="2300" u="sng"/>
              <a:t>bicuspid valve</a:t>
            </a:r>
            <a:r>
              <a:rPr lang="en-US" sz="2300"/>
              <a:t> or </a:t>
            </a:r>
            <a:r>
              <a:rPr lang="en-US" sz="2300" u="sng"/>
              <a:t>mitral valve</a:t>
            </a:r>
            <a:r>
              <a:rPr lang="en-US" sz="2300"/>
              <a:t>. </a:t>
            </a:r>
            <a:endParaRPr sz="2300"/>
          </a:p>
          <a:p>
            <a:pPr marL="38100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2300" u="sng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2300" u="sng"/>
              <a:t>Right Atrioventricular valve</a:t>
            </a:r>
            <a:r>
              <a:rPr lang="en-US" sz="2300"/>
              <a:t> – also called the </a:t>
            </a:r>
            <a:r>
              <a:rPr lang="en-US" sz="2300" u="sng"/>
              <a:t>tricuspid valve</a:t>
            </a:r>
            <a:r>
              <a:rPr lang="en-US" sz="2300"/>
              <a:t>.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245073" y="149070"/>
            <a:ext cx="4242300" cy="4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7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Semilunar</a:t>
            </a:r>
            <a:r>
              <a: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or just </a:t>
            </a:r>
            <a:r>
              <a:rPr lang="en-US" sz="27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valve</a:t>
            </a:r>
            <a:r>
              <a: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left ventricle and the aorta</a:t>
            </a: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700" dirty="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7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Semilunar</a:t>
            </a:r>
            <a:r>
              <a: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just </a:t>
            </a:r>
            <a:r>
              <a:rPr lang="en-US" sz="27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valve</a:t>
            </a:r>
            <a:r>
              <a: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</a:t>
            </a:r>
            <a:r>
              <a:rPr lang="en-US" sz="2700" dirty="0"/>
              <a:t>right </a:t>
            </a:r>
            <a:r>
              <a:rPr lang="en-US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ventricle and the </a:t>
            </a:r>
            <a:r>
              <a:rPr lang="en-US" sz="2700" dirty="0"/>
              <a:t>pulmonary artery</a:t>
            </a: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265" y="327324"/>
            <a:ext cx="4051545" cy="3227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92" y="352988"/>
            <a:ext cx="3086100" cy="302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543" y="169875"/>
            <a:ext cx="3657588" cy="3964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68325" y="3513200"/>
            <a:ext cx="66534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Mitral = bicuspid (left side)</a:t>
            </a:r>
            <a:b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Tricuspid (right side)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and Pulmonary are both semilunar valves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119350" y="143800"/>
            <a:ext cx="8527800" cy="16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</a:t>
            </a:r>
            <a:r>
              <a:rPr lang="en-US" sz="2200" u="sng"/>
              <a:t>cusps</a:t>
            </a:r>
            <a:r>
              <a:rPr lang="en-US" sz="2200"/>
              <a:t> (flaps) of the bicuspid and tricuspid valves are anchored to the ventricle walls by fibrous “cords” called </a:t>
            </a:r>
            <a:r>
              <a:rPr lang="en-US" sz="2200" u="sng"/>
              <a:t>chordae tendineae</a:t>
            </a:r>
            <a:r>
              <a:rPr lang="en-US" sz="2200"/>
              <a:t>, which attach to the wall by </a:t>
            </a:r>
            <a:r>
              <a:rPr lang="en-US" sz="2200" u="sng"/>
              <a:t>papillary muscles</a:t>
            </a:r>
            <a:r>
              <a:rPr lang="en-US" sz="2200"/>
              <a:t>. This prevents the valves from being pushed up into the atria during ventricular systole.</a:t>
            </a:r>
            <a:endParaRPr sz="2200"/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249" y="1971874"/>
            <a:ext cx="4645950" cy="30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6288740" y="2327730"/>
            <a:ext cx="20946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identify these parts?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120578" y="2271814"/>
            <a:ext cx="3960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Ventricular or Atrial Septal Defect</a:t>
            </a:r>
            <a:endParaRPr sz="2500"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l="16694" t="3731" b="3452"/>
          <a:stretch/>
        </p:blipFill>
        <p:spPr>
          <a:xfrm>
            <a:off x="4251128" y="297456"/>
            <a:ext cx="4586399" cy="471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229072" y="1133933"/>
            <a:ext cx="15405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408983" y="3034328"/>
            <a:ext cx="26988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Sometimes called a “hole in the heart”</a:t>
            </a:r>
            <a:endParaRPr sz="2000"/>
          </a:p>
        </p:txBody>
      </p:sp>
      <p:sp>
        <p:nvSpPr>
          <p:cNvPr id="119" name="Google Shape;119;p21"/>
          <p:cNvSpPr txBox="1"/>
          <p:nvPr/>
        </p:nvSpPr>
        <p:spPr>
          <a:xfrm>
            <a:off x="216338" y="154136"/>
            <a:ext cx="3688500" cy="1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/>
              <a:t>Septum</a:t>
            </a:r>
            <a:r>
              <a:rPr lang="en-US" sz="2500"/>
              <a:t> - muscular wall that divides the left and right side of the heart</a:t>
            </a:r>
            <a:endParaRPr sz="2500"/>
          </a:p>
        </p:txBody>
      </p:sp>
      <p:sp>
        <p:nvSpPr>
          <p:cNvPr id="120" name="Google Shape;120;p21"/>
          <p:cNvSpPr txBox="1"/>
          <p:nvPr/>
        </p:nvSpPr>
        <p:spPr>
          <a:xfrm>
            <a:off x="173813" y="4234883"/>
            <a:ext cx="3169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Heart Tutorial at wisc-online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00" y="283923"/>
            <a:ext cx="7311851" cy="457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00" y="283923"/>
            <a:ext cx="7311851" cy="457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4883625" y="348900"/>
            <a:ext cx="2479800" cy="4224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Aorta</a:t>
            </a:r>
            <a:endParaRPr sz="1800" b="1"/>
          </a:p>
        </p:txBody>
      </p:sp>
      <p:sp>
        <p:nvSpPr>
          <p:cNvPr id="132" name="Google Shape;132;p23"/>
          <p:cNvSpPr txBox="1"/>
          <p:nvPr/>
        </p:nvSpPr>
        <p:spPr>
          <a:xfrm>
            <a:off x="5664050" y="1010250"/>
            <a:ext cx="2479800" cy="422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Pulmonary Trunk</a:t>
            </a:r>
            <a:endParaRPr sz="1800" b="1"/>
          </a:p>
        </p:txBody>
      </p:sp>
      <p:sp>
        <p:nvSpPr>
          <p:cNvPr id="133" name="Google Shape;133;p23"/>
          <p:cNvSpPr txBox="1"/>
          <p:nvPr/>
        </p:nvSpPr>
        <p:spPr>
          <a:xfrm>
            <a:off x="5778550" y="1584950"/>
            <a:ext cx="2479800" cy="4224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Pulmonary Vein</a:t>
            </a:r>
            <a:endParaRPr sz="1800" b="1"/>
          </a:p>
        </p:txBody>
      </p:sp>
      <p:sp>
        <p:nvSpPr>
          <p:cNvPr id="134" name="Google Shape;134;p23"/>
          <p:cNvSpPr txBox="1"/>
          <p:nvPr/>
        </p:nvSpPr>
        <p:spPr>
          <a:xfrm>
            <a:off x="5778550" y="2050675"/>
            <a:ext cx="2479800" cy="4224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Left Atrium</a:t>
            </a:r>
            <a:endParaRPr sz="1800" b="1"/>
          </a:p>
        </p:txBody>
      </p:sp>
      <p:sp>
        <p:nvSpPr>
          <p:cNvPr id="135" name="Google Shape;135;p23"/>
          <p:cNvSpPr txBox="1"/>
          <p:nvPr/>
        </p:nvSpPr>
        <p:spPr>
          <a:xfrm>
            <a:off x="5778550" y="2516400"/>
            <a:ext cx="2479800" cy="4224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Coronary Vessels</a:t>
            </a:r>
            <a:endParaRPr sz="1800" b="1"/>
          </a:p>
        </p:txBody>
      </p:sp>
      <p:sp>
        <p:nvSpPr>
          <p:cNvPr id="136" name="Google Shape;136;p23"/>
          <p:cNvSpPr txBox="1"/>
          <p:nvPr/>
        </p:nvSpPr>
        <p:spPr>
          <a:xfrm>
            <a:off x="5778550" y="3752450"/>
            <a:ext cx="2479800" cy="4224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Left Ventricle</a:t>
            </a:r>
            <a:endParaRPr sz="1800" b="1"/>
          </a:p>
        </p:txBody>
      </p:sp>
      <p:sp>
        <p:nvSpPr>
          <p:cNvPr id="137" name="Google Shape;137;p23"/>
          <p:cNvSpPr txBox="1"/>
          <p:nvPr/>
        </p:nvSpPr>
        <p:spPr>
          <a:xfrm>
            <a:off x="5571500" y="4288625"/>
            <a:ext cx="2479800" cy="4224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Apex</a:t>
            </a:r>
            <a:endParaRPr sz="1800" b="1"/>
          </a:p>
        </p:txBody>
      </p:sp>
      <p:sp>
        <p:nvSpPr>
          <p:cNvPr id="138" name="Google Shape;138;p23"/>
          <p:cNvSpPr txBox="1"/>
          <p:nvPr/>
        </p:nvSpPr>
        <p:spPr>
          <a:xfrm>
            <a:off x="946500" y="1305450"/>
            <a:ext cx="2479800" cy="422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Superior Vena Cava</a:t>
            </a:r>
            <a:endParaRPr sz="1800" b="1"/>
          </a:p>
        </p:txBody>
      </p:sp>
      <p:sp>
        <p:nvSpPr>
          <p:cNvPr id="139" name="Google Shape;139;p23"/>
          <p:cNvSpPr txBox="1"/>
          <p:nvPr/>
        </p:nvSpPr>
        <p:spPr>
          <a:xfrm>
            <a:off x="2724200" y="4373425"/>
            <a:ext cx="2479800" cy="422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Inferior Vena Cava</a:t>
            </a:r>
            <a:endParaRPr sz="1800" b="1"/>
          </a:p>
        </p:txBody>
      </p:sp>
      <p:sp>
        <p:nvSpPr>
          <p:cNvPr id="140" name="Google Shape;140;p23"/>
          <p:cNvSpPr txBox="1"/>
          <p:nvPr/>
        </p:nvSpPr>
        <p:spPr>
          <a:xfrm>
            <a:off x="841650" y="2265025"/>
            <a:ext cx="2479800" cy="422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Right Atrium</a:t>
            </a:r>
            <a:endParaRPr sz="1800" b="1"/>
          </a:p>
        </p:txBody>
      </p:sp>
      <p:sp>
        <p:nvSpPr>
          <p:cNvPr id="141" name="Google Shape;141;p23"/>
          <p:cNvSpPr txBox="1"/>
          <p:nvPr/>
        </p:nvSpPr>
        <p:spPr>
          <a:xfrm>
            <a:off x="946500" y="3533950"/>
            <a:ext cx="2479800" cy="4224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Right Ventricle </a:t>
            </a: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850" y="189225"/>
            <a:ext cx="4974575" cy="49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309" y="242824"/>
            <a:ext cx="3918037" cy="465785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180025" y="242825"/>
            <a:ext cx="4534800" cy="4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1. Right Atrium</a:t>
            </a:r>
            <a:br>
              <a:rPr lang="en-US" sz="2400"/>
            </a:br>
            <a:r>
              <a:rPr lang="en-US" sz="2400"/>
              <a:t>2. Right Ventricle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3. Left Atrium</a:t>
            </a:r>
            <a:br>
              <a:rPr lang="en-US" sz="2400"/>
            </a:br>
            <a:r>
              <a:rPr lang="en-US" sz="2400"/>
              <a:t>4. Left Ventricle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5. Pulmonary Artery</a:t>
            </a:r>
            <a:br>
              <a:rPr lang="en-US" sz="2400"/>
            </a:br>
            <a:r>
              <a:rPr lang="en-US" sz="2400"/>
              <a:t>6. Aorta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7. Superior Vena Cava</a:t>
            </a:r>
            <a:br>
              <a:rPr lang="en-US" sz="2400"/>
            </a:br>
            <a:r>
              <a:rPr lang="en-US" sz="2400"/>
              <a:t>8. Inferior Vena Cava</a:t>
            </a:r>
            <a:br>
              <a:rPr lang="en-US" sz="2400"/>
            </a:br>
            <a:r>
              <a:rPr lang="en-US" sz="2400"/>
              <a:t>9.  Pulmonary Vein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4049" y="309349"/>
            <a:ext cx="6282100" cy="47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059" y="323662"/>
            <a:ext cx="3918037" cy="465785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632600" y="496175"/>
            <a:ext cx="18141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Try labeling these on your own. </a:t>
            </a:r>
            <a:endParaRPr sz="2400"/>
          </a:p>
        </p:txBody>
      </p:sp>
      <p:cxnSp>
        <p:nvCxnSpPr>
          <p:cNvPr id="159" name="Google Shape;159;p26"/>
          <p:cNvCxnSpPr/>
          <p:nvPr/>
        </p:nvCxnSpPr>
        <p:spPr>
          <a:xfrm rot="10800000" flipH="1">
            <a:off x="3048775" y="3245775"/>
            <a:ext cx="1742100" cy="456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26"/>
          <p:cNvSpPr txBox="1"/>
          <p:nvPr/>
        </p:nvSpPr>
        <p:spPr>
          <a:xfrm>
            <a:off x="1192475" y="3494675"/>
            <a:ext cx="17421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Try labeling the valves too.</a:t>
            </a:r>
            <a:endParaRPr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57194"/>
            <a:ext cx="3814763" cy="447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5623800" y="980200"/>
            <a:ext cx="31581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valves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(#5 is not a valve)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8975"/>
            <a:ext cx="4036599" cy="47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5477843" y="2298025"/>
            <a:ext cx="3225300" cy="21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Pulmonary Valve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Tricuspid Valve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Mitral (Bicuspid) Valve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Aortic Valve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Heart Apex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610" y="186351"/>
            <a:ext cx="5143500" cy="47898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9"/>
          <p:cNvCxnSpPr/>
          <p:nvPr/>
        </p:nvCxnSpPr>
        <p:spPr>
          <a:xfrm flipH="1">
            <a:off x="4324883" y="352595"/>
            <a:ext cx="2792700" cy="5190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9"/>
          <p:cNvCxnSpPr/>
          <p:nvPr/>
        </p:nvCxnSpPr>
        <p:spPr>
          <a:xfrm flipH="1">
            <a:off x="5141798" y="1047676"/>
            <a:ext cx="2828400" cy="7518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29"/>
          <p:cNvCxnSpPr/>
          <p:nvPr/>
        </p:nvCxnSpPr>
        <p:spPr>
          <a:xfrm rot="10800000" flipH="1">
            <a:off x="2137815" y="3475756"/>
            <a:ext cx="1260300" cy="9453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" name="Google Shape;181;p29"/>
          <p:cNvCxnSpPr/>
          <p:nvPr/>
        </p:nvCxnSpPr>
        <p:spPr>
          <a:xfrm rot="10800000">
            <a:off x="6870368" y="3253218"/>
            <a:ext cx="1680600" cy="6396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2" name="Google Shape;182;p29"/>
          <p:cNvSpPr txBox="1"/>
          <p:nvPr/>
        </p:nvSpPr>
        <p:spPr>
          <a:xfrm>
            <a:off x="6067283" y="74284"/>
            <a:ext cx="4944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1</a:t>
            </a:r>
            <a:endParaRPr sz="2000"/>
          </a:p>
        </p:txBody>
      </p:sp>
      <p:sp>
        <p:nvSpPr>
          <p:cNvPr id="183" name="Google Shape;183;p29"/>
          <p:cNvSpPr txBox="1"/>
          <p:nvPr/>
        </p:nvSpPr>
        <p:spPr>
          <a:xfrm>
            <a:off x="7970198" y="826158"/>
            <a:ext cx="4944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2</a:t>
            </a:r>
            <a:endParaRPr sz="2000"/>
          </a:p>
        </p:txBody>
      </p:sp>
      <p:sp>
        <p:nvSpPr>
          <p:cNvPr id="184" name="Google Shape;184;p29"/>
          <p:cNvSpPr txBox="1"/>
          <p:nvPr/>
        </p:nvSpPr>
        <p:spPr>
          <a:xfrm>
            <a:off x="123570" y="-4"/>
            <a:ext cx="3744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Can you name the valves?</a:t>
            </a:r>
            <a:endParaRPr sz="2000"/>
          </a:p>
        </p:txBody>
      </p:sp>
      <p:sp>
        <p:nvSpPr>
          <p:cNvPr id="185" name="Google Shape;185;p29"/>
          <p:cNvSpPr txBox="1"/>
          <p:nvPr/>
        </p:nvSpPr>
        <p:spPr>
          <a:xfrm>
            <a:off x="8550968" y="3727814"/>
            <a:ext cx="4944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3</a:t>
            </a:r>
            <a:endParaRPr sz="2000"/>
          </a:p>
        </p:txBody>
      </p:sp>
      <p:sp>
        <p:nvSpPr>
          <p:cNvPr id="186" name="Google Shape;186;p29"/>
          <p:cNvSpPr txBox="1"/>
          <p:nvPr/>
        </p:nvSpPr>
        <p:spPr>
          <a:xfrm>
            <a:off x="1643445" y="4377485"/>
            <a:ext cx="4944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4</a:t>
            </a:r>
            <a:endParaRPr sz="2000"/>
          </a:p>
        </p:txBody>
      </p:sp>
      <p:sp>
        <p:nvSpPr>
          <p:cNvPr id="187" name="Google Shape;187;p29"/>
          <p:cNvSpPr txBox="1"/>
          <p:nvPr/>
        </p:nvSpPr>
        <p:spPr>
          <a:xfrm>
            <a:off x="296663" y="546953"/>
            <a:ext cx="2385000" cy="94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1. Pulmonary valve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2. Aortic valve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3. Tricuspid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4.  Bicuspid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 descr="The human heart beats up to 3 billion times over an average lifespan. Learn about the anatomy of the heart and how this muscular organ provides life-giving oxygen throughout the body.&#10;➡ Subscribe: http://bit.ly/NatGeoSubscribe&#10;&#10;About National Geographic:&#10;National Geographic is the world's premium destination for science, exploration, and adventure. Through their world-class scientists, photographers, journalists, and filmmakers, Nat Geo gets you closer to the stories that matter and past the edge of what's possible.&#10;&#10;Get More National Geographic:&#10;Official Site: http://bit.ly/NatGeoOfficialSite&#10;Facebook: http://bit.ly/FBNatGeo&#10;Twitter: http://bit.ly/NatGeoTwitter&#10;Instagram: http://bit.ly/NatGeoInsta&#10;&#10;Heart 101 | National Geographic &#10;https://youtu.be/GMBSU-2GK3E&#10;&#10;National Geographic&#10;https://www.youtube.com/natgeo" title="Heart 101 | National Geographi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675" y="85750"/>
            <a:ext cx="6491275" cy="48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/>
        </p:nvSpPr>
        <p:spPr>
          <a:xfrm>
            <a:off x="256352" y="299275"/>
            <a:ext cx="3960600" cy="44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 Circulation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delivers blood to all body cells and carries away waste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Circulation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eliminates carbon dioxide and oxygenates blood (lung pathway) 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9" descr="Kreislauf_EN_100218.jpg"/>
          <p:cNvPicPr preferRelativeResize="0"/>
          <p:nvPr/>
        </p:nvPicPr>
        <p:blipFill rotWithShape="1">
          <a:blip r:embed="rId3">
            <a:alphaModFix/>
          </a:blip>
          <a:srcRect t="5508"/>
          <a:stretch/>
        </p:blipFill>
        <p:spPr>
          <a:xfrm>
            <a:off x="4452575" y="98113"/>
            <a:ext cx="4216121" cy="494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566888" y="70875"/>
            <a:ext cx="8114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of the Heart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 txBox="1"/>
          <p:nvPr/>
        </p:nvSpPr>
        <p:spPr>
          <a:xfrm>
            <a:off x="243585" y="875247"/>
            <a:ext cx="44268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Size – about 14 cm x 9 cm (the size of a fist). 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in the </a:t>
            </a: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mediastinum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, between the 2</a:t>
            </a: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rib and the 5</a:t>
            </a: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intercostal space. 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marR="0" lvl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distal end of the heart is called the </a:t>
            </a: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apex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3">
            <a:alphaModFix/>
          </a:blip>
          <a:srcRect l="9444"/>
          <a:stretch/>
        </p:blipFill>
        <p:spPr>
          <a:xfrm>
            <a:off x="5048820" y="1092994"/>
            <a:ext cx="3996721" cy="345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109" y="380215"/>
            <a:ext cx="5523441" cy="47632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/>
          <p:nvPr/>
        </p:nvSpPr>
        <p:spPr>
          <a:xfrm>
            <a:off x="267750" y="96728"/>
            <a:ext cx="39993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CORONARY ARTERIES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/>
        </p:nvSpPr>
        <p:spPr>
          <a:xfrm>
            <a:off x="396855" y="148821"/>
            <a:ext cx="86628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Fibrous Pericardium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encloses the heart </a:t>
            </a:r>
            <a:b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(like a bag) and has 2 layers 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0" algn="l" rtl="0">
              <a:lnSpc>
                <a:spcPct val="11992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pericardium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(inner) 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0" algn="l" rtl="0">
              <a:lnSpc>
                <a:spcPct val="11992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pericardium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(outer)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150" y="2245817"/>
            <a:ext cx="3857625" cy="28360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/>
          <p:nvPr/>
        </p:nvSpPr>
        <p:spPr>
          <a:xfrm>
            <a:off x="455175" y="2587984"/>
            <a:ext cx="32679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75425" rIns="75425" bIns="7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dk1"/>
                </a:solidFill>
              </a:rPr>
              <a:t>Pericardial cavity</a:t>
            </a:r>
            <a:r>
              <a:rPr lang="en-US" sz="2900">
                <a:solidFill>
                  <a:schemeClr val="dk1"/>
                </a:solidFill>
              </a:rPr>
              <a:t> – contains fluid  reducing friction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/>
        </p:nvSpPr>
        <p:spPr>
          <a:xfrm>
            <a:off x="156488" y="244316"/>
            <a:ext cx="3384600" cy="431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7812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 of the Heart 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0" indent="-50800" algn="l" rtl="0">
              <a:lnSpc>
                <a:spcPct val="108035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</a:pP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Epicardium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outer layer, reduces friction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0" indent="-5080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</a:pP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Myocardium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middle layer, mostly cardiac muscle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0" indent="-50800" algn="l" rt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</a:pP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Endocardium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inner lining, within chambers of the heart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812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0685"/>
          <a:stretch/>
        </p:blipFill>
        <p:spPr>
          <a:xfrm>
            <a:off x="3731895" y="540979"/>
            <a:ext cx="5182942" cy="306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69695" y="183718"/>
            <a:ext cx="81141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ctr" anchorCtr="0">
            <a:noAutofit/>
          </a:bodyPr>
          <a:lstStyle/>
          <a:p>
            <a:pPr marL="0" marR="0" lvl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Blood Flow in the Heart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67053" y="1295038"/>
            <a:ext cx="53688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heart </a:t>
            </a:r>
            <a:r>
              <a:rPr lang="en-US" sz="2600" b="1"/>
              <a:t>is a DOUBLE pump  (double - loop circulation) </a:t>
            </a:r>
            <a:endParaRPr sz="2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</a:t>
            </a:r>
            <a:r>
              <a:rPr lang="en-US" sz="2600" b="1"/>
              <a:t> - blood travels to the lungs and then back</a:t>
            </a:r>
            <a:endParaRPr sz="2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S</a:t>
            </a: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ystemic </a:t>
            </a:r>
            <a:r>
              <a:rPr lang="en-US" sz="2600" b="1"/>
              <a:t>- blood travels to the body and then back to the heart</a:t>
            </a:r>
            <a:endParaRPr sz="2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983" y="753300"/>
            <a:ext cx="2097777" cy="412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69100" y="197325"/>
            <a:ext cx="5245200" cy="47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31425" rIns="31425" bIns="3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has 4 chambers: </a:t>
            </a:r>
            <a:endParaRPr sz="2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Atria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upper chambers that receive blood returning to the heart through </a:t>
            </a: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veins</a:t>
            </a:r>
            <a:endParaRPr sz="2400"/>
          </a:p>
          <a:p>
            <a:pPr marL="381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/>
          </a:p>
          <a:p>
            <a:pPr marL="3810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Ventricles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thick, muscular lower chambers. </a:t>
            </a:r>
            <a:r>
              <a:rPr lang="en-US" sz="2400"/>
              <a:t> P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umps</a:t>
            </a:r>
            <a:r>
              <a:rPr lang="en-US" sz="2400"/>
              <a:t>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out of the heart through </a:t>
            </a: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arteries </a:t>
            </a:r>
            <a:r>
              <a:rPr lang="en-US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(away)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700" u="sng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Septum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separates the right and left sides of the heart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70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176" y="404411"/>
            <a:ext cx="3802612" cy="433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529</Words>
  <Application>Microsoft Office PowerPoint</Application>
  <PresentationFormat>On-screen Show (16:9)</PresentationFormat>
  <Paragraphs>93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Custom</vt:lpstr>
      <vt:lpstr>Cardiovascular (Circulatory) System</vt:lpstr>
      <vt:lpstr>PowerPoint Presentation</vt:lpstr>
      <vt:lpstr>PowerPoint Presentation</vt:lpstr>
      <vt:lpstr>Structure of the Heart</vt:lpstr>
      <vt:lpstr>PowerPoint Presentation</vt:lpstr>
      <vt:lpstr>PowerPoint Presentation</vt:lpstr>
      <vt:lpstr>PowerPoint Presentation</vt:lpstr>
      <vt:lpstr>Blood Flow in the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(Circulatory) System</dc:title>
  <cp:lastModifiedBy>Lyndsey Norton</cp:lastModifiedBy>
  <cp:revision>2</cp:revision>
  <dcterms:modified xsi:type="dcterms:W3CDTF">2019-03-31T20:24:52Z</dcterms:modified>
</cp:coreProperties>
</file>