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5143500" type="screen16x9"/>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dirty="0"/>
              <a:t>Sys-tall-e</a:t>
            </a:r>
            <a:endParaRPr sz="1466"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i50: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i5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i6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i6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i81: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i8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i13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i13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i14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i1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i145: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i14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cb829b52_16: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cb829b52_1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i15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i15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cb829b52_113: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cb829b52_11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i16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i16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10a8b2f9ed_12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 name="Google Shape;29;g10a8b2f9ed_1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b829b52_1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b829b52_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i164: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i16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i169: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i16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ca71c4b12_0_9: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ca71c4b12_0_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ca71c4b12_0_15: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ca71c4b12_0_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ca71c4b12_0_22: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ca71c4b12_0_2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can also do CPR to the beat of “Another One Bites the Dust”</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i173: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i17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66" dirty="0"/>
              <a:t>Write on </a:t>
            </a:r>
            <a:r>
              <a:rPr lang="en-US" sz="1466"/>
              <a:t>exact space of paper</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623e773_07: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623e773_0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623e773_012: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623e773_01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623e773_019: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623e773_01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i23: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i2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623e773_0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623e773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d0359b566_152_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d0359b566_152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d0359b566_225_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d0359b566_225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i177: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i17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623e773_031: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2623e773_03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ba1e2fb4_0_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cba1e2fb4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425a531_20: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e425a531_2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i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i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cd73aec82_0_6:notes"/>
          <p:cNvSpPr>
            <a:spLocks noGrp="1" noRot="1" noChangeAspect="1"/>
          </p:cNvSpPr>
          <p:nvPr>
            <p:ph type="sldImg" idx="2"/>
          </p:nvPr>
        </p:nvSpPr>
        <p:spPr>
          <a:xfrm>
            <a:off x="423550"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cd73aec82_0_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i3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i3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i43:notes"/>
          <p:cNvSpPr>
            <a:spLocks noGrp="1" noRot="1" noChangeAspect="1"/>
          </p:cNvSpPr>
          <p:nvPr>
            <p:ph type="sldImg" idx="2"/>
          </p:nvPr>
        </p:nvSpPr>
        <p:spPr>
          <a:xfrm>
            <a:off x="423863" y="762000"/>
            <a:ext cx="6773862"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i4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i36: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i3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i120:notes"/>
          <p:cNvSpPr>
            <a:spLocks noGrp="1" noRot="1" noChangeAspect="1"/>
          </p:cNvSpPr>
          <p:nvPr>
            <p:ph type="sldImg" idx="2"/>
          </p:nvPr>
        </p:nvSpPr>
        <p:spPr>
          <a:xfrm>
            <a:off x="423542" y="762000"/>
            <a:ext cx="67737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i12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4000"/>
            </a:lvl1pPr>
            <a:lvl2pPr lvl="1" algn="ctr">
              <a:spcBef>
                <a:spcPts val="0"/>
              </a:spcBef>
              <a:spcAft>
                <a:spcPts val="0"/>
              </a:spcAft>
              <a:buSzPts val="4000"/>
              <a:buChar char="○"/>
              <a:defRPr sz="4000"/>
            </a:lvl2pPr>
            <a:lvl3pPr lvl="2" algn="ctr">
              <a:spcBef>
                <a:spcPts val="0"/>
              </a:spcBef>
              <a:spcAft>
                <a:spcPts val="0"/>
              </a:spcAft>
              <a:buSzPts val="4000"/>
              <a:buChar char="■"/>
              <a:defRPr sz="4000"/>
            </a:lvl3pPr>
            <a:lvl4pPr lvl="3" algn="ctr">
              <a:spcBef>
                <a:spcPts val="0"/>
              </a:spcBef>
              <a:spcAft>
                <a:spcPts val="0"/>
              </a:spcAft>
              <a:buSzPts val="4000"/>
              <a:buChar char="●"/>
              <a:defRPr sz="4000"/>
            </a:lvl4pPr>
            <a:lvl5pPr lvl="4" algn="ctr">
              <a:spcBef>
                <a:spcPts val="0"/>
              </a:spcBef>
              <a:spcAft>
                <a:spcPts val="0"/>
              </a:spcAft>
              <a:buSzPts val="4000"/>
              <a:buChar char="○"/>
              <a:defRPr sz="4000"/>
            </a:lvl5pPr>
            <a:lvl6pPr lvl="5" algn="ctr">
              <a:spcBef>
                <a:spcPts val="0"/>
              </a:spcBef>
              <a:spcAft>
                <a:spcPts val="0"/>
              </a:spcAft>
              <a:buSzPts val="4000"/>
              <a:buChar char="■"/>
              <a:defRPr sz="4000"/>
            </a:lvl6pPr>
            <a:lvl7pPr lvl="6" algn="ctr">
              <a:spcBef>
                <a:spcPts val="0"/>
              </a:spcBef>
              <a:spcAft>
                <a:spcPts val="0"/>
              </a:spcAft>
              <a:buSzPts val="4000"/>
              <a:buChar char="●"/>
              <a:defRPr sz="4000"/>
            </a:lvl7pPr>
            <a:lvl8pPr lvl="7" algn="ctr">
              <a:spcBef>
                <a:spcPts val="0"/>
              </a:spcBef>
              <a:spcAft>
                <a:spcPts val="0"/>
              </a:spcAft>
              <a:buSzPts val="4000"/>
              <a:buChar char="○"/>
              <a:defRPr sz="4000"/>
            </a:lvl8pPr>
            <a:lvl9pPr lvl="8" algn="ctr">
              <a:spcBef>
                <a:spcPts val="0"/>
              </a:spcBef>
              <a:spcAft>
                <a:spcPts val="0"/>
              </a:spcAft>
              <a:buSzPts val="4000"/>
              <a:buChar char="■"/>
              <a:defRPr sz="4000"/>
            </a:lvl9pPr>
          </a:lstStyle>
          <a:p>
            <a:endParaRPr/>
          </a:p>
        </p:txBody>
      </p:sp>
      <p:sp>
        <p:nvSpPr>
          <p:cNvPr id="9" name="Google Shape;9;p3"/>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2600"/>
            </a:lvl1pPr>
            <a:lvl2pPr lvl="1" algn="ctr">
              <a:spcBef>
                <a:spcPts val="0"/>
              </a:spcBef>
              <a:spcAft>
                <a:spcPts val="0"/>
              </a:spcAft>
              <a:buSzPts val="2600"/>
              <a:buChar char="○"/>
              <a:defRPr sz="2600"/>
            </a:lvl2pPr>
            <a:lvl3pPr lvl="2" algn="ctr">
              <a:spcBef>
                <a:spcPts val="0"/>
              </a:spcBef>
              <a:spcAft>
                <a:spcPts val="0"/>
              </a:spcAft>
              <a:buSzPts val="2600"/>
              <a:buChar char="■"/>
              <a:defRPr sz="2600"/>
            </a:lvl3pPr>
            <a:lvl4pPr lvl="3" algn="ctr">
              <a:spcBef>
                <a:spcPts val="0"/>
              </a:spcBef>
              <a:spcAft>
                <a:spcPts val="0"/>
              </a:spcAft>
              <a:buSzPts val="2600"/>
              <a:buChar char="●"/>
              <a:defRPr sz="2600"/>
            </a:lvl4pPr>
            <a:lvl5pPr lvl="4" algn="ctr">
              <a:spcBef>
                <a:spcPts val="0"/>
              </a:spcBef>
              <a:spcAft>
                <a:spcPts val="0"/>
              </a:spcAft>
              <a:buSzPts val="2600"/>
              <a:buChar char="○"/>
              <a:defRPr sz="2600"/>
            </a:lvl5pPr>
            <a:lvl6pPr lvl="5" algn="ctr">
              <a:spcBef>
                <a:spcPts val="0"/>
              </a:spcBef>
              <a:spcAft>
                <a:spcPts val="0"/>
              </a:spcAft>
              <a:buSzPts val="2600"/>
              <a:buChar char="■"/>
              <a:defRPr sz="2600"/>
            </a:lvl6pPr>
            <a:lvl7pPr lvl="6" algn="ctr">
              <a:spcBef>
                <a:spcPts val="0"/>
              </a:spcBef>
              <a:spcAft>
                <a:spcPts val="0"/>
              </a:spcAft>
              <a:buSzPts val="2600"/>
              <a:buChar char="●"/>
              <a:defRPr sz="2600"/>
            </a:lvl7pPr>
            <a:lvl8pPr lvl="7" algn="ctr">
              <a:spcBef>
                <a:spcPts val="0"/>
              </a:spcBef>
              <a:spcAft>
                <a:spcPts val="0"/>
              </a:spcAft>
              <a:buSzPts val="2600"/>
              <a:buChar char="○"/>
              <a:defRPr sz="2600"/>
            </a:lvl8pPr>
            <a:lvl9pPr lvl="8" algn="ctr">
              <a:spcBef>
                <a:spcPts val="0"/>
              </a:spcBef>
              <a:spcAft>
                <a:spcPts val="0"/>
              </a:spcAft>
              <a:buSzPts val="2600"/>
              <a:buChar char="■"/>
              <a:defRPr sz="2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2" name="Google Shape;12;p4"/>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3500"/>
            </a:lvl1pPr>
            <a:lvl2pPr lvl="1">
              <a:spcBef>
                <a:spcPts val="0"/>
              </a:spcBef>
              <a:spcAft>
                <a:spcPts val="0"/>
              </a:spcAft>
              <a:buSzPts val="3500"/>
              <a:buChar char="○"/>
              <a:defRPr sz="3500"/>
            </a:lvl2pPr>
            <a:lvl3pPr lvl="2">
              <a:spcBef>
                <a:spcPts val="0"/>
              </a:spcBef>
              <a:spcAft>
                <a:spcPts val="0"/>
              </a:spcAft>
              <a:buSzPts val="3500"/>
              <a:buChar char="■"/>
              <a:defRPr sz="3500"/>
            </a:lvl3pPr>
            <a:lvl4pPr lvl="3">
              <a:spcBef>
                <a:spcPts val="0"/>
              </a:spcBef>
              <a:spcAft>
                <a:spcPts val="0"/>
              </a:spcAft>
              <a:buSzPts val="3500"/>
              <a:buChar char="●"/>
              <a:defRPr sz="3500"/>
            </a:lvl4pPr>
            <a:lvl5pPr lvl="4">
              <a:spcBef>
                <a:spcPts val="0"/>
              </a:spcBef>
              <a:spcAft>
                <a:spcPts val="0"/>
              </a:spcAft>
              <a:buSzPts val="3500"/>
              <a:buChar char="○"/>
              <a:defRPr sz="3500"/>
            </a:lvl5pPr>
            <a:lvl6pPr lvl="5">
              <a:spcBef>
                <a:spcPts val="0"/>
              </a:spcBef>
              <a:spcAft>
                <a:spcPts val="0"/>
              </a:spcAft>
              <a:buSzPts val="3500"/>
              <a:buChar char="■"/>
              <a:defRPr sz="3500"/>
            </a:lvl6pPr>
            <a:lvl7pPr lvl="6">
              <a:spcBef>
                <a:spcPts val="0"/>
              </a:spcBef>
              <a:spcAft>
                <a:spcPts val="0"/>
              </a:spcAft>
              <a:buSzPts val="3500"/>
              <a:buChar char="●"/>
              <a:defRPr sz="3500"/>
            </a:lvl7pPr>
            <a:lvl8pPr lvl="7">
              <a:spcBef>
                <a:spcPts val="0"/>
              </a:spcBef>
              <a:spcAft>
                <a:spcPts val="0"/>
              </a:spcAft>
              <a:buSzPts val="3500"/>
              <a:buChar char="○"/>
              <a:defRPr sz="3500"/>
            </a:lvl8pPr>
            <a:lvl9pPr lvl="8">
              <a:spcBef>
                <a:spcPts val="0"/>
              </a:spcBef>
              <a:spcAft>
                <a:spcPts val="0"/>
              </a:spcAft>
              <a:buSzPts val="3500"/>
              <a:buChar char="■"/>
              <a:defRPr sz="3500"/>
            </a:lvl9pPr>
          </a:lstStyle>
          <a:p>
            <a:endParaRPr/>
          </a:p>
        </p:txBody>
      </p:sp>
      <p:sp>
        <p:nvSpPr>
          <p:cNvPr id="15" name="Google Shape;15;p5"/>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6" name="Google Shape;16;p5"/>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a:spcBef>
                <a:spcPts val="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a:spcBef>
                <a:spcPts val="0"/>
              </a:spcBef>
              <a:spcAft>
                <a:spcPts val="0"/>
              </a:spcAft>
              <a:buSzPts val="2600"/>
              <a:buChar char="●"/>
              <a:defRPr sz="2600"/>
            </a:lvl1pPr>
            <a:lvl2pPr marL="914400" lvl="1" indent="-393700" algn="ctr">
              <a:spcBef>
                <a:spcPts val="0"/>
              </a:spcBef>
              <a:spcAft>
                <a:spcPts val="0"/>
              </a:spcAft>
              <a:buSzPts val="2600"/>
              <a:buChar char="○"/>
              <a:defRPr sz="2600"/>
            </a:lvl2pPr>
            <a:lvl3pPr marL="1371600" lvl="2" indent="-393700" algn="ctr">
              <a:spcBef>
                <a:spcPts val="0"/>
              </a:spcBef>
              <a:spcAft>
                <a:spcPts val="0"/>
              </a:spcAft>
              <a:buSzPts val="2600"/>
              <a:buChar char="■"/>
              <a:defRPr sz="2600"/>
            </a:lvl3pPr>
            <a:lvl4pPr marL="1828800" lvl="3" indent="-393700" algn="ctr">
              <a:spcBef>
                <a:spcPts val="0"/>
              </a:spcBef>
              <a:spcAft>
                <a:spcPts val="0"/>
              </a:spcAft>
              <a:buSzPts val="2600"/>
              <a:buChar char="●"/>
              <a:defRPr sz="2600"/>
            </a:lvl4pPr>
            <a:lvl5pPr marL="2286000" lvl="4" indent="-393700" algn="ctr">
              <a:spcBef>
                <a:spcPts val="0"/>
              </a:spcBef>
              <a:spcAft>
                <a:spcPts val="0"/>
              </a:spcAft>
              <a:buSzPts val="2600"/>
              <a:buChar char="○"/>
              <a:defRPr sz="2600"/>
            </a:lvl5pPr>
            <a:lvl6pPr marL="2743200" lvl="5" indent="-393700" algn="ctr">
              <a:spcBef>
                <a:spcPts val="0"/>
              </a:spcBef>
              <a:spcAft>
                <a:spcPts val="0"/>
              </a:spcAft>
              <a:buSzPts val="2600"/>
              <a:buChar char="■"/>
              <a:defRPr sz="2600"/>
            </a:lvl6pPr>
            <a:lvl7pPr marL="3200400" lvl="6" indent="-393700" algn="ctr">
              <a:spcBef>
                <a:spcPts val="0"/>
              </a:spcBef>
              <a:spcAft>
                <a:spcPts val="0"/>
              </a:spcAft>
              <a:buSzPts val="2600"/>
              <a:buChar char="●"/>
              <a:defRPr sz="2600"/>
            </a:lvl7pPr>
            <a:lvl8pPr marL="3657600" lvl="7" indent="-393700" algn="ctr">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r32VObKw0g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hyperlink" Target="https://video.search.yahoo.com/search/video?fr=mcafee&amp;p=office+skit+cpr#id=0&amp;vid=565de9d86b21ac21a5f7c8da4883c4c1&amp;action=click"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www.youtube.com/watch?v=C-sIdppyaPQ" TargetMode="Externa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hyperlink" Target="http://www.youtube.com/watch?v=p3z9FLYijrQ" TargetMode="External"/><Relationship Id="rId4" Type="http://schemas.openxmlformats.org/officeDocument/2006/relationships/hyperlink" Target="https://youtu.be/p3z9FLYijrQ"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n.wiktionary.org/wiki/bulge"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epts.washington.edu/physdx/heart/dem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220455" y="67382"/>
            <a:ext cx="8114100" cy="6336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US" sz="4000">
                <a:solidFill>
                  <a:srgbClr val="000000"/>
                </a:solidFill>
                <a:latin typeface="Arial"/>
                <a:ea typeface="Arial"/>
                <a:cs typeface="Arial"/>
                <a:sym typeface="Arial"/>
              </a:rPr>
              <a:t>Heart Actions</a:t>
            </a:r>
            <a:endParaRPr sz="4000">
              <a:solidFill>
                <a:srgbClr val="000000"/>
              </a:solidFill>
              <a:latin typeface="Arial"/>
              <a:ea typeface="Arial"/>
              <a:cs typeface="Arial"/>
              <a:sym typeface="Arial"/>
            </a:endParaRPr>
          </a:p>
        </p:txBody>
      </p:sp>
      <p:sp>
        <p:nvSpPr>
          <p:cNvPr id="24" name="Google Shape;24;p7"/>
          <p:cNvSpPr txBox="1"/>
          <p:nvPr/>
        </p:nvSpPr>
        <p:spPr>
          <a:xfrm>
            <a:off x="208755" y="624814"/>
            <a:ext cx="8866800" cy="1371000"/>
          </a:xfrm>
          <a:prstGeom prst="rect">
            <a:avLst/>
          </a:prstGeom>
          <a:noFill/>
          <a:ln>
            <a:noFill/>
          </a:ln>
        </p:spPr>
        <p:txBody>
          <a:bodyPr spcFirstLastPara="1" wrap="square" lIns="31425" tIns="31425" rIns="31425" bIns="31425" anchor="t" anchorCtr="0">
            <a:noAutofit/>
          </a:bodyPr>
          <a:lstStyle/>
          <a:p>
            <a:pPr marL="0" marR="0" lvl="0" indent="0" algn="l" rtl="0">
              <a:lnSpc>
                <a:spcPct val="119922"/>
              </a:lnSpc>
              <a:spcBef>
                <a:spcPts val="0"/>
              </a:spcBef>
              <a:spcAft>
                <a:spcPts val="0"/>
              </a:spcAft>
              <a:buNone/>
            </a:pPr>
            <a:r>
              <a:rPr lang="en-US" sz="2900" b="1">
                <a:solidFill>
                  <a:srgbClr val="000000"/>
                </a:solidFill>
                <a:latin typeface="Arial"/>
                <a:ea typeface="Arial"/>
                <a:cs typeface="Arial"/>
                <a:sym typeface="Arial"/>
              </a:rPr>
              <a:t>Cardiac Cycle</a:t>
            </a:r>
            <a:r>
              <a:rPr lang="en-US" sz="2900">
                <a:solidFill>
                  <a:srgbClr val="000000"/>
                </a:solidFill>
                <a:latin typeface="Arial"/>
                <a:ea typeface="Arial"/>
                <a:cs typeface="Arial"/>
                <a:sym typeface="Arial"/>
              </a:rPr>
              <a:t>: One complete heartbeat. </a:t>
            </a:r>
            <a:br>
              <a:rPr lang="en-US" sz="2900">
                <a:solidFill>
                  <a:srgbClr val="000000"/>
                </a:solidFill>
                <a:latin typeface="Arial"/>
                <a:ea typeface="Arial"/>
                <a:cs typeface="Arial"/>
                <a:sym typeface="Arial"/>
              </a:rPr>
            </a:br>
            <a:r>
              <a:rPr lang="en-US" sz="2700">
                <a:solidFill>
                  <a:srgbClr val="000000"/>
                </a:solidFill>
                <a:latin typeface="Arial"/>
                <a:ea typeface="Arial"/>
                <a:cs typeface="Arial"/>
                <a:sym typeface="Arial"/>
              </a:rPr>
              <a:t>The contraction of a heart chamber is called </a:t>
            </a:r>
            <a:r>
              <a:rPr lang="en-US" sz="2700" u="sng">
                <a:solidFill>
                  <a:srgbClr val="000000"/>
                </a:solidFill>
                <a:latin typeface="Arial"/>
                <a:ea typeface="Arial"/>
                <a:cs typeface="Arial"/>
                <a:sym typeface="Arial"/>
              </a:rPr>
              <a:t>systole</a:t>
            </a:r>
            <a:r>
              <a:rPr lang="en-US" sz="2700">
                <a:solidFill>
                  <a:srgbClr val="000000"/>
                </a:solidFill>
                <a:latin typeface="Arial"/>
                <a:ea typeface="Arial"/>
                <a:cs typeface="Arial"/>
                <a:sym typeface="Arial"/>
              </a:rPr>
              <a:t> </a:t>
            </a:r>
            <a:br>
              <a:rPr lang="en-US" sz="2700"/>
            </a:br>
            <a:r>
              <a:rPr lang="en-US" sz="2700">
                <a:solidFill>
                  <a:srgbClr val="000000"/>
                </a:solidFill>
                <a:latin typeface="Arial"/>
                <a:ea typeface="Arial"/>
                <a:cs typeface="Arial"/>
                <a:sym typeface="Arial"/>
              </a:rPr>
              <a:t>the relaxation of a chamber is called </a:t>
            </a:r>
            <a:r>
              <a:rPr lang="en-US" sz="2700" u="sng">
                <a:solidFill>
                  <a:srgbClr val="000000"/>
                </a:solidFill>
                <a:latin typeface="Arial"/>
                <a:ea typeface="Arial"/>
                <a:cs typeface="Arial"/>
                <a:sym typeface="Arial"/>
              </a:rPr>
              <a:t>diastole</a:t>
            </a:r>
            <a:r>
              <a:rPr lang="en-US" sz="2700">
                <a:solidFill>
                  <a:srgbClr val="000000"/>
                </a:solidFill>
                <a:latin typeface="Arial"/>
                <a:ea typeface="Arial"/>
                <a:cs typeface="Arial"/>
                <a:sym typeface="Arial"/>
              </a:rPr>
              <a:t>. </a:t>
            </a:r>
            <a:endParaRPr sz="27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endParaRPr sz="2900">
              <a:solidFill>
                <a:srgbClr val="000000"/>
              </a:solidFill>
              <a:latin typeface="Arial"/>
              <a:ea typeface="Arial"/>
              <a:cs typeface="Arial"/>
              <a:sym typeface="Arial"/>
            </a:endParaRPr>
          </a:p>
        </p:txBody>
      </p:sp>
      <p:pic>
        <p:nvPicPr>
          <p:cNvPr id="25" name="Google Shape;25;p7">
            <a:hlinkClick r:id="rId3"/>
          </p:cNvPr>
          <p:cNvPicPr preferRelativeResize="0"/>
          <p:nvPr/>
        </p:nvPicPr>
        <p:blipFill>
          <a:blip r:embed="rId4">
            <a:alphaModFix/>
          </a:blip>
          <a:stretch>
            <a:fillRect/>
          </a:stretch>
        </p:blipFill>
        <p:spPr>
          <a:xfrm>
            <a:off x="814072" y="2094947"/>
            <a:ext cx="3815944" cy="2861967"/>
          </a:xfrm>
          <a:prstGeom prst="rect">
            <a:avLst/>
          </a:prstGeom>
          <a:noFill/>
          <a:ln>
            <a:noFill/>
          </a:ln>
        </p:spPr>
      </p:pic>
      <p:sp>
        <p:nvSpPr>
          <p:cNvPr id="26" name="Google Shape;26;p7"/>
          <p:cNvSpPr txBox="1"/>
          <p:nvPr/>
        </p:nvSpPr>
        <p:spPr>
          <a:xfrm>
            <a:off x="5158246" y="2392150"/>
            <a:ext cx="3419700" cy="2393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dirty="0"/>
              <a:t>During ventricular systole, the aortic valve opens</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US" sz="2000" dirty="0"/>
              <a:t>During diastole, the aortic valve closes</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44463" y="148821"/>
            <a:ext cx="7879200" cy="5772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US" sz="3000" b="1">
                <a:solidFill>
                  <a:srgbClr val="000000"/>
                </a:solidFill>
                <a:latin typeface="Arial"/>
                <a:ea typeface="Arial"/>
                <a:cs typeface="Arial"/>
                <a:sym typeface="Arial"/>
              </a:rPr>
              <a:t>Cardiac Conduction System</a:t>
            </a:r>
            <a:endParaRPr sz="3000" b="1">
              <a:solidFill>
                <a:srgbClr val="000000"/>
              </a:solidFill>
              <a:latin typeface="Arial"/>
              <a:ea typeface="Arial"/>
              <a:cs typeface="Arial"/>
              <a:sym typeface="Arial"/>
            </a:endParaRPr>
          </a:p>
        </p:txBody>
      </p:sp>
      <p:pic>
        <p:nvPicPr>
          <p:cNvPr id="91" name="Google Shape;91;p16"/>
          <p:cNvPicPr preferRelativeResize="0"/>
          <p:nvPr/>
        </p:nvPicPr>
        <p:blipFill>
          <a:blip r:embed="rId3">
            <a:alphaModFix/>
          </a:blip>
          <a:stretch>
            <a:fillRect/>
          </a:stretch>
        </p:blipFill>
        <p:spPr>
          <a:xfrm>
            <a:off x="3563503" y="570649"/>
            <a:ext cx="4286250" cy="4286250"/>
          </a:xfrm>
          <a:prstGeom prst="rect">
            <a:avLst/>
          </a:prstGeom>
          <a:noFill/>
          <a:ln>
            <a:noFill/>
          </a:ln>
        </p:spPr>
      </p:pic>
      <p:sp>
        <p:nvSpPr>
          <p:cNvPr id="92" name="Google Shape;92;p16"/>
          <p:cNvSpPr txBox="1"/>
          <p:nvPr/>
        </p:nvSpPr>
        <p:spPr>
          <a:xfrm>
            <a:off x="274860" y="1092555"/>
            <a:ext cx="3051900" cy="3901800"/>
          </a:xfrm>
          <a:prstGeom prst="rect">
            <a:avLst/>
          </a:prstGeom>
          <a:noFill/>
          <a:ln>
            <a:noFill/>
          </a:ln>
        </p:spPr>
        <p:txBody>
          <a:bodyPr spcFirstLastPara="1" wrap="square" lIns="31425" tIns="31425" rIns="31425" bIns="31425" anchor="t" anchorCtr="0">
            <a:noAutofit/>
          </a:bodyPr>
          <a:lstStyle/>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S-A Node </a:t>
            </a:r>
            <a:br>
              <a:rPr lang="en-US" sz="2500">
                <a:solidFill>
                  <a:srgbClr val="000000"/>
                </a:solidFill>
                <a:latin typeface="Arial"/>
                <a:ea typeface="Arial"/>
                <a:cs typeface="Arial"/>
                <a:sym typeface="Arial"/>
              </a:rPr>
            </a:br>
            <a:r>
              <a:rPr lang="en-US" sz="2500"/>
              <a:t>(pacemaker)</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Junctional Fibers</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 </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A-V Node</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A-V Bundle</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 </a:t>
            </a:r>
            <a:endParaRPr sz="25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r>
              <a:rPr lang="en-US" sz="2500">
                <a:solidFill>
                  <a:srgbClr val="000000"/>
                </a:solidFill>
                <a:latin typeface="Arial"/>
                <a:ea typeface="Arial"/>
                <a:cs typeface="Arial"/>
                <a:sym typeface="Arial"/>
              </a:rPr>
              <a:t>Perkinje Fibers</a:t>
            </a:r>
            <a:endParaRPr sz="25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380992" y="914389"/>
            <a:ext cx="3814763" cy="3871902"/>
          </a:xfrm>
          <a:prstGeom prst="rect">
            <a:avLst/>
          </a:prstGeom>
          <a:noFill/>
          <a:ln>
            <a:noFill/>
          </a:ln>
        </p:spPr>
      </p:pic>
      <p:sp>
        <p:nvSpPr>
          <p:cNvPr id="98" name="Google Shape;98;p17"/>
          <p:cNvSpPr txBox="1"/>
          <p:nvPr/>
        </p:nvSpPr>
        <p:spPr>
          <a:xfrm>
            <a:off x="5773995" y="476617"/>
            <a:ext cx="3102600" cy="4006800"/>
          </a:xfrm>
          <a:prstGeom prst="rect">
            <a:avLst/>
          </a:prstGeom>
          <a:noFill/>
          <a:ln>
            <a:noFill/>
          </a:ln>
        </p:spPr>
        <p:txBody>
          <a:bodyPr spcFirstLastPara="1" wrap="square" lIns="31425" tIns="31425" rIns="31425" bIns="31425" anchor="t" anchorCtr="0">
            <a:noAutofit/>
          </a:bodyPr>
          <a:lstStyle/>
          <a:p>
            <a:pPr marL="0" marR="0" lvl="0" indent="0" algn="l" rtl="0">
              <a:lnSpc>
                <a:spcPct val="119791"/>
              </a:lnSpc>
              <a:spcBef>
                <a:spcPts val="0"/>
              </a:spcBef>
              <a:spcAft>
                <a:spcPts val="0"/>
              </a:spcAft>
              <a:buNone/>
            </a:pPr>
            <a:r>
              <a:rPr lang="en-US" sz="2200">
                <a:solidFill>
                  <a:srgbClr val="000000"/>
                </a:solidFill>
                <a:latin typeface="Arial"/>
                <a:ea typeface="Arial"/>
                <a:cs typeface="Arial"/>
                <a:sym typeface="Arial"/>
              </a:rPr>
              <a:t>1 Sinoatrial node (Pacemaker)</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2 Atrioventricular node</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3 Atrioventricular Bundle (Bundle of His)</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4 Left &amp; Right Bundle branches</a:t>
            </a:r>
            <a:br>
              <a:rPr lang="en-US" sz="2200">
                <a:solidFill>
                  <a:srgbClr val="000000"/>
                </a:solidFill>
                <a:latin typeface="Arial"/>
                <a:ea typeface="Arial"/>
                <a:cs typeface="Arial"/>
                <a:sym typeface="Arial"/>
              </a:rPr>
            </a:br>
            <a:r>
              <a:rPr lang="en-US" sz="2200">
                <a:solidFill>
                  <a:srgbClr val="000000"/>
                </a:solidFill>
                <a:latin typeface="Arial"/>
                <a:ea typeface="Arial"/>
                <a:cs typeface="Arial"/>
                <a:sym typeface="Arial"/>
              </a:rPr>
              <a:t>5 (Purkinje Fibers)</a:t>
            </a:r>
            <a:endParaRPr sz="22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119768" y="68698"/>
            <a:ext cx="8114100" cy="690600"/>
          </a:xfrm>
          <a:prstGeom prst="rect">
            <a:avLst/>
          </a:prstGeom>
          <a:noFill/>
          <a:ln>
            <a:noFill/>
          </a:ln>
        </p:spPr>
        <p:txBody>
          <a:bodyPr spcFirstLastPara="1" wrap="square" lIns="31425" tIns="31425" rIns="31425" bIns="31425" anchor="ctr" anchorCtr="0">
            <a:noAutofit/>
          </a:bodyPr>
          <a:lstStyle/>
          <a:p>
            <a:pPr marL="0" marR="0" lvl="0" indent="0" algn="l" rtl="0">
              <a:lnSpc>
                <a:spcPct val="119886"/>
              </a:lnSpc>
              <a:spcBef>
                <a:spcPts val="0"/>
              </a:spcBef>
              <a:spcAft>
                <a:spcPts val="0"/>
              </a:spcAft>
              <a:buNone/>
            </a:pPr>
            <a:r>
              <a:rPr lang="en-US" sz="3300">
                <a:solidFill>
                  <a:srgbClr val="000000"/>
                </a:solidFill>
                <a:latin typeface="Arial"/>
                <a:ea typeface="Arial"/>
                <a:cs typeface="Arial"/>
                <a:sym typeface="Arial"/>
              </a:rPr>
              <a:t>Regulation of Cardiac Cycle</a:t>
            </a:r>
            <a:endParaRPr sz="3300">
              <a:solidFill>
                <a:srgbClr val="000000"/>
              </a:solidFill>
              <a:latin typeface="Arial"/>
              <a:ea typeface="Arial"/>
              <a:cs typeface="Arial"/>
              <a:sym typeface="Arial"/>
            </a:endParaRPr>
          </a:p>
        </p:txBody>
      </p:sp>
      <p:sp>
        <p:nvSpPr>
          <p:cNvPr id="104" name="Google Shape;104;p18"/>
          <p:cNvSpPr txBox="1"/>
          <p:nvPr/>
        </p:nvSpPr>
        <p:spPr>
          <a:xfrm>
            <a:off x="477697" y="714429"/>
            <a:ext cx="8456400" cy="1966200"/>
          </a:xfrm>
          <a:prstGeom prst="rect">
            <a:avLst/>
          </a:prstGeom>
          <a:noFill/>
          <a:ln>
            <a:noFill/>
          </a:ln>
        </p:spPr>
        <p:txBody>
          <a:bodyPr spcFirstLastPara="1" wrap="square" lIns="31425" tIns="31425" rIns="31425" bIns="31425" anchor="t" anchorCtr="0">
            <a:noAutofit/>
          </a:bodyPr>
          <a:lstStyle/>
          <a:p>
            <a:pPr marL="0" marR="0" lvl="0" indent="0" algn="l" rtl="0">
              <a:lnSpc>
                <a:spcPct val="119921"/>
              </a:lnSpc>
              <a:spcBef>
                <a:spcPts val="0"/>
              </a:spcBef>
              <a:spcAft>
                <a:spcPts val="0"/>
              </a:spcAft>
              <a:buNone/>
            </a:pPr>
            <a:r>
              <a:rPr lang="en-US" sz="2900"/>
              <a:t>Heart rate is controlled by</a:t>
            </a:r>
            <a:r>
              <a:rPr lang="en-US" sz="2900">
                <a:solidFill>
                  <a:srgbClr val="000000"/>
                </a:solidFill>
                <a:latin typeface="Arial"/>
                <a:ea typeface="Arial"/>
                <a:cs typeface="Arial"/>
                <a:sym typeface="Arial"/>
              </a:rPr>
              <a:t> the </a:t>
            </a:r>
            <a:r>
              <a:rPr lang="en-US" sz="2900" u="sng">
                <a:solidFill>
                  <a:srgbClr val="000000"/>
                </a:solidFill>
                <a:latin typeface="Arial"/>
                <a:ea typeface="Arial"/>
                <a:cs typeface="Arial"/>
                <a:sym typeface="Arial"/>
              </a:rPr>
              <a:t>cardiac center</a:t>
            </a:r>
            <a:r>
              <a:rPr lang="en-US" sz="2900">
                <a:solidFill>
                  <a:srgbClr val="000000"/>
                </a:solidFill>
                <a:latin typeface="Arial"/>
                <a:ea typeface="Arial"/>
                <a:cs typeface="Arial"/>
                <a:sym typeface="Arial"/>
              </a:rPr>
              <a:t> within the </a:t>
            </a:r>
            <a:r>
              <a:rPr lang="en-US" sz="2900" u="sng">
                <a:solidFill>
                  <a:srgbClr val="000000"/>
                </a:solidFill>
                <a:latin typeface="Arial"/>
                <a:ea typeface="Arial"/>
                <a:cs typeface="Arial"/>
                <a:sym typeface="Arial"/>
              </a:rPr>
              <a:t>medulla oblongata</a:t>
            </a:r>
            <a:r>
              <a:rPr lang="en-US" sz="2900">
                <a:solidFill>
                  <a:srgbClr val="000000"/>
                </a:solidFill>
                <a:latin typeface="Arial"/>
                <a:ea typeface="Arial"/>
                <a:cs typeface="Arial"/>
                <a:sym typeface="Arial"/>
              </a:rPr>
              <a:t>. </a:t>
            </a:r>
            <a:endParaRPr sz="2900"/>
          </a:p>
          <a:p>
            <a:pPr marL="0" marR="0" lvl="0" indent="0" algn="l" rtl="0">
              <a:lnSpc>
                <a:spcPct val="119921"/>
              </a:lnSpc>
              <a:spcBef>
                <a:spcPts val="0"/>
              </a:spcBef>
              <a:spcAft>
                <a:spcPts val="0"/>
              </a:spcAft>
              <a:buNone/>
            </a:pPr>
            <a:endParaRPr sz="700"/>
          </a:p>
          <a:p>
            <a:pPr marL="0" marR="0" lvl="0" indent="0" algn="l" rtl="0">
              <a:lnSpc>
                <a:spcPct val="119921"/>
              </a:lnSpc>
              <a:spcBef>
                <a:spcPts val="0"/>
              </a:spcBef>
              <a:spcAft>
                <a:spcPts val="0"/>
              </a:spcAft>
              <a:buNone/>
            </a:pPr>
            <a:r>
              <a:rPr lang="en-US" sz="2900"/>
              <a:t>Increases/Decreases as a response to changes in state  (</a:t>
            </a:r>
            <a:r>
              <a:rPr lang="en-US" sz="2900" u="sng"/>
              <a:t>HOMEOSTASIS</a:t>
            </a:r>
            <a:r>
              <a:rPr lang="en-US" sz="2900"/>
              <a:t>)</a:t>
            </a:r>
            <a:endParaRPr sz="2900"/>
          </a:p>
        </p:txBody>
      </p:sp>
      <p:sp>
        <p:nvSpPr>
          <p:cNvPr id="105" name="Google Shape;105;p18"/>
          <p:cNvSpPr txBox="1"/>
          <p:nvPr/>
        </p:nvSpPr>
        <p:spPr>
          <a:xfrm>
            <a:off x="477697" y="3137552"/>
            <a:ext cx="4456500" cy="11577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2500" i="1"/>
              <a:t>Can your heart continue to beat even if your cerebrum is not functioning?</a:t>
            </a:r>
            <a:endParaRPr sz="2500" i="1">
              <a:solidFill>
                <a:srgbClr val="000000"/>
              </a:solidFill>
              <a:latin typeface="Arial"/>
              <a:ea typeface="Arial"/>
              <a:cs typeface="Arial"/>
              <a:sym typeface="Arial"/>
            </a:endParaRPr>
          </a:p>
        </p:txBody>
      </p:sp>
      <p:pic>
        <p:nvPicPr>
          <p:cNvPr id="106" name="Google Shape;106;p18"/>
          <p:cNvPicPr preferRelativeResize="0"/>
          <p:nvPr/>
        </p:nvPicPr>
        <p:blipFill>
          <a:blip r:embed="rId3">
            <a:alphaModFix/>
          </a:blip>
          <a:stretch>
            <a:fillRect/>
          </a:stretch>
        </p:blipFill>
        <p:spPr>
          <a:xfrm>
            <a:off x="4724393" y="2786063"/>
            <a:ext cx="3107531" cy="23574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274320" y="0"/>
            <a:ext cx="5682900" cy="548700"/>
          </a:xfrm>
          <a:prstGeom prst="rect">
            <a:avLst/>
          </a:prstGeom>
        </p:spPr>
        <p:txBody>
          <a:bodyPr spcFirstLastPara="1" wrap="square" lIns="31425" tIns="31425" rIns="31425" bIns="31425" anchor="t" anchorCtr="0">
            <a:noAutofit/>
          </a:bodyPr>
          <a:lstStyle/>
          <a:p>
            <a:pPr marL="0" lvl="0" indent="0" algn="l" rtl="0">
              <a:lnSpc>
                <a:spcPct val="115000"/>
              </a:lnSpc>
              <a:spcBef>
                <a:spcPts val="0"/>
              </a:spcBef>
              <a:spcAft>
                <a:spcPts val="0"/>
              </a:spcAft>
              <a:buNone/>
            </a:pPr>
            <a:r>
              <a:rPr lang="en-US" sz="2500" b="1">
                <a:solidFill>
                  <a:srgbClr val="000000"/>
                </a:solidFill>
                <a:latin typeface="Arial"/>
                <a:ea typeface="Arial"/>
                <a:cs typeface="Arial"/>
                <a:sym typeface="Arial"/>
              </a:rPr>
              <a:t>13.4  BLOOD VESSELS</a:t>
            </a:r>
            <a:endParaRPr sz="2500" b="1">
              <a:solidFill>
                <a:srgbClr val="000000"/>
              </a:solidFill>
              <a:latin typeface="Arial"/>
              <a:ea typeface="Arial"/>
              <a:cs typeface="Arial"/>
              <a:sym typeface="Arial"/>
            </a:endParaRPr>
          </a:p>
        </p:txBody>
      </p:sp>
      <p:sp>
        <p:nvSpPr>
          <p:cNvPr id="112" name="Google Shape;112;p19"/>
          <p:cNvSpPr txBox="1">
            <a:spLocks noGrp="1"/>
          </p:cNvSpPr>
          <p:nvPr>
            <p:ph type="body" idx="1"/>
          </p:nvPr>
        </p:nvSpPr>
        <p:spPr>
          <a:xfrm>
            <a:off x="133025" y="3071300"/>
            <a:ext cx="8263800" cy="19215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b="1" u="sng">
                <a:solidFill>
                  <a:srgbClr val="000000"/>
                </a:solidFill>
                <a:latin typeface="Arial"/>
                <a:ea typeface="Arial"/>
                <a:cs typeface="Arial"/>
                <a:sym typeface="Arial"/>
              </a:rPr>
              <a:t>VEINS</a:t>
            </a:r>
            <a:r>
              <a:rPr lang="en-US" sz="2200" b="0">
                <a:solidFill>
                  <a:srgbClr val="000000"/>
                </a:solidFill>
                <a:latin typeface="Arial"/>
                <a:ea typeface="Arial"/>
                <a:cs typeface="Arial"/>
                <a:sym typeface="Arial"/>
              </a:rPr>
              <a:t> - Thinner, less muscular vessels carrying blood toward the heart.  </a:t>
            </a:r>
            <a:br>
              <a:rPr lang="en-US" sz="2200" b="1">
                <a:solidFill>
                  <a:srgbClr val="000000"/>
                </a:solidFill>
                <a:latin typeface="Arial"/>
                <a:ea typeface="Arial"/>
                <a:cs typeface="Arial"/>
                <a:sym typeface="Arial"/>
              </a:rPr>
            </a:br>
            <a:endParaRPr sz="22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Smallest ones are called </a:t>
            </a:r>
            <a:r>
              <a:rPr lang="en-US" sz="2200" u="sng">
                <a:solidFill>
                  <a:srgbClr val="000000"/>
                </a:solidFill>
                <a:latin typeface="Arial"/>
                <a:ea typeface="Arial"/>
                <a:cs typeface="Arial"/>
                <a:sym typeface="Arial"/>
              </a:rPr>
              <a:t>venules</a:t>
            </a:r>
            <a:r>
              <a:rPr lang="en-US" sz="2200">
                <a:solidFill>
                  <a:srgbClr val="000000"/>
                </a:solidFill>
                <a:latin typeface="Arial"/>
                <a:ea typeface="Arial"/>
                <a:cs typeface="Arial"/>
                <a:sym typeface="Arial"/>
              </a:rPr>
              <a:t> which connect to </a:t>
            </a:r>
            <a:r>
              <a:rPr lang="en-US" sz="2200" u="sng">
                <a:solidFill>
                  <a:srgbClr val="000000"/>
                </a:solidFill>
                <a:latin typeface="Arial"/>
                <a:ea typeface="Arial"/>
                <a:cs typeface="Arial"/>
                <a:sym typeface="Arial"/>
              </a:rPr>
              <a:t>capillaries</a:t>
            </a:r>
            <a:r>
              <a:rPr lang="en-US" sz="2200">
                <a:solidFill>
                  <a:srgbClr val="000000"/>
                </a:solidFill>
                <a:latin typeface="Arial"/>
                <a:ea typeface="Arial"/>
                <a:cs typeface="Arial"/>
                <a:sym typeface="Arial"/>
              </a:rPr>
              <a:t>.  Contain </a:t>
            </a:r>
            <a:r>
              <a:rPr lang="en-US" sz="2200" u="sng">
                <a:solidFill>
                  <a:srgbClr val="000000"/>
                </a:solidFill>
                <a:latin typeface="Arial"/>
                <a:ea typeface="Arial"/>
                <a:cs typeface="Arial"/>
                <a:sym typeface="Arial"/>
              </a:rPr>
              <a:t>valves</a:t>
            </a:r>
            <a:r>
              <a:rPr lang="en-US" sz="2200">
                <a:solidFill>
                  <a:srgbClr val="000000"/>
                </a:solidFill>
                <a:latin typeface="Arial"/>
                <a:ea typeface="Arial"/>
                <a:cs typeface="Arial"/>
                <a:sym typeface="Arial"/>
              </a:rPr>
              <a:t>.</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b="1" u="sng">
              <a:solidFill>
                <a:srgbClr val="000000"/>
              </a:solidFill>
              <a:latin typeface="Arial"/>
              <a:ea typeface="Arial"/>
              <a:cs typeface="Arial"/>
              <a:sym typeface="Arial"/>
            </a:endParaRPr>
          </a:p>
        </p:txBody>
      </p:sp>
      <p:pic>
        <p:nvPicPr>
          <p:cNvPr id="113" name="Google Shape;113;p19"/>
          <p:cNvPicPr preferRelativeResize="0"/>
          <p:nvPr/>
        </p:nvPicPr>
        <p:blipFill>
          <a:blip r:embed="rId3">
            <a:alphaModFix/>
          </a:blip>
          <a:stretch>
            <a:fillRect/>
          </a:stretch>
        </p:blipFill>
        <p:spPr>
          <a:xfrm>
            <a:off x="6073648" y="126372"/>
            <a:ext cx="2952100" cy="2767600"/>
          </a:xfrm>
          <a:prstGeom prst="rect">
            <a:avLst/>
          </a:prstGeom>
          <a:noFill/>
          <a:ln>
            <a:noFill/>
          </a:ln>
        </p:spPr>
      </p:pic>
      <p:sp>
        <p:nvSpPr>
          <p:cNvPr id="114" name="Google Shape;114;p19"/>
          <p:cNvSpPr txBox="1"/>
          <p:nvPr/>
        </p:nvSpPr>
        <p:spPr>
          <a:xfrm>
            <a:off x="133025" y="691725"/>
            <a:ext cx="6089400" cy="19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u="sng">
                <a:solidFill>
                  <a:schemeClr val="dk1"/>
                </a:solidFill>
              </a:rPr>
              <a:t>Blood Vessels</a:t>
            </a:r>
            <a:r>
              <a:rPr lang="en-US" sz="2200">
                <a:solidFill>
                  <a:schemeClr val="dk1"/>
                </a:solidFill>
              </a:rPr>
              <a:t>:  arteries, veins, capillaries</a:t>
            </a:r>
            <a:endParaRPr sz="2200">
              <a:solidFill>
                <a:schemeClr val="dk1"/>
              </a:solidFill>
            </a:endParaRPr>
          </a:p>
          <a:p>
            <a:pPr marL="0" lvl="0" indent="0" algn="l" rtl="0">
              <a:spcBef>
                <a:spcPts val="0"/>
              </a:spcBef>
              <a:spcAft>
                <a:spcPts val="0"/>
              </a:spcAft>
              <a:buClr>
                <a:schemeClr val="dk1"/>
              </a:buClr>
              <a:buSzPts val="1100"/>
              <a:buFont typeface="Arial"/>
              <a:buNone/>
            </a:pPr>
            <a:endParaRPr sz="2200" b="1" u="sng">
              <a:solidFill>
                <a:schemeClr val="dk1"/>
              </a:solidFill>
            </a:endParaRPr>
          </a:p>
          <a:p>
            <a:pPr marL="0" lvl="0" indent="0" algn="l" rtl="0">
              <a:spcBef>
                <a:spcPts val="0"/>
              </a:spcBef>
              <a:spcAft>
                <a:spcPts val="0"/>
              </a:spcAft>
              <a:buClr>
                <a:schemeClr val="dk1"/>
              </a:buClr>
              <a:buSzPts val="1100"/>
              <a:buFont typeface="Arial"/>
              <a:buNone/>
            </a:pPr>
            <a:r>
              <a:rPr lang="en-US" sz="2200" b="1" u="sng">
                <a:solidFill>
                  <a:schemeClr val="dk1"/>
                </a:solidFill>
              </a:rPr>
              <a:t>ARTERIES </a:t>
            </a:r>
            <a:r>
              <a:rPr lang="en-US" sz="2200">
                <a:solidFill>
                  <a:schemeClr val="dk1"/>
                </a:solidFill>
              </a:rPr>
              <a:t>:  strong elastic vessels which carry blood moving away from the heart.   Smallest ones are </a:t>
            </a:r>
            <a:r>
              <a:rPr lang="en-US" sz="2200" u="sng">
                <a:solidFill>
                  <a:schemeClr val="dk1"/>
                </a:solidFill>
              </a:rPr>
              <a:t>arterioles</a:t>
            </a:r>
            <a:r>
              <a:rPr lang="en-US" sz="2200">
                <a:solidFill>
                  <a:schemeClr val="dk1"/>
                </a:solidFill>
              </a:rPr>
              <a:t> which connect to </a:t>
            </a:r>
            <a:r>
              <a:rPr lang="en-US" sz="2200" u="sng">
                <a:solidFill>
                  <a:schemeClr val="dk1"/>
                </a:solidFill>
              </a:rPr>
              <a:t>capillaries</a:t>
            </a:r>
            <a:r>
              <a:rPr lang="en-US" sz="2200">
                <a:solidFill>
                  <a:schemeClr val="dk1"/>
                </a:solidFill>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183650" y="137576"/>
            <a:ext cx="8708700" cy="1477800"/>
          </a:xfrm>
          <a:prstGeom prst="rect">
            <a:avLst/>
          </a:prstGeom>
          <a:ln w="9525" cap="flat" cmpd="sng">
            <a:solidFill>
              <a:srgbClr val="000000"/>
            </a:solidFill>
            <a:prstDash val="solid"/>
            <a:round/>
            <a:headEnd type="none" w="sm" len="sm"/>
            <a:tailEnd type="none" w="sm" len="sm"/>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b="1" u="sng">
                <a:solidFill>
                  <a:srgbClr val="000000"/>
                </a:solidFill>
                <a:latin typeface="Arial"/>
                <a:ea typeface="Arial"/>
                <a:cs typeface="Arial"/>
                <a:sym typeface="Arial"/>
              </a:rPr>
              <a:t>Capillaries</a:t>
            </a:r>
            <a:r>
              <a:rPr lang="en-US" sz="2200">
                <a:solidFill>
                  <a:srgbClr val="000000"/>
                </a:solidFill>
                <a:latin typeface="Arial"/>
                <a:ea typeface="Arial"/>
                <a:cs typeface="Arial"/>
                <a:sym typeface="Arial"/>
              </a:rPr>
              <a:t>:  Penetrate nearly all tissues.  Walls are composed of a single layer of squamous cells – very thin.  </a:t>
            </a:r>
            <a:r>
              <a:rPr lang="en-US" sz="2200" b="1">
                <a:solidFill>
                  <a:srgbClr val="000000"/>
                </a:solidFill>
              </a:rPr>
              <a:t>Critical function: allows exchange of materials (oxygen, nutrients) between blood and tissues.</a:t>
            </a:r>
            <a:endParaRPr sz="2200" b="1">
              <a:solidFill>
                <a:srgbClr val="000000"/>
              </a:solidFill>
            </a:endParaRPr>
          </a:p>
        </p:txBody>
      </p:sp>
      <p:pic>
        <p:nvPicPr>
          <p:cNvPr id="120" name="Google Shape;120;p20"/>
          <p:cNvPicPr preferRelativeResize="0"/>
          <p:nvPr/>
        </p:nvPicPr>
        <p:blipFill>
          <a:blip r:embed="rId3">
            <a:alphaModFix/>
          </a:blip>
          <a:stretch>
            <a:fillRect/>
          </a:stretch>
        </p:blipFill>
        <p:spPr>
          <a:xfrm>
            <a:off x="640080" y="1851660"/>
            <a:ext cx="5495900" cy="30593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body" idx="1"/>
          </p:nvPr>
        </p:nvSpPr>
        <p:spPr>
          <a:xfrm>
            <a:off x="91440" y="68580"/>
            <a:ext cx="8858100" cy="2471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Control of Blood Flow:</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Precapillary sphincters – circular, valve-like muscle at arteriole-capillary junction</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Vasoconstriction – narrowing  </a:t>
            </a:r>
            <a:r>
              <a:rPr lang="en-US" sz="2400"/>
              <a:t>of vessel</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rgbClr val="000000"/>
                </a:solidFill>
                <a:latin typeface="Arial"/>
                <a:ea typeface="Arial"/>
                <a:cs typeface="Arial"/>
                <a:sym typeface="Arial"/>
              </a:rPr>
              <a:t>Vasodilation –expanding blood ves</a:t>
            </a:r>
            <a:r>
              <a:rPr lang="en-US" sz="2400"/>
              <a:t>sel</a:t>
            </a:r>
            <a:endParaRPr sz="2400">
              <a:solidFill>
                <a:srgbClr val="000000"/>
              </a:solidFill>
              <a:latin typeface="Arial"/>
              <a:ea typeface="Arial"/>
              <a:cs typeface="Arial"/>
              <a:sym typeface="Arial"/>
            </a:endParaRPr>
          </a:p>
        </p:txBody>
      </p:sp>
      <p:pic>
        <p:nvPicPr>
          <p:cNvPr id="126" name="Google Shape;126;p21" descr="Vasoconstriction_and_Vasodilation.png"/>
          <p:cNvPicPr preferRelativeResize="0"/>
          <p:nvPr/>
        </p:nvPicPr>
        <p:blipFill>
          <a:blip r:embed="rId3">
            <a:alphaModFix/>
          </a:blip>
          <a:stretch>
            <a:fillRect/>
          </a:stretch>
        </p:blipFill>
        <p:spPr>
          <a:xfrm>
            <a:off x="1537939" y="2850189"/>
            <a:ext cx="6236005" cy="19961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274320" y="4526280"/>
            <a:ext cx="8595600" cy="411600"/>
          </a:xfrm>
          <a:prstGeom prst="rect">
            <a:avLst/>
          </a:prstGeom>
        </p:spPr>
        <p:txBody>
          <a:bodyPr spcFirstLastPara="1" wrap="square" lIns="75425" tIns="75425" rIns="75425" bIns="75425" anchor="t" anchorCtr="0">
            <a:noAutofit/>
          </a:bodyPr>
          <a:lstStyle/>
          <a:p>
            <a:pPr marL="0" lvl="0" indent="0" algn="ctr" rtl="0">
              <a:spcBef>
                <a:spcPts val="0"/>
              </a:spcBef>
              <a:spcAft>
                <a:spcPts val="0"/>
              </a:spcAft>
              <a:buNone/>
            </a:pPr>
            <a:r>
              <a:rPr lang="en-US"/>
              <a:t>Sphincters open and close</a:t>
            </a:r>
            <a:endParaRPr/>
          </a:p>
        </p:txBody>
      </p:sp>
      <p:pic>
        <p:nvPicPr>
          <p:cNvPr id="132" name="Google Shape;132;p22"/>
          <p:cNvPicPr preferRelativeResize="0"/>
          <p:nvPr/>
        </p:nvPicPr>
        <p:blipFill>
          <a:blip r:embed="rId3">
            <a:alphaModFix/>
          </a:blip>
          <a:stretch>
            <a:fillRect/>
          </a:stretch>
        </p:blipFill>
        <p:spPr>
          <a:xfrm>
            <a:off x="1081913" y="491788"/>
            <a:ext cx="6650843" cy="35449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3"/>
          <p:cNvPicPr preferRelativeResize="0"/>
          <p:nvPr/>
        </p:nvPicPr>
        <p:blipFill>
          <a:blip r:embed="rId3">
            <a:alphaModFix/>
          </a:blip>
          <a:stretch>
            <a:fillRect/>
          </a:stretch>
        </p:blipFill>
        <p:spPr>
          <a:xfrm>
            <a:off x="4653630" y="282116"/>
            <a:ext cx="3259423" cy="4352839"/>
          </a:xfrm>
          <a:prstGeom prst="rect">
            <a:avLst/>
          </a:prstGeom>
          <a:noFill/>
          <a:ln>
            <a:noFill/>
          </a:ln>
        </p:spPr>
      </p:pic>
      <p:sp>
        <p:nvSpPr>
          <p:cNvPr id="138" name="Google Shape;138;p23"/>
          <p:cNvSpPr txBox="1"/>
          <p:nvPr/>
        </p:nvSpPr>
        <p:spPr>
          <a:xfrm>
            <a:off x="274320" y="205740"/>
            <a:ext cx="4210200" cy="45057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Blood flow through veins – not very efficient. Slow, weak</a:t>
            </a:r>
            <a:r>
              <a:rPr lang="en-US" sz="2600"/>
              <a:t>, the following helps blood return to heart</a:t>
            </a:r>
            <a:endParaRPr sz="2600"/>
          </a:p>
          <a:p>
            <a:pPr marL="0" lvl="0" indent="0" algn="l" rtl="0">
              <a:lnSpc>
                <a:spcPct val="100000"/>
              </a:lnSpc>
              <a:spcBef>
                <a:spcPts val="0"/>
              </a:spcBef>
              <a:spcAft>
                <a:spcPts val="0"/>
              </a:spcAft>
              <a:buNone/>
            </a:pP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1. Contraction of the diaphragm. </a:t>
            </a:r>
            <a:br>
              <a:rPr lang="en-US" sz="2600">
                <a:solidFill>
                  <a:srgbClr val="000000"/>
                </a:solidFill>
                <a:latin typeface="Arial"/>
                <a:ea typeface="Arial"/>
                <a:cs typeface="Arial"/>
                <a:sym typeface="Arial"/>
              </a:rPr>
            </a:b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2. Pumping action of the skeletal muscles. </a:t>
            </a:r>
            <a:br>
              <a:rPr lang="en-US" sz="2600">
                <a:solidFill>
                  <a:srgbClr val="000000"/>
                </a:solidFill>
                <a:latin typeface="Arial"/>
                <a:ea typeface="Arial"/>
                <a:cs typeface="Arial"/>
                <a:sym typeface="Arial"/>
              </a:rPr>
            </a:b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3. Valves in the veins.</a:t>
            </a:r>
            <a:endParaRPr sz="26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p:nvPr/>
        </p:nvSpPr>
        <p:spPr>
          <a:xfrm>
            <a:off x="262418" y="136468"/>
            <a:ext cx="8537400" cy="498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Varicose veins occur when blood pools in the veins.</a:t>
            </a:r>
            <a:endParaRPr sz="2500"/>
          </a:p>
        </p:txBody>
      </p:sp>
      <p:pic>
        <p:nvPicPr>
          <p:cNvPr id="150" name="Google Shape;150;p25" descr="spider-veins.jpeg"/>
          <p:cNvPicPr preferRelativeResize="0"/>
          <p:nvPr/>
        </p:nvPicPr>
        <p:blipFill>
          <a:blip r:embed="rId3">
            <a:alphaModFix/>
          </a:blip>
          <a:stretch>
            <a:fillRect/>
          </a:stretch>
        </p:blipFill>
        <p:spPr>
          <a:xfrm>
            <a:off x="4495635" y="917131"/>
            <a:ext cx="3486275" cy="3148554"/>
          </a:xfrm>
          <a:prstGeom prst="rect">
            <a:avLst/>
          </a:prstGeom>
          <a:noFill/>
          <a:ln>
            <a:noFill/>
          </a:ln>
        </p:spPr>
      </p:pic>
      <p:pic>
        <p:nvPicPr>
          <p:cNvPr id="151" name="Google Shape;151;p25" descr="19705.jpg"/>
          <p:cNvPicPr preferRelativeResize="0"/>
          <p:nvPr/>
        </p:nvPicPr>
        <p:blipFill>
          <a:blip r:embed="rId4">
            <a:alphaModFix/>
          </a:blip>
          <a:stretch>
            <a:fillRect/>
          </a:stretch>
        </p:blipFill>
        <p:spPr>
          <a:xfrm>
            <a:off x="0" y="887001"/>
            <a:ext cx="4011019" cy="32088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body" idx="1"/>
          </p:nvPr>
        </p:nvSpPr>
        <p:spPr>
          <a:xfrm>
            <a:off x="274320" y="342883"/>
            <a:ext cx="8869800" cy="4362600"/>
          </a:xfrm>
          <a:prstGeom prst="rect">
            <a:avLst/>
          </a:prstGeom>
        </p:spPr>
        <p:txBody>
          <a:bodyPr spcFirstLastPara="1" wrap="square" lIns="31425" tIns="31425" rIns="31425" bIns="31425" anchor="t" anchorCtr="0">
            <a:noAutofit/>
          </a:bodyPr>
          <a:lstStyle/>
          <a:p>
            <a:pPr marL="0" lvl="0" indent="0" algn="l" rtl="0">
              <a:lnSpc>
                <a:spcPct val="115000"/>
              </a:lnSpc>
              <a:spcBef>
                <a:spcPts val="0"/>
              </a:spcBef>
              <a:spcAft>
                <a:spcPts val="0"/>
              </a:spcAft>
              <a:buNone/>
            </a:pPr>
            <a:r>
              <a:rPr lang="en-US" sz="2200">
                <a:solidFill>
                  <a:srgbClr val="000000"/>
                </a:solidFill>
                <a:latin typeface="Arial"/>
                <a:ea typeface="Arial"/>
                <a:cs typeface="Arial"/>
                <a:sym typeface="Arial"/>
              </a:rPr>
              <a:t>Major Blood Vessels</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Aorta </a:t>
            </a:r>
            <a:r>
              <a:rPr lang="en-US" sz="2200">
                <a:solidFill>
                  <a:srgbClr val="000000"/>
                </a:solidFill>
                <a:latin typeface="Arial"/>
                <a:ea typeface="Arial"/>
                <a:cs typeface="Arial"/>
                <a:sym typeface="Arial"/>
              </a:rPr>
              <a:t> -  Ascending Aorta, Aortic Arch, Descending Aorta, Abdominal Aorta.  The aorta is the largest artery. (leaves  left ventricle)</a:t>
            </a:r>
            <a:br>
              <a:rPr lang="en-US" sz="2200">
                <a:solidFill>
                  <a:srgbClr val="000000"/>
                </a:solidFill>
                <a:latin typeface="Arial"/>
                <a:ea typeface="Arial"/>
                <a:cs typeface="Arial"/>
                <a:sym typeface="Arial"/>
              </a:rPr>
            </a:b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Pulmonary Trunk</a:t>
            </a:r>
            <a:r>
              <a:rPr lang="en-US" sz="2200">
                <a:solidFill>
                  <a:srgbClr val="000000"/>
                </a:solidFill>
                <a:latin typeface="Arial"/>
                <a:ea typeface="Arial"/>
                <a:cs typeface="Arial"/>
                <a:sym typeface="Arial"/>
              </a:rPr>
              <a:t> – splits into left and right, both lead to the lungs (leaves left ventricle)</a:t>
            </a:r>
            <a:br>
              <a:rPr lang="en-US" sz="2200">
                <a:solidFill>
                  <a:srgbClr val="000000"/>
                </a:solidFill>
                <a:latin typeface="Arial"/>
                <a:ea typeface="Arial"/>
                <a:cs typeface="Arial"/>
                <a:sym typeface="Arial"/>
              </a:rPr>
            </a:b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Pulmonary Veins</a:t>
            </a:r>
            <a:r>
              <a:rPr lang="en-US" sz="2200">
                <a:solidFill>
                  <a:srgbClr val="000000"/>
                </a:solidFill>
                <a:latin typeface="Arial"/>
                <a:ea typeface="Arial"/>
                <a:cs typeface="Arial"/>
                <a:sym typeface="Arial"/>
              </a:rPr>
              <a:t> – return blood from the lungs to the heart (connects to left atrium)</a:t>
            </a:r>
            <a:endParaRPr sz="2200">
              <a:solidFill>
                <a:srgbClr val="000000"/>
              </a:solidFill>
              <a:latin typeface="Arial"/>
              <a:ea typeface="Arial"/>
              <a:cs typeface="Arial"/>
              <a:sym typeface="Arial"/>
            </a:endParaRPr>
          </a:p>
          <a:p>
            <a:pPr marL="3390900" marR="0" lvl="0" indent="0" algn="l" rtl="0">
              <a:lnSpc>
                <a:spcPct val="100000"/>
              </a:lnSpc>
              <a:spcBef>
                <a:spcPts val="1400"/>
              </a:spcBef>
              <a:spcAft>
                <a:spcPts val="0"/>
              </a:spcAft>
              <a:buNone/>
            </a:pPr>
            <a:r>
              <a:rPr lang="en-US" sz="2200">
                <a:solidFill>
                  <a:srgbClr val="000000"/>
                </a:solidFill>
                <a:latin typeface="Arial"/>
                <a:ea typeface="Arial"/>
                <a:cs typeface="Arial"/>
                <a:sym typeface="Arial"/>
              </a:rPr>
              <a:t>   </a:t>
            </a: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Superior and Inferior Vena Cava</a:t>
            </a:r>
            <a:r>
              <a:rPr lang="en-US" sz="2200">
                <a:solidFill>
                  <a:srgbClr val="000000"/>
                </a:solidFill>
                <a:latin typeface="Arial"/>
                <a:ea typeface="Arial"/>
                <a:cs typeface="Arial"/>
                <a:sym typeface="Arial"/>
              </a:rPr>
              <a:t> – return blood from the head and body to the heart (connects to right atrium)</a:t>
            </a:r>
            <a:endParaRPr sz="22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8"/>
          <p:cNvSpPr txBox="1"/>
          <p:nvPr/>
        </p:nvSpPr>
        <p:spPr>
          <a:xfrm>
            <a:off x="314078" y="196324"/>
            <a:ext cx="8698200" cy="2448300"/>
          </a:xfrm>
          <a:prstGeom prst="rect">
            <a:avLst/>
          </a:prstGeom>
          <a:noFill/>
          <a:ln>
            <a:noFill/>
          </a:ln>
        </p:spPr>
        <p:txBody>
          <a:bodyPr spcFirstLastPara="1" wrap="square" lIns="75425" tIns="75425" rIns="75425" bIns="75425" anchor="t" anchorCtr="0">
            <a:noAutofit/>
          </a:bodyPr>
          <a:lstStyle/>
          <a:p>
            <a:pPr marL="0" lvl="0" indent="0" algn="l" rtl="0">
              <a:lnSpc>
                <a:spcPct val="115000"/>
              </a:lnSpc>
              <a:spcBef>
                <a:spcPts val="0"/>
              </a:spcBef>
              <a:spcAft>
                <a:spcPts val="0"/>
              </a:spcAft>
              <a:buClr>
                <a:schemeClr val="dk1"/>
              </a:buClr>
              <a:buSzPts val="900"/>
              <a:buFont typeface="Arial"/>
              <a:buNone/>
            </a:pPr>
            <a:r>
              <a:rPr lang="en-US" sz="2300"/>
              <a:t>Blood pressure cuffs measure the </a:t>
            </a:r>
            <a:r>
              <a:rPr lang="en-US" sz="2300" u="sng"/>
              <a:t>force of the blood</a:t>
            </a:r>
            <a:r>
              <a:rPr lang="en-US" sz="2300"/>
              <a:t> in the vessels.  </a:t>
            </a:r>
            <a:br>
              <a:rPr lang="en-US" sz="2300"/>
            </a:br>
            <a:r>
              <a:rPr lang="en-US" sz="2300"/>
              <a:t>During </a:t>
            </a:r>
            <a:r>
              <a:rPr lang="en-US" sz="2300" u="sng"/>
              <a:t>systole</a:t>
            </a:r>
            <a:r>
              <a:rPr lang="en-US" sz="2300"/>
              <a:t>, this force is the greatest, on a blood pressure reading, this is the first, larger number.</a:t>
            </a:r>
            <a:endParaRPr sz="2300"/>
          </a:p>
          <a:p>
            <a:pPr marL="0" lvl="0" indent="0" algn="l" rtl="0">
              <a:lnSpc>
                <a:spcPct val="115000"/>
              </a:lnSpc>
              <a:spcBef>
                <a:spcPts val="0"/>
              </a:spcBef>
              <a:spcAft>
                <a:spcPts val="0"/>
              </a:spcAft>
              <a:buClr>
                <a:schemeClr val="dk1"/>
              </a:buClr>
              <a:buSzPts val="900"/>
              <a:buFont typeface="Arial"/>
              <a:buNone/>
            </a:pPr>
            <a:br>
              <a:rPr lang="en-US" sz="2300"/>
            </a:br>
            <a:r>
              <a:rPr lang="en-US" sz="2300"/>
              <a:t>Diastole is the smaller number, when the </a:t>
            </a:r>
            <a:r>
              <a:rPr lang="en-US" sz="2300" u="sng"/>
              <a:t>ventricle</a:t>
            </a:r>
            <a:r>
              <a:rPr lang="en-US" sz="2300"/>
              <a:t> relaxes.</a:t>
            </a:r>
            <a:endParaRPr sz="2300"/>
          </a:p>
          <a:p>
            <a:pPr marL="292100" lvl="0" indent="0" algn="l" rtl="0">
              <a:lnSpc>
                <a:spcPct val="115000"/>
              </a:lnSpc>
              <a:spcBef>
                <a:spcPts val="0"/>
              </a:spcBef>
              <a:spcAft>
                <a:spcPts val="0"/>
              </a:spcAft>
              <a:buNone/>
            </a:pPr>
            <a:r>
              <a:rPr lang="en-US" sz="3100"/>
              <a:t> </a:t>
            </a:r>
            <a:endParaRPr sz="3100"/>
          </a:p>
          <a:p>
            <a:pPr marL="292100" lvl="0" indent="0" algn="l" rtl="0">
              <a:lnSpc>
                <a:spcPct val="115000"/>
              </a:lnSpc>
              <a:spcBef>
                <a:spcPts val="0"/>
              </a:spcBef>
              <a:spcAft>
                <a:spcPts val="0"/>
              </a:spcAft>
              <a:buNone/>
            </a:pPr>
            <a:endParaRPr sz="3100"/>
          </a:p>
          <a:p>
            <a:pPr marL="292100" lvl="0" indent="0" algn="l" rtl="0">
              <a:lnSpc>
                <a:spcPct val="115000"/>
              </a:lnSpc>
              <a:spcBef>
                <a:spcPts val="0"/>
              </a:spcBef>
              <a:spcAft>
                <a:spcPts val="0"/>
              </a:spcAft>
              <a:buNone/>
            </a:pPr>
            <a:endParaRPr sz="2000"/>
          </a:p>
          <a:p>
            <a:pPr marL="292100" lvl="0" indent="0" algn="l" rtl="0">
              <a:lnSpc>
                <a:spcPct val="115000"/>
              </a:lnSpc>
              <a:spcBef>
                <a:spcPts val="0"/>
              </a:spcBef>
              <a:spcAft>
                <a:spcPts val="0"/>
              </a:spcAft>
              <a:buClr>
                <a:schemeClr val="dk1"/>
              </a:buClr>
              <a:buSzPts val="900"/>
              <a:buFont typeface="Arial"/>
              <a:buNone/>
            </a:pPr>
            <a:endParaRPr sz="2000"/>
          </a:p>
          <a:p>
            <a:pPr marL="0" lvl="0" indent="0" algn="l" rtl="0">
              <a:spcBef>
                <a:spcPts val="0"/>
              </a:spcBef>
              <a:spcAft>
                <a:spcPts val="0"/>
              </a:spcAft>
              <a:buNone/>
            </a:pPr>
            <a:endParaRPr sz="1200"/>
          </a:p>
        </p:txBody>
      </p:sp>
      <p:sp>
        <p:nvSpPr>
          <p:cNvPr id="32" name="Google Shape;32;p8"/>
          <p:cNvSpPr txBox="1"/>
          <p:nvPr/>
        </p:nvSpPr>
        <p:spPr>
          <a:xfrm>
            <a:off x="474438" y="2853168"/>
            <a:ext cx="3969900" cy="1710600"/>
          </a:xfrm>
          <a:prstGeom prst="rect">
            <a:avLst/>
          </a:prstGeom>
          <a:noFill/>
          <a:ln>
            <a:noFill/>
          </a:ln>
        </p:spPr>
        <p:txBody>
          <a:bodyPr spcFirstLastPara="1" wrap="square" lIns="75425" tIns="75425" rIns="75425" bIns="75425" anchor="t" anchorCtr="0">
            <a:noAutofit/>
          </a:bodyPr>
          <a:lstStyle/>
          <a:p>
            <a:pPr marL="292100" lvl="0" indent="0" algn="l" rtl="0">
              <a:lnSpc>
                <a:spcPct val="115000"/>
              </a:lnSpc>
              <a:spcBef>
                <a:spcPts val="0"/>
              </a:spcBef>
              <a:spcAft>
                <a:spcPts val="0"/>
              </a:spcAft>
              <a:buNone/>
            </a:pPr>
            <a:r>
              <a:rPr lang="en-US" sz="1200">
                <a:solidFill>
                  <a:schemeClr val="dk1"/>
                </a:solidFill>
              </a:rPr>
              <a:t>Examples:</a:t>
            </a:r>
            <a:endParaRPr sz="1200">
              <a:solidFill>
                <a:schemeClr val="dk1"/>
              </a:solidFill>
            </a:endParaRPr>
          </a:p>
          <a:p>
            <a:pPr marL="292100" lvl="0" indent="0" algn="l" rtl="0">
              <a:lnSpc>
                <a:spcPct val="115000"/>
              </a:lnSpc>
              <a:spcBef>
                <a:spcPts val="0"/>
              </a:spcBef>
              <a:spcAft>
                <a:spcPts val="0"/>
              </a:spcAft>
              <a:buClr>
                <a:schemeClr val="dk1"/>
              </a:buClr>
              <a:buSzPts val="900"/>
              <a:buFont typeface="Arial"/>
              <a:buNone/>
            </a:pPr>
            <a:r>
              <a:rPr lang="en-US" sz="3100">
                <a:solidFill>
                  <a:schemeClr val="dk1"/>
                </a:solidFill>
              </a:rPr>
              <a:t>120/80 (Average)</a:t>
            </a:r>
            <a:endParaRPr sz="3100">
              <a:solidFill>
                <a:schemeClr val="dk1"/>
              </a:solidFill>
            </a:endParaRPr>
          </a:p>
          <a:p>
            <a:pPr marL="292100" lvl="0" indent="0" algn="l" rtl="0">
              <a:lnSpc>
                <a:spcPct val="115000"/>
              </a:lnSpc>
              <a:spcBef>
                <a:spcPts val="0"/>
              </a:spcBef>
              <a:spcAft>
                <a:spcPts val="0"/>
              </a:spcAft>
              <a:buClr>
                <a:schemeClr val="dk1"/>
              </a:buClr>
              <a:buSzPts val="900"/>
              <a:buFont typeface="Arial"/>
              <a:buNone/>
            </a:pPr>
            <a:r>
              <a:rPr lang="en-US" sz="3100">
                <a:solidFill>
                  <a:schemeClr val="dk1"/>
                </a:solidFill>
              </a:rPr>
              <a:t>105 /68</a:t>
            </a:r>
            <a:endParaRPr sz="3100">
              <a:solidFill>
                <a:schemeClr val="dk1"/>
              </a:solidFill>
            </a:endParaRPr>
          </a:p>
          <a:p>
            <a:pPr marL="292100" lvl="0" indent="0" algn="l" rtl="0">
              <a:lnSpc>
                <a:spcPct val="115000"/>
              </a:lnSpc>
              <a:spcBef>
                <a:spcPts val="0"/>
              </a:spcBef>
              <a:spcAft>
                <a:spcPts val="0"/>
              </a:spcAft>
              <a:buClr>
                <a:schemeClr val="dk1"/>
              </a:buClr>
              <a:buSzPts val="900"/>
              <a:buFont typeface="Arial"/>
              <a:buNone/>
            </a:pPr>
            <a:r>
              <a:rPr lang="en-US" sz="3100">
                <a:solidFill>
                  <a:schemeClr val="dk1"/>
                </a:solidFill>
              </a:rPr>
              <a:t>140 /90</a:t>
            </a:r>
            <a:endParaRPr sz="1200"/>
          </a:p>
        </p:txBody>
      </p:sp>
      <p:pic>
        <p:nvPicPr>
          <p:cNvPr id="33" name="Google Shape;33;p8"/>
          <p:cNvPicPr preferRelativeResize="0"/>
          <p:nvPr/>
        </p:nvPicPr>
        <p:blipFill>
          <a:blip r:embed="rId3">
            <a:alphaModFix/>
          </a:blip>
          <a:stretch>
            <a:fillRect/>
          </a:stretch>
        </p:blipFill>
        <p:spPr>
          <a:xfrm>
            <a:off x="4355475" y="2769871"/>
            <a:ext cx="3745828" cy="21137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7" descr="heart2.gif"/>
          <p:cNvPicPr preferRelativeResize="0"/>
          <p:nvPr/>
        </p:nvPicPr>
        <p:blipFill>
          <a:blip r:embed="rId3">
            <a:alphaModFix/>
          </a:blip>
          <a:stretch>
            <a:fillRect/>
          </a:stretch>
        </p:blipFill>
        <p:spPr>
          <a:xfrm>
            <a:off x="1967690" y="321529"/>
            <a:ext cx="4749165" cy="45972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65520" y="161415"/>
            <a:ext cx="8664000" cy="668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Branches of the Aorta</a:t>
            </a:r>
            <a:endParaRPr sz="3500">
              <a:solidFill>
                <a:srgbClr val="000000"/>
              </a:solidFill>
              <a:latin typeface="Arial"/>
              <a:ea typeface="Arial"/>
              <a:cs typeface="Arial"/>
              <a:sym typeface="Arial"/>
            </a:endParaRPr>
          </a:p>
        </p:txBody>
      </p:sp>
      <p:sp>
        <p:nvSpPr>
          <p:cNvPr id="167" name="Google Shape;167;p28"/>
          <p:cNvSpPr txBox="1">
            <a:spLocks noGrp="1"/>
          </p:cNvSpPr>
          <p:nvPr>
            <p:ph type="body" idx="1"/>
          </p:nvPr>
        </p:nvSpPr>
        <p:spPr>
          <a:xfrm>
            <a:off x="274323" y="960100"/>
            <a:ext cx="5356800" cy="36930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Coronary Arteries</a:t>
            </a:r>
            <a:r>
              <a:rPr lang="en-US" sz="2200">
                <a:solidFill>
                  <a:srgbClr val="000000"/>
                </a:solidFill>
                <a:latin typeface="Arial"/>
                <a:ea typeface="Arial"/>
                <a:cs typeface="Arial"/>
                <a:sym typeface="Arial"/>
              </a:rPr>
              <a:t> - supply blood to the heart itself</a:t>
            </a:r>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u="sng">
                <a:solidFill>
                  <a:srgbClr val="000000"/>
                </a:solidFill>
                <a:latin typeface="Arial"/>
                <a:ea typeface="Arial"/>
                <a:cs typeface="Arial"/>
                <a:sym typeface="Arial"/>
              </a:rPr>
              <a:t>Brachiocephalic Artery</a:t>
            </a:r>
            <a:r>
              <a:rPr lang="en-US" sz="2200">
                <a:solidFill>
                  <a:srgbClr val="000000"/>
                </a:solidFill>
                <a:latin typeface="Arial"/>
                <a:ea typeface="Arial"/>
                <a:cs typeface="Arial"/>
                <a:sym typeface="Arial"/>
              </a:rPr>
              <a:t> branches into the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a:t>     </a:t>
            </a:r>
            <a:endParaRPr/>
          </a:p>
          <a:p>
            <a:pPr marL="0" lvl="0" indent="0" algn="l" rtl="0">
              <a:lnSpc>
                <a:spcPct val="100000"/>
              </a:lnSpc>
              <a:spcBef>
                <a:spcPts val="0"/>
              </a:spcBef>
              <a:spcAft>
                <a:spcPts val="0"/>
              </a:spcAft>
              <a:buNone/>
            </a:pPr>
            <a:r>
              <a:rPr lang="en-US"/>
              <a:t>       </a:t>
            </a:r>
            <a:r>
              <a:rPr lang="en-US" sz="2200">
                <a:solidFill>
                  <a:srgbClr val="000000"/>
                </a:solidFill>
                <a:latin typeface="Arial"/>
                <a:ea typeface="Arial"/>
                <a:cs typeface="Arial"/>
                <a:sym typeface="Arial"/>
              </a:rPr>
              <a:t>Right Subclavian </a:t>
            </a:r>
            <a:r>
              <a:rPr lang="en-US" sz="1400">
                <a:solidFill>
                  <a:srgbClr val="000000"/>
                </a:solidFill>
                <a:latin typeface="Arial"/>
                <a:ea typeface="Arial"/>
                <a:cs typeface="Arial"/>
                <a:sym typeface="Arial"/>
              </a:rPr>
              <a:t>( supplies blood to the arms) </a:t>
            </a:r>
            <a:br>
              <a:rPr lang="en-US" sz="1400"/>
            </a:br>
            <a:r>
              <a:rPr lang="en-US"/>
              <a:t>       </a:t>
            </a:r>
            <a:endParaRPr/>
          </a:p>
          <a:p>
            <a:pPr marL="0" lvl="0" indent="0" algn="l" rtl="0">
              <a:lnSpc>
                <a:spcPct val="100000"/>
              </a:lnSpc>
              <a:spcBef>
                <a:spcPts val="0"/>
              </a:spcBef>
              <a:spcAft>
                <a:spcPts val="0"/>
              </a:spcAft>
              <a:buNone/>
            </a:pPr>
            <a:r>
              <a:rPr lang="en-US"/>
              <a:t>       Right</a:t>
            </a:r>
            <a:r>
              <a:rPr lang="en-US" sz="2200">
                <a:solidFill>
                  <a:srgbClr val="000000"/>
                </a:solidFill>
                <a:latin typeface="Arial"/>
                <a:ea typeface="Arial"/>
                <a:cs typeface="Arial"/>
                <a:sym typeface="Arial"/>
              </a:rPr>
              <a:t> Common Carotid (bicarotid) </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u="sng">
                <a:solidFill>
                  <a:schemeClr val="dk1"/>
                </a:solidFill>
              </a:rPr>
              <a:t>Left Common Carotid</a:t>
            </a:r>
            <a:r>
              <a:rPr lang="en-US">
                <a:solidFill>
                  <a:schemeClr val="dk1"/>
                </a:solidFill>
              </a:rPr>
              <a:t> - to head</a:t>
            </a:r>
            <a:endParaRPr/>
          </a:p>
        </p:txBody>
      </p:sp>
      <p:pic>
        <p:nvPicPr>
          <p:cNvPr id="168" name="Google Shape;168;p28"/>
          <p:cNvPicPr preferRelativeResize="0"/>
          <p:nvPr/>
        </p:nvPicPr>
        <p:blipFill>
          <a:blip r:embed="rId3">
            <a:alphaModFix/>
          </a:blip>
          <a:stretch>
            <a:fillRect/>
          </a:stretch>
        </p:blipFill>
        <p:spPr>
          <a:xfrm>
            <a:off x="5369387" y="161426"/>
            <a:ext cx="3554175" cy="2207025"/>
          </a:xfrm>
          <a:prstGeom prst="rect">
            <a:avLst/>
          </a:prstGeom>
          <a:noFill/>
          <a:ln>
            <a:noFill/>
          </a:ln>
        </p:spPr>
      </p:pic>
      <p:sp>
        <p:nvSpPr>
          <p:cNvPr id="169" name="Google Shape;169;p28"/>
          <p:cNvSpPr txBox="1"/>
          <p:nvPr/>
        </p:nvSpPr>
        <p:spPr>
          <a:xfrm>
            <a:off x="5715338" y="2456900"/>
            <a:ext cx="3208200" cy="24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u="sng">
                <a:solidFill>
                  <a:schemeClr val="dk1"/>
                </a:solidFill>
              </a:rPr>
              <a:t>Left Subclavian Artery</a:t>
            </a:r>
            <a:r>
              <a:rPr lang="en-US" sz="2200">
                <a:solidFill>
                  <a:schemeClr val="dk1"/>
                </a:solidFill>
              </a:rPr>
              <a:t> – supplies blood to the left arms</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US" sz="2200">
                <a:solidFill>
                  <a:schemeClr val="dk1"/>
                </a:solidFill>
              </a:rPr>
              <a:t>*Note that the vessels are not symmetrical. </a:t>
            </a:r>
            <a:endParaRPr sz="22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30535" y="0"/>
            <a:ext cx="8682900" cy="4059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800">
                <a:solidFill>
                  <a:srgbClr val="000000"/>
                </a:solidFill>
                <a:latin typeface="Arial"/>
                <a:ea typeface="Arial"/>
                <a:cs typeface="Arial"/>
                <a:sym typeface="Arial"/>
              </a:rPr>
              <a:t>Aorta and Its Branches</a:t>
            </a:r>
            <a:endParaRPr sz="2800">
              <a:solidFill>
                <a:srgbClr val="000000"/>
              </a:solidFill>
              <a:latin typeface="Arial"/>
              <a:ea typeface="Arial"/>
              <a:cs typeface="Arial"/>
              <a:sym typeface="Arial"/>
            </a:endParaRPr>
          </a:p>
        </p:txBody>
      </p:sp>
      <p:pic>
        <p:nvPicPr>
          <p:cNvPr id="175" name="Google Shape;175;p29" descr="485px-Gray506.svg.png"/>
          <p:cNvPicPr preferRelativeResize="0"/>
          <p:nvPr/>
        </p:nvPicPr>
        <p:blipFill>
          <a:blip r:embed="rId3">
            <a:alphaModFix/>
          </a:blip>
          <a:stretch>
            <a:fillRect/>
          </a:stretch>
        </p:blipFill>
        <p:spPr>
          <a:xfrm>
            <a:off x="1503157" y="576855"/>
            <a:ext cx="5485725" cy="4488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14475" y="86001"/>
            <a:ext cx="8831100" cy="20391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000"/>
              <a:t>Heart Malfunctions</a:t>
            </a:r>
            <a:br>
              <a:rPr lang="en-US" sz="3000"/>
            </a:br>
            <a:br>
              <a:rPr lang="en-US" sz="3000"/>
            </a:br>
            <a:r>
              <a:rPr lang="en-US" sz="3000" b="1">
                <a:solidFill>
                  <a:srgbClr val="000000"/>
                </a:solidFill>
              </a:rPr>
              <a:t>SADS </a:t>
            </a:r>
            <a:r>
              <a:rPr lang="en-US" sz="3000">
                <a:solidFill>
                  <a:srgbClr val="000000"/>
                </a:solidFill>
                <a:latin typeface="Arial"/>
                <a:ea typeface="Arial"/>
                <a:cs typeface="Arial"/>
                <a:sym typeface="Arial"/>
              </a:rPr>
              <a:t> = (Sudden Arrhythmia Death Syndromes  or  Sudden Adult Death Syndrome)</a:t>
            </a:r>
            <a:endParaRPr sz="3000">
              <a:solidFill>
                <a:srgbClr val="000000"/>
              </a:solidFill>
              <a:latin typeface="Arial"/>
              <a:ea typeface="Arial"/>
              <a:cs typeface="Arial"/>
              <a:sym typeface="Arial"/>
            </a:endParaRPr>
          </a:p>
        </p:txBody>
      </p:sp>
      <p:pic>
        <p:nvPicPr>
          <p:cNvPr id="181" name="Google Shape;181;p30"/>
          <p:cNvPicPr preferRelativeResize="0"/>
          <p:nvPr/>
        </p:nvPicPr>
        <p:blipFill>
          <a:blip r:embed="rId3">
            <a:alphaModFix/>
          </a:blip>
          <a:stretch>
            <a:fillRect/>
          </a:stretch>
        </p:blipFill>
        <p:spPr>
          <a:xfrm>
            <a:off x="925550" y="2406621"/>
            <a:ext cx="6161738" cy="2568476"/>
          </a:xfrm>
          <a:prstGeom prst="rect">
            <a:avLst/>
          </a:prstGeom>
          <a:noFill/>
          <a:ln>
            <a:noFill/>
          </a:ln>
        </p:spPr>
      </p:pic>
      <p:sp>
        <p:nvSpPr>
          <p:cNvPr id="182" name="Google Shape;182;p30"/>
          <p:cNvSpPr txBox="1">
            <a:spLocks noGrp="1"/>
          </p:cNvSpPr>
          <p:nvPr>
            <p:ph type="body" idx="1"/>
          </p:nvPr>
        </p:nvSpPr>
        <p:spPr>
          <a:xfrm>
            <a:off x="5448825" y="2182700"/>
            <a:ext cx="3349500" cy="1338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300">
                <a:solidFill>
                  <a:srgbClr val="000000"/>
                </a:solidFill>
                <a:latin typeface="Arial"/>
                <a:ea typeface="Arial"/>
                <a:cs typeface="Arial"/>
                <a:sym typeface="Arial"/>
              </a:rPr>
              <a:t>Routine ECG Screening may help prevent deaths in young people</a:t>
            </a:r>
            <a:endParaRPr sz="23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266220" y="203040"/>
            <a:ext cx="3312000" cy="5454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3500">
                <a:solidFill>
                  <a:srgbClr val="000000"/>
                </a:solidFill>
                <a:latin typeface="Arial"/>
                <a:ea typeface="Arial"/>
                <a:cs typeface="Arial"/>
                <a:sym typeface="Arial"/>
              </a:rPr>
              <a:t>Defibrillator</a:t>
            </a:r>
            <a:endParaRPr sz="3500">
              <a:solidFill>
                <a:srgbClr val="000000"/>
              </a:solidFill>
              <a:latin typeface="Arial"/>
              <a:ea typeface="Arial"/>
              <a:cs typeface="Arial"/>
              <a:sym typeface="Arial"/>
            </a:endParaRPr>
          </a:p>
        </p:txBody>
      </p:sp>
      <p:sp>
        <p:nvSpPr>
          <p:cNvPr id="188" name="Google Shape;188;p31"/>
          <p:cNvSpPr txBox="1">
            <a:spLocks noGrp="1"/>
          </p:cNvSpPr>
          <p:nvPr>
            <p:ph type="body" idx="1"/>
          </p:nvPr>
        </p:nvSpPr>
        <p:spPr>
          <a:xfrm>
            <a:off x="90270" y="892114"/>
            <a:ext cx="4414800" cy="34365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common treatment for life-threatening </a:t>
            </a:r>
            <a:r>
              <a:rPr lang="en-US" sz="2200" u="sng">
                <a:solidFill>
                  <a:srgbClr val="000000"/>
                </a:solidFill>
                <a:latin typeface="Arial"/>
                <a:ea typeface="Arial"/>
                <a:cs typeface="Arial"/>
                <a:sym typeface="Arial"/>
              </a:rPr>
              <a:t>cardiac arrhythmia</a:t>
            </a: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u="sng">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The device shocks the heart and allows it to re-establish its normal rhythm</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The device can also be used to start a heart that has stopped. </a:t>
            </a:r>
            <a:endParaRPr sz="2200">
              <a:solidFill>
                <a:srgbClr val="000000"/>
              </a:solidFill>
              <a:latin typeface="Arial"/>
              <a:ea typeface="Arial"/>
              <a:cs typeface="Arial"/>
              <a:sym typeface="Arial"/>
            </a:endParaRPr>
          </a:p>
        </p:txBody>
      </p:sp>
      <p:pic>
        <p:nvPicPr>
          <p:cNvPr id="189" name="Google Shape;189;p31"/>
          <p:cNvPicPr preferRelativeResize="0"/>
          <p:nvPr/>
        </p:nvPicPr>
        <p:blipFill>
          <a:blip r:embed="rId3">
            <a:alphaModFix/>
          </a:blip>
          <a:stretch>
            <a:fillRect/>
          </a:stretch>
        </p:blipFill>
        <p:spPr>
          <a:xfrm>
            <a:off x="4480560" y="137160"/>
            <a:ext cx="4311270" cy="2535824"/>
          </a:xfrm>
          <a:prstGeom prst="rect">
            <a:avLst/>
          </a:prstGeom>
          <a:noFill/>
          <a:ln>
            <a:noFill/>
          </a:ln>
        </p:spPr>
      </p:pic>
      <p:pic>
        <p:nvPicPr>
          <p:cNvPr id="190" name="Google Shape;190;p31"/>
          <p:cNvPicPr preferRelativeResize="0"/>
          <p:nvPr/>
        </p:nvPicPr>
        <p:blipFill>
          <a:blip r:embed="rId4">
            <a:alphaModFix/>
          </a:blip>
          <a:stretch>
            <a:fillRect/>
          </a:stretch>
        </p:blipFill>
        <p:spPr>
          <a:xfrm>
            <a:off x="5148175" y="2818048"/>
            <a:ext cx="3240590" cy="21809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274275" y="161393"/>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dirty="0">
                <a:hlinkClick r:id="rId3"/>
              </a:rPr>
              <a:t>CPR = cardiopulmonary resuscitation.</a:t>
            </a:r>
            <a:endParaRPr dirty="0"/>
          </a:p>
        </p:txBody>
      </p:sp>
      <p:pic>
        <p:nvPicPr>
          <p:cNvPr id="196" name="Google Shape;196;p32"/>
          <p:cNvPicPr preferRelativeResize="0"/>
          <p:nvPr/>
        </p:nvPicPr>
        <p:blipFill>
          <a:blip r:embed="rId4">
            <a:alphaModFix/>
          </a:blip>
          <a:stretch>
            <a:fillRect/>
          </a:stretch>
        </p:blipFill>
        <p:spPr>
          <a:xfrm>
            <a:off x="1504860" y="971559"/>
            <a:ext cx="5262317" cy="39508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p:nvPr/>
        </p:nvSpPr>
        <p:spPr>
          <a:xfrm>
            <a:off x="153450" y="222902"/>
            <a:ext cx="6976500" cy="5931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100" b="1">
                <a:solidFill>
                  <a:srgbClr val="000000"/>
                </a:solidFill>
                <a:latin typeface="Arial"/>
                <a:ea typeface="Arial"/>
                <a:cs typeface="Arial"/>
                <a:sym typeface="Arial"/>
              </a:rPr>
              <a:t>Disorders of the Circulatory System</a:t>
            </a:r>
            <a:br>
              <a:rPr lang="en-US" sz="2000">
                <a:solidFill>
                  <a:srgbClr val="000000"/>
                </a:solidFill>
                <a:latin typeface="Arial"/>
                <a:ea typeface="Arial"/>
                <a:cs typeface="Arial"/>
                <a:sym typeface="Arial"/>
              </a:rPr>
            </a:br>
            <a:br>
              <a:rPr lang="en-US" sz="2000">
                <a:solidFill>
                  <a:srgbClr val="000000"/>
                </a:solidFill>
                <a:latin typeface="Arial"/>
                <a:ea typeface="Arial"/>
                <a:cs typeface="Arial"/>
                <a:sym typeface="Arial"/>
              </a:rPr>
            </a:br>
            <a:endParaRPr sz="2000">
              <a:solidFill>
                <a:srgbClr val="000000"/>
              </a:solidFill>
              <a:latin typeface="Arial"/>
              <a:ea typeface="Arial"/>
              <a:cs typeface="Arial"/>
              <a:sym typeface="Arial"/>
            </a:endParaRPr>
          </a:p>
        </p:txBody>
      </p:sp>
      <p:sp>
        <p:nvSpPr>
          <p:cNvPr id="202" name="Google Shape;202;p33"/>
          <p:cNvSpPr txBox="1"/>
          <p:nvPr/>
        </p:nvSpPr>
        <p:spPr>
          <a:xfrm>
            <a:off x="2961113" y="653754"/>
            <a:ext cx="3291900" cy="308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endParaRPr/>
          </a:p>
        </p:txBody>
      </p:sp>
      <p:pic>
        <p:nvPicPr>
          <p:cNvPr id="203" name="Google Shape;203;p33" descr="Bypass-Surgery.jpg"/>
          <p:cNvPicPr preferRelativeResize="0"/>
          <p:nvPr/>
        </p:nvPicPr>
        <p:blipFill rotWithShape="1">
          <a:blip r:embed="rId3">
            <a:alphaModFix/>
          </a:blip>
          <a:srcRect l="26686"/>
          <a:stretch/>
        </p:blipFill>
        <p:spPr>
          <a:xfrm>
            <a:off x="5537655" y="158473"/>
            <a:ext cx="3367732" cy="2246839"/>
          </a:xfrm>
          <a:prstGeom prst="rect">
            <a:avLst/>
          </a:prstGeom>
          <a:noFill/>
          <a:ln>
            <a:noFill/>
          </a:ln>
        </p:spPr>
      </p:pic>
      <p:sp>
        <p:nvSpPr>
          <p:cNvPr id="204" name="Google Shape;204;p33"/>
          <p:cNvSpPr txBox="1"/>
          <p:nvPr/>
        </p:nvSpPr>
        <p:spPr>
          <a:xfrm>
            <a:off x="239422" y="786426"/>
            <a:ext cx="5129400" cy="1570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2000">
                <a:solidFill>
                  <a:schemeClr val="dk1"/>
                </a:solidFill>
              </a:rPr>
              <a:t>1. </a:t>
            </a:r>
            <a:r>
              <a:rPr lang="en-US" sz="2000" b="1">
                <a:solidFill>
                  <a:schemeClr val="dk1"/>
                </a:solidFill>
              </a:rPr>
              <a:t>Heart Murmurs </a:t>
            </a:r>
            <a:r>
              <a:rPr lang="en-US" sz="2000">
                <a:solidFill>
                  <a:schemeClr val="dk1"/>
                </a:solidFill>
              </a:rPr>
              <a:t>– A heart murmur is an unusual sound heard during a heartbeat Sometimes they sound like a whooshing or swishing noise. </a:t>
            </a:r>
            <a:endParaRPr sz="2000">
              <a:solidFill>
                <a:schemeClr val="dk1"/>
              </a:solidFill>
            </a:endParaRPr>
          </a:p>
          <a:p>
            <a:pPr marL="0" lvl="0" indent="0" algn="l" rtl="0">
              <a:spcBef>
                <a:spcPts val="0"/>
              </a:spcBef>
              <a:spcAft>
                <a:spcPts val="0"/>
              </a:spcAft>
              <a:buClr>
                <a:schemeClr val="dk1"/>
              </a:buClr>
              <a:buSzPts val="900"/>
              <a:buFont typeface="Arial"/>
              <a:buNone/>
            </a:pPr>
            <a:r>
              <a:rPr lang="en-US" sz="2000">
                <a:solidFill>
                  <a:schemeClr val="dk1"/>
                </a:solidFill>
              </a:rPr>
              <a:t>    </a:t>
            </a:r>
            <a:r>
              <a:rPr lang="en-US" sz="2000" i="1">
                <a:solidFill>
                  <a:schemeClr val="dk1"/>
                </a:solidFill>
              </a:rPr>
              <a:t>*may or may not be a valve problem</a:t>
            </a:r>
            <a:endParaRPr sz="1200"/>
          </a:p>
        </p:txBody>
      </p:sp>
      <p:sp>
        <p:nvSpPr>
          <p:cNvPr id="205" name="Google Shape;205;p33"/>
          <p:cNvSpPr txBox="1"/>
          <p:nvPr/>
        </p:nvSpPr>
        <p:spPr>
          <a:xfrm>
            <a:off x="396720" y="2748938"/>
            <a:ext cx="4027200" cy="1642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2000">
                <a:solidFill>
                  <a:schemeClr val="dk1"/>
                </a:solidFill>
              </a:rPr>
              <a:t>2. </a:t>
            </a:r>
            <a:r>
              <a:rPr lang="en-US" sz="2000" b="1">
                <a:solidFill>
                  <a:schemeClr val="dk1"/>
                </a:solidFill>
              </a:rPr>
              <a:t>MVP - mitral valve prolapse</a:t>
            </a:r>
            <a:r>
              <a:rPr lang="en-US" sz="2000">
                <a:solidFill>
                  <a:schemeClr val="dk1"/>
                </a:solidFill>
              </a:rPr>
              <a:t>, valve shifts out of place; this creates a clicking sound at the end of a contraction. </a:t>
            </a:r>
            <a:br>
              <a:rPr lang="en-US" sz="2000">
                <a:solidFill>
                  <a:schemeClr val="dk1"/>
                </a:solidFill>
              </a:rPr>
            </a:br>
            <a:br>
              <a:rPr lang="en-US" sz="2000">
                <a:solidFill>
                  <a:schemeClr val="dk1"/>
                </a:solidFill>
              </a:rPr>
            </a:br>
            <a:endParaRPr sz="2000" i="1">
              <a:solidFill>
                <a:schemeClr val="dk1"/>
              </a:solidFill>
            </a:endParaRPr>
          </a:p>
          <a:p>
            <a:pPr marL="0" lvl="0" indent="0" algn="l" rtl="0">
              <a:spcBef>
                <a:spcPts val="0"/>
              </a:spcBef>
              <a:spcAft>
                <a:spcPts val="0"/>
              </a:spcAft>
              <a:buClr>
                <a:schemeClr val="dk1"/>
              </a:buClr>
              <a:buSzPts val="900"/>
              <a:buFont typeface="Arial"/>
              <a:buNone/>
            </a:pPr>
            <a:endParaRPr sz="2000">
              <a:solidFill>
                <a:schemeClr val="dk1"/>
              </a:solidFill>
            </a:endParaRPr>
          </a:p>
          <a:p>
            <a:pPr marL="0" lvl="0" indent="0" algn="l" rtl="0">
              <a:spcBef>
                <a:spcPts val="0"/>
              </a:spcBef>
              <a:spcAft>
                <a:spcPts val="0"/>
              </a:spcAft>
              <a:buNone/>
            </a:pPr>
            <a:endParaRPr sz="1200"/>
          </a:p>
        </p:txBody>
      </p:sp>
      <p:pic>
        <p:nvPicPr>
          <p:cNvPr id="206" name="Google Shape;206;p33"/>
          <p:cNvPicPr preferRelativeResize="0"/>
          <p:nvPr/>
        </p:nvPicPr>
        <p:blipFill rotWithShape="1">
          <a:blip r:embed="rId4">
            <a:alphaModFix/>
          </a:blip>
          <a:srcRect l="5688" t="1787" r="2995"/>
          <a:stretch/>
        </p:blipFill>
        <p:spPr>
          <a:xfrm>
            <a:off x="5116800" y="2405300"/>
            <a:ext cx="4027200" cy="2641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p:nvPr/>
        </p:nvSpPr>
        <p:spPr>
          <a:xfrm>
            <a:off x="316251" y="196275"/>
            <a:ext cx="3480900" cy="4614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2300" b="1">
                <a:solidFill>
                  <a:schemeClr val="dk1"/>
                </a:solidFill>
              </a:rPr>
              <a:t>3.  Mitral or aortic regurgitation</a:t>
            </a:r>
            <a:r>
              <a:rPr lang="en-US" sz="2000">
                <a:solidFill>
                  <a:schemeClr val="dk1"/>
                </a:solidFill>
              </a:rPr>
              <a:t>: Regurgitation (backward flow) of blood can occur with mitral valve prolapse or mitral valve or aortic stenosis. To counteract this back flow, the heart must work harder to force blood through the damaged valve. Over time, this can weaken and/or enlarge the heart and can lead to heart failure.</a:t>
            </a:r>
            <a:br>
              <a:rPr lang="en-US" sz="2000">
                <a:solidFill>
                  <a:schemeClr val="dk1"/>
                </a:solidFill>
              </a:rPr>
            </a:br>
            <a:endParaRPr sz="2000">
              <a:solidFill>
                <a:schemeClr val="dk1"/>
              </a:solidFill>
            </a:endParaRPr>
          </a:p>
          <a:p>
            <a:pPr marL="0" lvl="0" indent="0" algn="l" rtl="0">
              <a:spcBef>
                <a:spcPts val="0"/>
              </a:spcBef>
              <a:spcAft>
                <a:spcPts val="0"/>
              </a:spcAft>
              <a:buNone/>
            </a:pPr>
            <a:endParaRPr sz="1200"/>
          </a:p>
        </p:txBody>
      </p:sp>
      <p:pic>
        <p:nvPicPr>
          <p:cNvPr id="212" name="Google Shape;212;p34" descr="mitral-valve-regurgitation-diagram_3.jpg"/>
          <p:cNvPicPr preferRelativeResize="0"/>
          <p:nvPr/>
        </p:nvPicPr>
        <p:blipFill>
          <a:blip r:embed="rId3">
            <a:alphaModFix/>
          </a:blip>
          <a:stretch>
            <a:fillRect/>
          </a:stretch>
        </p:blipFill>
        <p:spPr>
          <a:xfrm>
            <a:off x="4009100" y="298602"/>
            <a:ext cx="4893025" cy="4322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p:nvPr/>
        </p:nvSpPr>
        <p:spPr>
          <a:xfrm>
            <a:off x="141007" y="76933"/>
            <a:ext cx="8755200" cy="990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a:t>Valve Replacement Surgery</a:t>
            </a:r>
            <a:endParaRPr sz="2500"/>
          </a:p>
          <a:p>
            <a:pPr marL="0" lvl="0" indent="0" algn="l" rtl="0">
              <a:spcBef>
                <a:spcPts val="0"/>
              </a:spcBef>
              <a:spcAft>
                <a:spcPts val="0"/>
              </a:spcAft>
              <a:buNone/>
            </a:pPr>
            <a:endParaRPr sz="600"/>
          </a:p>
          <a:p>
            <a:pPr marL="0" lvl="0" indent="0" algn="l" rtl="0">
              <a:spcBef>
                <a:spcPts val="0"/>
              </a:spcBef>
              <a:spcAft>
                <a:spcPts val="0"/>
              </a:spcAft>
              <a:buNone/>
            </a:pPr>
            <a:r>
              <a:rPr lang="en-US" sz="2000"/>
              <a:t>        -replaced with biological tissue or with mechanical valves</a:t>
            </a:r>
            <a:endParaRPr sz="2000"/>
          </a:p>
        </p:txBody>
      </p:sp>
      <p:pic>
        <p:nvPicPr>
          <p:cNvPr id="218" name="Google Shape;218;p35" descr="AVR.279205200_std.jpg"/>
          <p:cNvPicPr preferRelativeResize="0"/>
          <p:nvPr/>
        </p:nvPicPr>
        <p:blipFill>
          <a:blip r:embed="rId3">
            <a:alphaModFix/>
          </a:blip>
          <a:stretch>
            <a:fillRect/>
          </a:stretch>
        </p:blipFill>
        <p:spPr>
          <a:xfrm>
            <a:off x="276633" y="1114671"/>
            <a:ext cx="4603516" cy="3452643"/>
          </a:xfrm>
          <a:prstGeom prst="rect">
            <a:avLst/>
          </a:prstGeom>
          <a:noFill/>
          <a:ln>
            <a:noFill/>
          </a:ln>
        </p:spPr>
      </p:pic>
      <p:pic>
        <p:nvPicPr>
          <p:cNvPr id="219" name="Google Shape;219;p35" descr="heart-valve-replacements.png"/>
          <p:cNvPicPr preferRelativeResize="0"/>
          <p:nvPr/>
        </p:nvPicPr>
        <p:blipFill>
          <a:blip r:embed="rId4">
            <a:alphaModFix/>
          </a:blip>
          <a:stretch>
            <a:fillRect/>
          </a:stretch>
        </p:blipFill>
        <p:spPr>
          <a:xfrm>
            <a:off x="5083250" y="1114663"/>
            <a:ext cx="3759563" cy="3452650"/>
          </a:xfrm>
          <a:prstGeom prst="rect">
            <a:avLst/>
          </a:prstGeom>
          <a:noFill/>
          <a:ln>
            <a:noFill/>
          </a:ln>
        </p:spPr>
      </p:pic>
      <p:sp>
        <p:nvSpPr>
          <p:cNvPr id="220" name="Google Shape;220;p35"/>
          <p:cNvSpPr txBox="1"/>
          <p:nvPr/>
        </p:nvSpPr>
        <p:spPr>
          <a:xfrm>
            <a:off x="510503" y="4614739"/>
            <a:ext cx="5768400" cy="384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500" u="sng">
                <a:solidFill>
                  <a:schemeClr val="hlink"/>
                </a:solidFill>
                <a:hlinkClick r:id="rId5"/>
              </a:rPr>
              <a:t>See video of an aortic valve replacement</a:t>
            </a:r>
            <a:r>
              <a:rPr lang="en-US" sz="1500"/>
              <a:t>   (13 minutes)</a:t>
            </a:r>
            <a:br>
              <a:rPr lang="en-US" sz="1500"/>
            </a:br>
            <a:r>
              <a:rPr lang="en-US" sz="1500"/>
              <a:t>                                           Protip - speed up video </a:t>
            </a:r>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6" descr="H2H_Summer2013_TAVR1.jpg"/>
          <p:cNvPicPr preferRelativeResize="0"/>
          <p:nvPr/>
        </p:nvPicPr>
        <p:blipFill>
          <a:blip r:embed="rId3">
            <a:alphaModFix/>
          </a:blip>
          <a:stretch>
            <a:fillRect/>
          </a:stretch>
        </p:blipFill>
        <p:spPr>
          <a:xfrm>
            <a:off x="1399989" y="821689"/>
            <a:ext cx="5754358" cy="3209844"/>
          </a:xfrm>
          <a:prstGeom prst="rect">
            <a:avLst/>
          </a:prstGeom>
          <a:noFill/>
          <a:ln>
            <a:noFill/>
          </a:ln>
        </p:spPr>
      </p:pic>
      <p:sp>
        <p:nvSpPr>
          <p:cNvPr id="226" name="Google Shape;226;p36"/>
          <p:cNvSpPr txBox="1"/>
          <p:nvPr/>
        </p:nvSpPr>
        <p:spPr>
          <a:xfrm>
            <a:off x="290475" y="134595"/>
            <a:ext cx="7973400" cy="4614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Clr>
                <a:schemeClr val="dk1"/>
              </a:buClr>
              <a:buSzPts val="900"/>
              <a:buFont typeface="Arial"/>
              <a:buNone/>
            </a:pPr>
            <a:r>
              <a:rPr lang="en-US" sz="2500"/>
              <a:t>Transcatheter Aortic Valve Replacement (TAVR)</a:t>
            </a:r>
            <a:endParaRPr sz="2500">
              <a:solidFill>
                <a:schemeClr val="accent2"/>
              </a:solidFill>
            </a:endParaRPr>
          </a:p>
          <a:p>
            <a:pPr marL="0" lvl="0" indent="0" algn="l" rtl="0">
              <a:spcBef>
                <a:spcPts val="0"/>
              </a:spcBef>
              <a:spcAft>
                <a:spcPts val="0"/>
              </a:spcAft>
              <a:buNone/>
            </a:pPr>
            <a:endParaRPr sz="1200"/>
          </a:p>
        </p:txBody>
      </p:sp>
      <p:sp>
        <p:nvSpPr>
          <p:cNvPr id="227" name="Google Shape;227;p36"/>
          <p:cNvSpPr txBox="1"/>
          <p:nvPr/>
        </p:nvSpPr>
        <p:spPr>
          <a:xfrm>
            <a:off x="476482" y="4154473"/>
            <a:ext cx="8293500" cy="817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1000"/>
              <a:t>During a TAVR procedure, a very small incision is made in the groin to access the femoral artery or the chest (transapical approach). The cardiologist uses catheters and wires to place the balloon-expandable valve across the old diseased native valve, with the heart still beating. Crimped to the balloon device is the collapsed replacement valve. The surgeon then deploys the new valve within the diseased valve by expanding the balloon together with the new valve. He then secures it into place inside the old valve, displacing the old valve out of the way. In addition, the new valve starts to work as a normal valve should as soon as the balloon is deflated. Most of the time, the patients feel immediately better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270113" y="202736"/>
            <a:ext cx="8662200" cy="16659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a:solidFill>
                  <a:srgbClr val="000000"/>
                </a:solidFill>
                <a:latin typeface="Arial"/>
                <a:ea typeface="Arial"/>
                <a:cs typeface="Arial"/>
                <a:sym typeface="Arial"/>
              </a:rPr>
              <a:t>The average (normal) blood pressure for an adult is </a:t>
            </a:r>
            <a:r>
              <a:rPr lang="en-US" sz="2600" u="sng">
                <a:solidFill>
                  <a:srgbClr val="000000"/>
                </a:solidFill>
                <a:latin typeface="Arial"/>
                <a:ea typeface="Arial"/>
                <a:cs typeface="Arial"/>
                <a:sym typeface="Arial"/>
              </a:rPr>
              <a:t>120/80</a:t>
            </a:r>
            <a:r>
              <a:rPr lang="en-US" sz="26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This number varies by person and it is best if you know what is *normal* for you, so that you (or your doctor) recognize when something is not normal. </a:t>
            </a:r>
            <a:endParaRPr sz="2500">
              <a:solidFill>
                <a:srgbClr val="000000"/>
              </a:solidFill>
              <a:latin typeface="Arial"/>
              <a:ea typeface="Arial"/>
              <a:cs typeface="Arial"/>
              <a:sym typeface="Arial"/>
            </a:endParaRPr>
          </a:p>
        </p:txBody>
      </p:sp>
      <p:pic>
        <p:nvPicPr>
          <p:cNvPr id="39" name="Google Shape;39;p9"/>
          <p:cNvPicPr preferRelativeResize="0"/>
          <p:nvPr/>
        </p:nvPicPr>
        <p:blipFill>
          <a:blip r:embed="rId3">
            <a:alphaModFix/>
          </a:blip>
          <a:stretch>
            <a:fillRect/>
          </a:stretch>
        </p:blipFill>
        <p:spPr>
          <a:xfrm>
            <a:off x="886860" y="1738859"/>
            <a:ext cx="5063984" cy="2679564"/>
          </a:xfrm>
          <a:prstGeom prst="rect">
            <a:avLst/>
          </a:prstGeom>
          <a:noFill/>
          <a:ln>
            <a:noFill/>
          </a:ln>
        </p:spPr>
      </p:pic>
      <p:sp>
        <p:nvSpPr>
          <p:cNvPr id="40" name="Google Shape;40;p9"/>
          <p:cNvSpPr txBox="1"/>
          <p:nvPr/>
        </p:nvSpPr>
        <p:spPr>
          <a:xfrm>
            <a:off x="6437948" y="1988820"/>
            <a:ext cx="2204700" cy="20985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solidFill>
                  <a:srgbClr val="000000"/>
                </a:solidFill>
                <a:latin typeface="Arial"/>
                <a:ea typeface="Arial"/>
                <a:cs typeface="Arial"/>
                <a:sym typeface="Arial"/>
              </a:rPr>
              <a:t>We will be doing a lab where you will learn to use a this device and check your own blood pressure.</a:t>
            </a:r>
            <a:endParaRPr sz="2200">
              <a:solidFill>
                <a:srgbClr val="000000"/>
              </a:solidFill>
              <a:latin typeface="Arial"/>
              <a:ea typeface="Arial"/>
              <a:cs typeface="Arial"/>
              <a:sym typeface="Arial"/>
            </a:endParaRPr>
          </a:p>
        </p:txBody>
      </p:sp>
      <p:sp>
        <p:nvSpPr>
          <p:cNvPr id="41" name="Google Shape;41;p9"/>
          <p:cNvSpPr txBox="1"/>
          <p:nvPr/>
        </p:nvSpPr>
        <p:spPr>
          <a:xfrm>
            <a:off x="270113" y="4663423"/>
            <a:ext cx="8567700" cy="387000"/>
          </a:xfrm>
          <a:prstGeom prst="rect">
            <a:avLst/>
          </a:prstGeom>
          <a:solidFill>
            <a:srgbClr val="FFFF00"/>
          </a:solid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a:t>Blood Pressure Cuff = </a:t>
            </a:r>
            <a:r>
              <a:rPr lang="en-US" sz="2600" u="sng">
                <a:solidFill>
                  <a:srgbClr val="000000"/>
                </a:solidFill>
                <a:latin typeface="Arial"/>
                <a:ea typeface="Arial"/>
                <a:cs typeface="Arial"/>
                <a:sym typeface="Arial"/>
              </a:rPr>
              <a:t>SPHYGMOMANOMETER</a:t>
            </a:r>
            <a:endParaRPr sz="2600" u="sng">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p:nvPr/>
        </p:nvSpPr>
        <p:spPr>
          <a:xfrm>
            <a:off x="183295" y="89739"/>
            <a:ext cx="8265000" cy="8895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200"/>
              <a:t>4</a:t>
            </a:r>
            <a:r>
              <a:rPr lang="en-US" sz="2200">
                <a:solidFill>
                  <a:srgbClr val="000000"/>
                </a:solidFill>
                <a:latin typeface="Arial"/>
                <a:ea typeface="Arial"/>
                <a:cs typeface="Arial"/>
                <a:sym typeface="Arial"/>
              </a:rPr>
              <a:t>. </a:t>
            </a:r>
            <a:r>
              <a:rPr lang="en-US" sz="2200" b="1">
                <a:solidFill>
                  <a:srgbClr val="000000"/>
                </a:solidFill>
                <a:latin typeface="Arial"/>
                <a:ea typeface="Arial"/>
                <a:cs typeface="Arial"/>
                <a:sym typeface="Arial"/>
              </a:rPr>
              <a:t>Myocardial Infarction (MI) </a:t>
            </a:r>
            <a:r>
              <a:rPr lang="en-US" sz="2200">
                <a:solidFill>
                  <a:srgbClr val="000000"/>
                </a:solidFill>
                <a:latin typeface="Arial"/>
                <a:ea typeface="Arial"/>
                <a:cs typeface="Arial"/>
                <a:sym typeface="Arial"/>
              </a:rPr>
              <a:t>- a</a:t>
            </a:r>
            <a:r>
              <a:rPr lang="en-US" sz="2200"/>
              <a:t>n </a:t>
            </a:r>
            <a:r>
              <a:rPr lang="en-US" sz="2200">
                <a:solidFill>
                  <a:srgbClr val="000000"/>
                </a:solidFill>
                <a:latin typeface="Arial"/>
                <a:ea typeface="Arial"/>
                <a:cs typeface="Arial"/>
                <a:sym typeface="Arial"/>
              </a:rPr>
              <a:t>obstruc</a:t>
            </a:r>
            <a:r>
              <a:rPr lang="en-US" sz="2200"/>
              <a:t>tion to the</a:t>
            </a:r>
            <a:r>
              <a:rPr lang="en-US" sz="2200">
                <a:solidFill>
                  <a:srgbClr val="000000"/>
                </a:solidFill>
                <a:latin typeface="Arial"/>
                <a:ea typeface="Arial"/>
                <a:cs typeface="Arial"/>
                <a:sym typeface="Arial"/>
              </a:rPr>
              <a:t> coronary artery, commonly called a “heart attack”</a:t>
            </a:r>
            <a:endParaRPr sz="2200">
              <a:solidFill>
                <a:srgbClr val="000000"/>
              </a:solidFill>
              <a:latin typeface="Arial"/>
              <a:ea typeface="Arial"/>
              <a:cs typeface="Arial"/>
              <a:sym typeface="Arial"/>
            </a:endParaRPr>
          </a:p>
        </p:txBody>
      </p:sp>
      <p:pic>
        <p:nvPicPr>
          <p:cNvPr id="233" name="Google Shape;233;p37" descr="Bypass Grafts on Heart_image16_sm.jpg"/>
          <p:cNvPicPr preferRelativeResize="0"/>
          <p:nvPr/>
        </p:nvPicPr>
        <p:blipFill>
          <a:blip r:embed="rId3">
            <a:alphaModFix/>
          </a:blip>
          <a:stretch>
            <a:fillRect/>
          </a:stretch>
        </p:blipFill>
        <p:spPr>
          <a:xfrm>
            <a:off x="729574" y="979262"/>
            <a:ext cx="5314875" cy="3630475"/>
          </a:xfrm>
          <a:prstGeom prst="rect">
            <a:avLst/>
          </a:prstGeom>
          <a:noFill/>
          <a:ln>
            <a:noFill/>
          </a:ln>
        </p:spPr>
      </p:pic>
      <p:sp>
        <p:nvSpPr>
          <p:cNvPr id="234" name="Google Shape;234;p37"/>
          <p:cNvSpPr txBox="1"/>
          <p:nvPr/>
        </p:nvSpPr>
        <p:spPr>
          <a:xfrm>
            <a:off x="6325350" y="1096025"/>
            <a:ext cx="2685900" cy="3542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Treatment can involve a </a:t>
            </a:r>
            <a:r>
              <a:rPr lang="en-US" sz="2000" u="sng"/>
              <a:t>bypass graft</a:t>
            </a:r>
            <a:r>
              <a:rPr lang="en-US" sz="2000"/>
              <a:t> to restore blood flow to the heart.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Double or Quadruple refers to how many vessels have been bypassed.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8"/>
          <p:cNvPicPr preferRelativeResize="0"/>
          <p:nvPr/>
        </p:nvPicPr>
        <p:blipFill>
          <a:blip r:embed="rId3">
            <a:alphaModFix/>
          </a:blip>
          <a:stretch>
            <a:fillRect/>
          </a:stretch>
        </p:blipFill>
        <p:spPr>
          <a:xfrm>
            <a:off x="1475275" y="173200"/>
            <a:ext cx="2710650" cy="4059900"/>
          </a:xfrm>
          <a:prstGeom prst="rect">
            <a:avLst/>
          </a:prstGeom>
          <a:noFill/>
          <a:ln>
            <a:noFill/>
          </a:ln>
        </p:spPr>
      </p:pic>
      <p:pic>
        <p:nvPicPr>
          <p:cNvPr id="240" name="Google Shape;240;p38"/>
          <p:cNvPicPr preferRelativeResize="0"/>
          <p:nvPr/>
        </p:nvPicPr>
        <p:blipFill>
          <a:blip r:embed="rId4">
            <a:alphaModFix/>
          </a:blip>
          <a:stretch>
            <a:fillRect/>
          </a:stretch>
        </p:blipFill>
        <p:spPr>
          <a:xfrm>
            <a:off x="4477825" y="77464"/>
            <a:ext cx="2832750" cy="4909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p:nvPr/>
        </p:nvSpPr>
        <p:spPr>
          <a:xfrm>
            <a:off x="261100" y="295900"/>
            <a:ext cx="5369700" cy="24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t>How is a Heart Attack Diagnosed?</a:t>
            </a:r>
            <a:endParaRPr sz="2000" b="1"/>
          </a:p>
          <a:p>
            <a:pPr marL="0" lvl="0" indent="0" algn="l" rtl="0">
              <a:spcBef>
                <a:spcPts val="0"/>
              </a:spcBef>
              <a:spcAft>
                <a:spcPts val="0"/>
              </a:spcAft>
              <a:buNone/>
            </a:pPr>
            <a:endParaRPr sz="2000"/>
          </a:p>
          <a:p>
            <a:pPr marL="0" lvl="0" indent="0" algn="l" rtl="0">
              <a:spcBef>
                <a:spcPts val="0"/>
              </a:spcBef>
              <a:spcAft>
                <a:spcPts val="0"/>
              </a:spcAft>
              <a:buNone/>
            </a:pPr>
            <a:r>
              <a:rPr lang="en-US" sz="2000" b="1"/>
              <a:t>Electrocardiogram</a:t>
            </a:r>
            <a:r>
              <a:rPr lang="en-US" sz="2000"/>
              <a:t> (ECG) -injured heart muscles don’t conduct electrical impulses normally, the ECG may show that a heart attack has occurred or is in progress.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b="1"/>
              <a:t>Blood tests</a:t>
            </a:r>
            <a:r>
              <a:rPr lang="en-US" sz="2000"/>
              <a:t> - certain heart proteins slowly leak into your blood after heart damage from a heart attack. Emergency room doctors will take samples of your blood to test for the presence of these enzymes.</a:t>
            </a:r>
            <a:endParaRPr sz="2000">
              <a:solidFill>
                <a:srgbClr val="111111"/>
              </a:solidFill>
            </a:endParaRPr>
          </a:p>
          <a:p>
            <a:pPr marL="0" lvl="0" indent="0" algn="l" rtl="0">
              <a:spcBef>
                <a:spcPts val="0"/>
              </a:spcBef>
              <a:spcAft>
                <a:spcPts val="0"/>
              </a:spcAft>
              <a:buNone/>
            </a:pPr>
            <a:endParaRPr/>
          </a:p>
        </p:txBody>
      </p:sp>
      <p:pic>
        <p:nvPicPr>
          <p:cNvPr id="246" name="Google Shape;246;p39" descr="Image result for how is a heart attack diagnosed"/>
          <p:cNvPicPr preferRelativeResize="0"/>
          <p:nvPr/>
        </p:nvPicPr>
        <p:blipFill>
          <a:blip r:embed="rId3">
            <a:alphaModFix/>
          </a:blip>
          <a:stretch>
            <a:fillRect/>
          </a:stretch>
        </p:blipFill>
        <p:spPr>
          <a:xfrm>
            <a:off x="5630800" y="661425"/>
            <a:ext cx="3294125" cy="27341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body" idx="1"/>
          </p:nvPr>
        </p:nvSpPr>
        <p:spPr>
          <a:xfrm>
            <a:off x="138750" y="301400"/>
            <a:ext cx="8866500" cy="19425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000"/>
              <a:t>5</a:t>
            </a:r>
            <a:r>
              <a:rPr lang="en-US" sz="2000">
                <a:solidFill>
                  <a:srgbClr val="000000"/>
                </a:solidFill>
                <a:latin typeface="Arial"/>
                <a:ea typeface="Arial"/>
                <a:cs typeface="Arial"/>
                <a:sym typeface="Arial"/>
              </a:rPr>
              <a:t>. Atherosclerosis (Arteriosclerosis) – deposits of fatty materials such as cholesterol form a “plaque” in the arteries which reduces blood flow. </a:t>
            </a:r>
            <a:endParaRPr sz="2000"/>
          </a:p>
          <a:p>
            <a:pPr marL="0" lvl="0" indent="0" algn="l" rtl="0">
              <a:lnSpc>
                <a:spcPct val="100000"/>
              </a:lnSpc>
              <a:spcBef>
                <a:spcPts val="0"/>
              </a:spcBef>
              <a:spcAft>
                <a:spcPts val="0"/>
              </a:spcAft>
              <a:buNone/>
            </a:pPr>
            <a:endParaRPr sz="2000"/>
          </a:p>
          <a:p>
            <a:pPr marL="0" lvl="0" indent="0" algn="l" rtl="0">
              <a:lnSpc>
                <a:spcPct val="100000"/>
              </a:lnSpc>
              <a:spcBef>
                <a:spcPts val="0"/>
              </a:spcBef>
              <a:spcAft>
                <a:spcPts val="0"/>
              </a:spcAft>
              <a:buNone/>
            </a:pPr>
            <a:r>
              <a:rPr lang="en-US" sz="2000">
                <a:solidFill>
                  <a:srgbClr val="000000"/>
                </a:solidFill>
                <a:latin typeface="Arial"/>
                <a:ea typeface="Arial"/>
                <a:cs typeface="Arial"/>
                <a:sym typeface="Arial"/>
              </a:rPr>
              <a:t>Treatment: </a:t>
            </a:r>
            <a:r>
              <a:rPr lang="en-US" sz="2000" u="sng">
                <a:solidFill>
                  <a:srgbClr val="000000"/>
                </a:solidFill>
                <a:latin typeface="Arial"/>
                <a:ea typeface="Arial"/>
                <a:cs typeface="Arial"/>
                <a:sym typeface="Arial"/>
              </a:rPr>
              <a:t>Angioplasty</a:t>
            </a:r>
            <a:r>
              <a:rPr lang="en-US" sz="2000">
                <a:solidFill>
                  <a:srgbClr val="000000"/>
                </a:solidFill>
                <a:latin typeface="Arial"/>
                <a:ea typeface="Arial"/>
                <a:cs typeface="Arial"/>
                <a:sym typeface="Arial"/>
              </a:rPr>
              <a:t>, where a </a:t>
            </a:r>
            <a:r>
              <a:rPr lang="en-US" sz="2000" u="sng">
                <a:solidFill>
                  <a:srgbClr val="000000"/>
                </a:solidFill>
                <a:latin typeface="Arial"/>
                <a:ea typeface="Arial"/>
                <a:cs typeface="Arial"/>
                <a:sym typeface="Arial"/>
              </a:rPr>
              <a:t>catheter</a:t>
            </a:r>
            <a:r>
              <a:rPr lang="en-US" sz="2000">
                <a:solidFill>
                  <a:srgbClr val="000000"/>
                </a:solidFill>
                <a:latin typeface="Arial"/>
                <a:ea typeface="Arial"/>
                <a:cs typeface="Arial"/>
                <a:sym typeface="Arial"/>
              </a:rPr>
              <a:t> is inserted into the artery and a balloon is used to stretch the walls open</a:t>
            </a:r>
            <a:r>
              <a:rPr lang="en-US" sz="2000"/>
              <a:t>, a </a:t>
            </a:r>
            <a:r>
              <a:rPr lang="en-US" sz="2000" u="sng"/>
              <a:t>stent</a:t>
            </a:r>
            <a:r>
              <a:rPr lang="en-US" sz="2000"/>
              <a:t> may be placed</a:t>
            </a:r>
            <a:r>
              <a:rPr lang="en-US" sz="2000">
                <a:solidFill>
                  <a:srgbClr val="000000"/>
                </a:solidFill>
                <a:latin typeface="Arial"/>
                <a:ea typeface="Arial"/>
                <a:cs typeface="Arial"/>
                <a:sym typeface="Arial"/>
              </a:rPr>
              <a:t> </a:t>
            </a:r>
            <a:br>
              <a:rPr lang="en-US" sz="2000">
                <a:solidFill>
                  <a:srgbClr val="000000"/>
                </a:solidFill>
                <a:latin typeface="Arial"/>
                <a:ea typeface="Arial"/>
                <a:cs typeface="Arial"/>
                <a:sym typeface="Arial"/>
              </a:rPr>
            </a:b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                      </a:t>
            </a:r>
            <a:br>
              <a:rPr lang="en-US" sz="2000">
                <a:solidFill>
                  <a:srgbClr val="000000"/>
                </a:solidFill>
                <a:latin typeface="Arial"/>
                <a:ea typeface="Arial"/>
                <a:cs typeface="Arial"/>
                <a:sym typeface="Arial"/>
              </a:rPr>
            </a:br>
            <a:endParaRPr sz="2000">
              <a:solidFill>
                <a:srgbClr val="000000"/>
              </a:solidFill>
              <a:latin typeface="Arial"/>
              <a:ea typeface="Arial"/>
              <a:cs typeface="Arial"/>
              <a:sym typeface="Arial"/>
            </a:endParaRPr>
          </a:p>
        </p:txBody>
      </p:sp>
      <p:pic>
        <p:nvPicPr>
          <p:cNvPr id="252" name="Google Shape;252;p40" descr="angioplasty-400x400.jpg"/>
          <p:cNvPicPr preferRelativeResize="0"/>
          <p:nvPr/>
        </p:nvPicPr>
        <p:blipFill rotWithShape="1">
          <a:blip r:embed="rId3">
            <a:alphaModFix/>
          </a:blip>
          <a:srcRect t="8950"/>
          <a:stretch/>
        </p:blipFill>
        <p:spPr>
          <a:xfrm>
            <a:off x="4779925" y="2175223"/>
            <a:ext cx="2957075" cy="2692550"/>
          </a:xfrm>
          <a:prstGeom prst="rect">
            <a:avLst/>
          </a:prstGeom>
          <a:noFill/>
          <a:ln>
            <a:noFill/>
          </a:ln>
        </p:spPr>
      </p:pic>
      <p:sp>
        <p:nvSpPr>
          <p:cNvPr id="253" name="Google Shape;253;p40"/>
          <p:cNvSpPr txBox="1"/>
          <p:nvPr/>
        </p:nvSpPr>
        <p:spPr>
          <a:xfrm>
            <a:off x="417750" y="4508175"/>
            <a:ext cx="27849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chemeClr val="dk1"/>
                </a:solidFill>
              </a:rPr>
              <a:t> </a:t>
            </a:r>
            <a:r>
              <a:rPr lang="en-US" sz="1500" i="1" u="sng">
                <a:solidFill>
                  <a:srgbClr val="0000FF"/>
                </a:solidFill>
                <a:hlinkClick r:id="rId4"/>
              </a:rPr>
              <a:t>Video </a:t>
            </a:r>
            <a:endParaRPr/>
          </a:p>
        </p:txBody>
      </p:sp>
      <p:pic>
        <p:nvPicPr>
          <p:cNvPr id="254" name="Google Shape;254;p40" descr="Angioplasty: Medical 3D animation video. I was approached by client to create a detailed medical animation video to show the process of angioplasty and their product 3V Siris (stent) for internal training purpose. All aspect of project from pre-visualization, reference gathering, storyboarding to final render was delivered by us in 4 weeks. &#10;Houdini was primarily used for modelling and animation while mantra for render. Nuke was used for compositing and CC.&#10;Client: s3vvascular.com/&#10;&#10;-~-~~-~~~-~~-~-&#10;Please watch: &quot;Moods of Mountains&quot; &#10;https://www.youtube.com/watch?v=eCgYEC4_HSE&#10;-~-~~-~~~-~~-~-" title="Angioplasty - Medical animation">
            <a:hlinkClick r:id="rId5"/>
          </p:cNvPr>
          <p:cNvPicPr preferRelativeResize="0"/>
          <p:nvPr/>
        </p:nvPicPr>
        <p:blipFill>
          <a:blip r:embed="rId6">
            <a:alphaModFix/>
          </a:blip>
          <a:stretch>
            <a:fillRect/>
          </a:stretch>
        </p:blipFill>
        <p:spPr>
          <a:xfrm>
            <a:off x="739778" y="2122937"/>
            <a:ext cx="3238400" cy="2428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body" idx="1"/>
          </p:nvPr>
        </p:nvSpPr>
        <p:spPr>
          <a:xfrm>
            <a:off x="183778" y="275008"/>
            <a:ext cx="3820200" cy="1788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000"/>
              <a:t>6</a:t>
            </a:r>
            <a:r>
              <a:rPr lang="en-US" sz="2000">
                <a:solidFill>
                  <a:srgbClr val="000000"/>
                </a:solidFill>
                <a:latin typeface="Arial"/>
                <a:ea typeface="Arial"/>
                <a:cs typeface="Arial"/>
                <a:sym typeface="Arial"/>
              </a:rPr>
              <a:t>. </a:t>
            </a:r>
            <a:r>
              <a:rPr lang="en-US" sz="2000" b="1">
                <a:solidFill>
                  <a:srgbClr val="000000"/>
                </a:solidFill>
              </a:rPr>
              <a:t>Hypertension </a:t>
            </a:r>
            <a:r>
              <a:rPr lang="en-US" sz="2000">
                <a:solidFill>
                  <a:srgbClr val="000000"/>
                </a:solidFill>
                <a:latin typeface="Arial"/>
                <a:ea typeface="Arial"/>
                <a:cs typeface="Arial"/>
                <a:sym typeface="Arial"/>
              </a:rPr>
              <a:t>– high blood pressure, the force within the arteries is too high. A sphygmomanometer can be used to diagnose hypertension</a:t>
            </a:r>
            <a:endParaRPr sz="2000">
              <a:solidFill>
                <a:srgbClr val="000000"/>
              </a:solidFill>
              <a:latin typeface="Arial"/>
              <a:ea typeface="Arial"/>
              <a:cs typeface="Arial"/>
              <a:sym typeface="Arial"/>
            </a:endParaRPr>
          </a:p>
        </p:txBody>
      </p:sp>
      <p:sp>
        <p:nvSpPr>
          <p:cNvPr id="260" name="Google Shape;260;p41"/>
          <p:cNvSpPr txBox="1"/>
          <p:nvPr/>
        </p:nvSpPr>
        <p:spPr>
          <a:xfrm>
            <a:off x="183775" y="2310375"/>
            <a:ext cx="3820200" cy="13548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000"/>
              <a:t>7.  </a:t>
            </a:r>
            <a:r>
              <a:rPr lang="en-US" sz="2000">
                <a:solidFill>
                  <a:schemeClr val="dk1"/>
                </a:solidFill>
                <a:highlight>
                  <a:srgbClr val="FFFFFF"/>
                </a:highlight>
              </a:rPr>
              <a:t>An </a:t>
            </a:r>
            <a:r>
              <a:rPr lang="en-US" sz="2000" b="1">
                <a:solidFill>
                  <a:schemeClr val="dk1"/>
                </a:solidFill>
                <a:highlight>
                  <a:srgbClr val="FFFFFF"/>
                </a:highlight>
              </a:rPr>
              <a:t>aneurysm</a:t>
            </a:r>
            <a:r>
              <a:rPr lang="en-US" sz="2000">
                <a:solidFill>
                  <a:schemeClr val="dk1"/>
                </a:solidFill>
                <a:highlight>
                  <a:srgbClr val="FFFFFF"/>
                </a:highlight>
              </a:rPr>
              <a:t> or </a:t>
            </a:r>
            <a:r>
              <a:rPr lang="en-US" sz="2000" b="1">
                <a:solidFill>
                  <a:schemeClr val="dk1"/>
                </a:solidFill>
                <a:highlight>
                  <a:srgbClr val="FFFFFF"/>
                </a:highlight>
              </a:rPr>
              <a:t>aneurism</a:t>
            </a:r>
            <a:r>
              <a:rPr lang="en-US" sz="2000">
                <a:solidFill>
                  <a:schemeClr val="dk1"/>
                </a:solidFill>
                <a:highlight>
                  <a:srgbClr val="FFFFFF"/>
                </a:highlight>
              </a:rPr>
              <a:t> is a localized, blood-filled balloon-like </a:t>
            </a:r>
            <a:r>
              <a:rPr lang="en-US" sz="2000">
                <a:solidFill>
                  <a:srgbClr val="663366"/>
                </a:solidFill>
                <a:highlight>
                  <a:srgbClr val="FFFFFF"/>
                </a:highlight>
                <a:uFill>
                  <a:noFill/>
                </a:uFill>
                <a:hlinkClick r:id="rId3"/>
              </a:rPr>
              <a:t>bulge</a:t>
            </a:r>
            <a:r>
              <a:rPr lang="en-US" sz="2000">
                <a:solidFill>
                  <a:schemeClr val="dk1"/>
                </a:solidFill>
                <a:highlight>
                  <a:srgbClr val="FFFFFF"/>
                </a:highlight>
              </a:rPr>
              <a:t> in the wall of a blood vessel</a:t>
            </a:r>
            <a:endParaRPr sz="2000"/>
          </a:p>
        </p:txBody>
      </p:sp>
      <p:pic>
        <p:nvPicPr>
          <p:cNvPr id="261" name="Google Shape;261;p41" descr="18072.jpg"/>
          <p:cNvPicPr preferRelativeResize="0"/>
          <p:nvPr/>
        </p:nvPicPr>
        <p:blipFill>
          <a:blip r:embed="rId4">
            <a:alphaModFix/>
          </a:blip>
          <a:stretch>
            <a:fillRect/>
          </a:stretch>
        </p:blipFill>
        <p:spPr>
          <a:xfrm>
            <a:off x="4637007" y="327509"/>
            <a:ext cx="4083977" cy="326718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71572" y="66133"/>
            <a:ext cx="88698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3100" b="1"/>
              <a:t>8. Stroke </a:t>
            </a:r>
            <a:r>
              <a:rPr lang="en-US" sz="2700"/>
              <a:t>- blood flow to the brain is cut off</a:t>
            </a:r>
            <a:endParaRPr sz="2700"/>
          </a:p>
        </p:txBody>
      </p:sp>
      <p:sp>
        <p:nvSpPr>
          <p:cNvPr id="267" name="Google Shape;267;p42"/>
          <p:cNvSpPr txBox="1">
            <a:spLocks noGrp="1"/>
          </p:cNvSpPr>
          <p:nvPr>
            <p:ph type="body" idx="1"/>
          </p:nvPr>
        </p:nvSpPr>
        <p:spPr>
          <a:xfrm>
            <a:off x="744833" y="918306"/>
            <a:ext cx="3593700" cy="30876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2500" b="1"/>
              <a:t>Hemorrhagic Stroke</a:t>
            </a:r>
            <a:r>
              <a:rPr lang="en-US" sz="2500"/>
              <a:t> - caused by an aneurysm, blood vessel breaks or leaks</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US" sz="2500" b="1"/>
              <a:t>Ischemic Stroke</a:t>
            </a:r>
            <a:r>
              <a:rPr lang="en-US" sz="2500"/>
              <a:t> -</a:t>
            </a:r>
            <a:endParaRPr sz="2500"/>
          </a:p>
          <a:p>
            <a:pPr marL="0" lvl="0" indent="0" algn="l" rtl="0">
              <a:spcBef>
                <a:spcPts val="0"/>
              </a:spcBef>
              <a:spcAft>
                <a:spcPts val="0"/>
              </a:spcAft>
              <a:buNone/>
            </a:pPr>
            <a:r>
              <a:rPr lang="en-US" sz="2500"/>
              <a:t>Blood vessel is blocked</a:t>
            </a:r>
            <a:endParaRPr sz="2500"/>
          </a:p>
        </p:txBody>
      </p:sp>
      <p:pic>
        <p:nvPicPr>
          <p:cNvPr id="268" name="Google Shape;268;p42" descr="Cerebral_aneurysm_NIH.jpg"/>
          <p:cNvPicPr preferRelativeResize="0"/>
          <p:nvPr/>
        </p:nvPicPr>
        <p:blipFill>
          <a:blip r:embed="rId3">
            <a:alphaModFix/>
          </a:blip>
          <a:stretch>
            <a:fillRect/>
          </a:stretch>
        </p:blipFill>
        <p:spPr>
          <a:xfrm>
            <a:off x="4920707" y="836172"/>
            <a:ext cx="3634706" cy="39285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body" idx="1"/>
          </p:nvPr>
        </p:nvSpPr>
        <p:spPr>
          <a:xfrm>
            <a:off x="196325" y="191050"/>
            <a:ext cx="3659100" cy="44622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US" sz="2400" b="1"/>
              <a:t>9.  Aortic Stenosis</a:t>
            </a:r>
            <a:endParaRPr sz="2400" b="1"/>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 valve or aorta is narrowed, limiting blood flow.</a:t>
            </a:r>
            <a:endParaRPr/>
          </a:p>
          <a:p>
            <a:pPr marL="0" lvl="0" indent="0" algn="l" rtl="0">
              <a:spcBef>
                <a:spcPts val="0"/>
              </a:spcBef>
              <a:spcAft>
                <a:spcPts val="0"/>
              </a:spcAft>
              <a:buNone/>
            </a:pPr>
            <a:endParaRPr/>
          </a:p>
          <a:p>
            <a:pPr marL="0" lvl="0" indent="0" algn="l" rtl="0">
              <a:spcBef>
                <a:spcPts val="0"/>
              </a:spcBef>
              <a:spcAft>
                <a:spcPts val="0"/>
              </a:spcAft>
              <a:buNone/>
            </a:pPr>
            <a:r>
              <a:rPr lang="en-US" sz="2400" b="1"/>
              <a:t>10. Ventricular or Atrial Septal Defect</a:t>
            </a:r>
            <a:endParaRPr sz="2400" b="1"/>
          </a:p>
          <a:p>
            <a:pPr marL="0" lvl="0" indent="0" algn="l" rtl="0">
              <a:spcBef>
                <a:spcPts val="0"/>
              </a:spcBef>
              <a:spcAft>
                <a:spcPts val="0"/>
              </a:spcAft>
              <a:buNone/>
            </a:pPr>
            <a:endParaRPr/>
          </a:p>
          <a:p>
            <a:pPr marL="381000" lvl="0" indent="-330200" algn="l" rtl="0">
              <a:spcBef>
                <a:spcPts val="0"/>
              </a:spcBef>
              <a:spcAft>
                <a:spcPts val="0"/>
              </a:spcAft>
              <a:buSzPts val="2200"/>
              <a:buChar char="-"/>
            </a:pPr>
            <a:r>
              <a:rPr lang="en-US"/>
              <a:t>a hole exists between the two sides of the heart</a:t>
            </a:r>
            <a:endParaRPr/>
          </a:p>
          <a:p>
            <a:pPr marL="0" lvl="0" indent="0" algn="l" rtl="0">
              <a:spcBef>
                <a:spcPts val="0"/>
              </a:spcBef>
              <a:spcAft>
                <a:spcPts val="0"/>
              </a:spcAft>
              <a:buNone/>
            </a:pPr>
            <a:r>
              <a:rPr lang="en-US"/>
              <a:t>      (septum)</a:t>
            </a:r>
            <a:endParaRPr i="1"/>
          </a:p>
          <a:p>
            <a:pPr marL="0" lvl="0" indent="0" algn="l" rtl="0">
              <a:spcBef>
                <a:spcPts val="0"/>
              </a:spcBef>
              <a:spcAft>
                <a:spcPts val="0"/>
              </a:spcAft>
              <a:buNone/>
            </a:pPr>
            <a:endParaRPr/>
          </a:p>
        </p:txBody>
      </p:sp>
      <p:pic>
        <p:nvPicPr>
          <p:cNvPr id="274" name="Google Shape;274;p43" descr="image064.jpg"/>
          <p:cNvPicPr preferRelativeResize="0"/>
          <p:nvPr/>
        </p:nvPicPr>
        <p:blipFill rotWithShape="1">
          <a:blip r:embed="rId3">
            <a:alphaModFix/>
          </a:blip>
          <a:srcRect l="6885" r="6833" b="5222"/>
          <a:stretch/>
        </p:blipFill>
        <p:spPr>
          <a:xfrm>
            <a:off x="4002875" y="539175"/>
            <a:ext cx="4648525" cy="4175000"/>
          </a:xfrm>
          <a:prstGeom prst="rect">
            <a:avLst/>
          </a:prstGeom>
          <a:noFill/>
          <a:ln>
            <a:noFill/>
          </a:ln>
        </p:spPr>
      </p:pic>
      <p:sp>
        <p:nvSpPr>
          <p:cNvPr id="275" name="Google Shape;275;p43"/>
          <p:cNvSpPr/>
          <p:nvPr/>
        </p:nvSpPr>
        <p:spPr>
          <a:xfrm>
            <a:off x="6197903" y="3368031"/>
            <a:ext cx="814072" cy="396900"/>
          </a:xfrm>
          <a:custGeom>
            <a:avLst/>
            <a:gdLst/>
            <a:ahLst/>
            <a:cxnLst/>
            <a:rect l="l" t="t" r="r" b="b"/>
            <a:pathLst>
              <a:path w="36181" h="23520" extrusionOk="0">
                <a:moveTo>
                  <a:pt x="14672" y="0"/>
                </a:moveTo>
                <a:cubicBezTo>
                  <a:pt x="11484" y="0"/>
                  <a:pt x="12015" y="8715"/>
                  <a:pt x="9571" y="10840"/>
                </a:cubicBezTo>
                <a:cubicBezTo>
                  <a:pt x="7127" y="12966"/>
                  <a:pt x="219" y="11159"/>
                  <a:pt x="6" y="12753"/>
                </a:cubicBezTo>
                <a:cubicBezTo>
                  <a:pt x="-207" y="14347"/>
                  <a:pt x="5638" y="18705"/>
                  <a:pt x="8295" y="20405"/>
                </a:cubicBezTo>
                <a:cubicBezTo>
                  <a:pt x="10952" y="22105"/>
                  <a:pt x="11377" y="22636"/>
                  <a:pt x="15947" y="22955"/>
                </a:cubicBezTo>
                <a:cubicBezTo>
                  <a:pt x="20517" y="23274"/>
                  <a:pt x="33590" y="24337"/>
                  <a:pt x="35715" y="22318"/>
                </a:cubicBezTo>
                <a:cubicBezTo>
                  <a:pt x="37841" y="20299"/>
                  <a:pt x="32207" y="14560"/>
                  <a:pt x="28700" y="10840"/>
                </a:cubicBezTo>
                <a:cubicBezTo>
                  <a:pt x="25193" y="7120"/>
                  <a:pt x="17860" y="0"/>
                  <a:pt x="14672" y="0"/>
                </a:cubicBezTo>
                <a:close/>
              </a:path>
            </a:pathLst>
          </a:custGeom>
          <a:solidFill>
            <a:srgbClr val="A61C00"/>
          </a:solidFill>
          <a:ln w="76200" cap="flat" cmpd="sng">
            <a:solidFill>
              <a:srgbClr val="EA9999"/>
            </a:solidFill>
            <a:prstDash val="solid"/>
            <a:round/>
            <a:headEnd type="none" w="med" len="med"/>
            <a:tailEnd type="none" w="med" len="med"/>
          </a:ln>
        </p:spPr>
      </p:sp>
      <p:cxnSp>
        <p:nvCxnSpPr>
          <p:cNvPr id="276" name="Google Shape;276;p43"/>
          <p:cNvCxnSpPr/>
          <p:nvPr/>
        </p:nvCxnSpPr>
        <p:spPr>
          <a:xfrm rot="10800000" flipH="1">
            <a:off x="3644213" y="3637226"/>
            <a:ext cx="2625600" cy="1935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10"/>
          <p:cNvPicPr preferRelativeResize="0"/>
          <p:nvPr/>
        </p:nvPicPr>
        <p:blipFill rotWithShape="1">
          <a:blip r:embed="rId3">
            <a:alphaModFix/>
          </a:blip>
          <a:srcRect l="36711" t="8885" r="19468" b="27739"/>
          <a:stretch/>
        </p:blipFill>
        <p:spPr>
          <a:xfrm>
            <a:off x="4677638" y="1948118"/>
            <a:ext cx="3864556" cy="3127140"/>
          </a:xfrm>
          <a:prstGeom prst="rect">
            <a:avLst/>
          </a:prstGeom>
          <a:noFill/>
          <a:ln>
            <a:noFill/>
          </a:ln>
        </p:spPr>
      </p:pic>
      <p:sp>
        <p:nvSpPr>
          <p:cNvPr id="47" name="Google Shape;47;p10"/>
          <p:cNvSpPr txBox="1"/>
          <p:nvPr/>
        </p:nvSpPr>
        <p:spPr>
          <a:xfrm>
            <a:off x="290160" y="188460"/>
            <a:ext cx="3716700" cy="3042600"/>
          </a:xfrm>
          <a:prstGeom prst="rect">
            <a:avLst/>
          </a:prstGeom>
          <a:noFill/>
          <a:ln w="9525" cap="flat" cmpd="sng">
            <a:solidFill>
              <a:srgbClr val="FFFFFF"/>
            </a:solidFill>
            <a:prstDash val="solid"/>
            <a:round/>
            <a:headEnd type="none" w="sm" len="sm"/>
            <a:tailEnd type="none" w="sm" len="sm"/>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700">
                <a:latin typeface="Arial"/>
                <a:ea typeface="Arial"/>
                <a:cs typeface="Arial"/>
                <a:sym typeface="Arial"/>
              </a:rPr>
              <a:t>Blood pressure is the force of blood against the walls of arteries.</a:t>
            </a:r>
            <a:endParaRPr sz="2700">
              <a:latin typeface="Arial"/>
              <a:ea typeface="Arial"/>
              <a:cs typeface="Arial"/>
              <a:sym typeface="Arial"/>
            </a:endParaRPr>
          </a:p>
          <a:p>
            <a:pPr marL="0" lvl="0" indent="0" algn="l" rtl="0">
              <a:lnSpc>
                <a:spcPct val="100000"/>
              </a:lnSpc>
              <a:spcBef>
                <a:spcPts val="0"/>
              </a:spcBef>
              <a:spcAft>
                <a:spcPts val="0"/>
              </a:spcAft>
              <a:buNone/>
            </a:pPr>
            <a:endParaRPr sz="2700"/>
          </a:p>
          <a:p>
            <a:pPr marL="0" lvl="0" indent="0" algn="l" rtl="0">
              <a:lnSpc>
                <a:spcPct val="100000"/>
              </a:lnSpc>
              <a:spcBef>
                <a:spcPts val="0"/>
              </a:spcBef>
              <a:spcAft>
                <a:spcPts val="0"/>
              </a:spcAft>
              <a:buNone/>
            </a:pPr>
            <a:r>
              <a:rPr lang="en-US" sz="2700"/>
              <a:t>During contraction of the ventricle, pressure is very high  (systole)</a:t>
            </a:r>
            <a:endParaRPr sz="2700"/>
          </a:p>
          <a:p>
            <a:pPr marL="0" lvl="0" indent="0" algn="l" rtl="0">
              <a:lnSpc>
                <a:spcPct val="100000"/>
              </a:lnSpc>
              <a:spcBef>
                <a:spcPts val="0"/>
              </a:spcBef>
              <a:spcAft>
                <a:spcPts val="0"/>
              </a:spcAft>
              <a:buNone/>
            </a:pPr>
            <a:endParaRPr sz="2500">
              <a:latin typeface="Arial"/>
              <a:ea typeface="Arial"/>
              <a:cs typeface="Arial"/>
              <a:sym typeface="Arial"/>
            </a:endParaRPr>
          </a:p>
          <a:p>
            <a:pPr marL="0" lvl="0" indent="0" algn="l" rtl="0">
              <a:lnSpc>
                <a:spcPct val="100000"/>
              </a:lnSpc>
              <a:spcBef>
                <a:spcPts val="0"/>
              </a:spcBef>
              <a:spcAft>
                <a:spcPts val="0"/>
              </a:spcAft>
              <a:buNone/>
            </a:pPr>
            <a:endParaRPr sz="2500"/>
          </a:p>
          <a:p>
            <a:pPr marL="0" lvl="0" indent="0" algn="l" rtl="0">
              <a:spcBef>
                <a:spcPts val="0"/>
              </a:spcBef>
              <a:spcAft>
                <a:spcPts val="0"/>
              </a:spcAft>
              <a:buNone/>
            </a:pPr>
            <a:endParaRPr sz="2500">
              <a:solidFill>
                <a:srgbClr val="FFFFFF"/>
              </a:solidFill>
            </a:endParaRPr>
          </a:p>
          <a:p>
            <a:pPr marL="0" lvl="0" indent="0" algn="l" rtl="0">
              <a:lnSpc>
                <a:spcPct val="100000"/>
              </a:lnSpc>
              <a:spcBef>
                <a:spcPts val="0"/>
              </a:spcBef>
              <a:spcAft>
                <a:spcPts val="0"/>
              </a:spcAft>
              <a:buNone/>
            </a:pPr>
            <a:endParaRPr sz="2500"/>
          </a:p>
          <a:p>
            <a:pPr marL="0" lvl="0" indent="0" algn="l" rtl="0">
              <a:lnSpc>
                <a:spcPct val="100000"/>
              </a:lnSpc>
              <a:spcBef>
                <a:spcPts val="0"/>
              </a:spcBef>
              <a:spcAft>
                <a:spcPts val="0"/>
              </a:spcAft>
              <a:buNone/>
            </a:pPr>
            <a:endParaRPr sz="2500">
              <a:solidFill>
                <a:srgbClr val="FFFFFF"/>
              </a:solidFill>
              <a:latin typeface="Arial"/>
              <a:ea typeface="Arial"/>
              <a:cs typeface="Arial"/>
              <a:sym typeface="Arial"/>
            </a:endParaRPr>
          </a:p>
        </p:txBody>
      </p:sp>
      <p:pic>
        <p:nvPicPr>
          <p:cNvPr id="48" name="Google Shape;48;p10"/>
          <p:cNvPicPr preferRelativeResize="0"/>
          <p:nvPr/>
        </p:nvPicPr>
        <p:blipFill>
          <a:blip r:embed="rId4">
            <a:alphaModFix/>
          </a:blip>
          <a:stretch>
            <a:fillRect/>
          </a:stretch>
        </p:blipFill>
        <p:spPr>
          <a:xfrm>
            <a:off x="4861732" y="-12"/>
            <a:ext cx="3236524" cy="23401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11"/>
          <p:cNvPicPr preferRelativeResize="0"/>
          <p:nvPr/>
        </p:nvPicPr>
        <p:blipFill>
          <a:blip r:embed="rId3">
            <a:alphaModFix/>
          </a:blip>
          <a:stretch>
            <a:fillRect/>
          </a:stretch>
        </p:blipFill>
        <p:spPr>
          <a:xfrm>
            <a:off x="1060951" y="133027"/>
            <a:ext cx="7249210" cy="501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body" idx="1"/>
          </p:nvPr>
        </p:nvSpPr>
        <p:spPr>
          <a:xfrm>
            <a:off x="274325" y="137150"/>
            <a:ext cx="5223900" cy="29637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b="1">
                <a:solidFill>
                  <a:srgbClr val="000000"/>
                </a:solidFill>
                <a:latin typeface="Arial"/>
                <a:ea typeface="Arial"/>
                <a:cs typeface="Arial"/>
                <a:sym typeface="Arial"/>
              </a:rPr>
              <a:t>Factors affecting blood pressure:</a:t>
            </a:r>
            <a:r>
              <a:rPr lang="en-US" sz="2600">
                <a:solidFill>
                  <a:srgbClr val="000000"/>
                </a:solidFill>
                <a:latin typeface="Arial"/>
                <a:ea typeface="Arial"/>
                <a:cs typeface="Arial"/>
                <a:sym typeface="Arial"/>
              </a:rPr>
              <a:t>           </a:t>
            </a:r>
            <a:endParaRPr sz="2600"/>
          </a:p>
          <a:p>
            <a:pPr marL="0" marR="0" lvl="0" indent="0" algn="l" rtl="0">
              <a:lnSpc>
                <a:spcPct val="100000"/>
              </a:lnSpc>
              <a:spcBef>
                <a:spcPts val="0"/>
              </a:spcBef>
              <a:spcAft>
                <a:spcPts val="0"/>
              </a:spcAft>
              <a:buNone/>
            </a:pPr>
            <a:r>
              <a:rPr lang="en-US" sz="2600">
                <a:solidFill>
                  <a:srgbClr val="000000"/>
                </a:solidFill>
                <a:latin typeface="Arial"/>
                <a:ea typeface="Arial"/>
                <a:cs typeface="Arial"/>
                <a:sym typeface="Arial"/>
              </a:rPr>
              <a:t>1.       Cardiac Output</a:t>
            </a:r>
            <a:endParaRPr sz="26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600">
                <a:solidFill>
                  <a:srgbClr val="000000"/>
                </a:solidFill>
                <a:latin typeface="Arial"/>
                <a:ea typeface="Arial"/>
                <a:cs typeface="Arial"/>
                <a:sym typeface="Arial"/>
              </a:rPr>
              <a:t>2.       Blood volume </a:t>
            </a:r>
            <a:br>
              <a:rPr lang="en-US" sz="2600">
                <a:solidFill>
                  <a:srgbClr val="000000"/>
                </a:solidFill>
                <a:latin typeface="Arial"/>
                <a:ea typeface="Arial"/>
                <a:cs typeface="Arial"/>
                <a:sym typeface="Arial"/>
              </a:rPr>
            </a:br>
            <a:r>
              <a:rPr lang="en-US" sz="2600">
                <a:solidFill>
                  <a:srgbClr val="000000"/>
                </a:solidFill>
                <a:latin typeface="Arial"/>
                <a:ea typeface="Arial"/>
                <a:cs typeface="Arial"/>
                <a:sym typeface="Arial"/>
              </a:rPr>
              <a:t>           (5 liters for avg adult)</a:t>
            </a:r>
            <a:endParaRPr sz="26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600">
                <a:solidFill>
                  <a:srgbClr val="000000"/>
                </a:solidFill>
                <a:latin typeface="Arial"/>
                <a:ea typeface="Arial"/>
                <a:cs typeface="Arial"/>
                <a:sym typeface="Arial"/>
              </a:rPr>
              <a:t>3.       Blood Viscosity</a:t>
            </a:r>
            <a:endParaRPr sz="26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600">
                <a:solidFill>
                  <a:srgbClr val="000000"/>
                </a:solidFill>
                <a:latin typeface="Arial"/>
                <a:ea typeface="Arial"/>
                <a:cs typeface="Arial"/>
                <a:sym typeface="Arial"/>
              </a:rPr>
              <a:t>4.       Peripheral Resistance</a:t>
            </a:r>
            <a:endParaRPr sz="2600">
              <a:solidFill>
                <a:srgbClr val="000000"/>
              </a:solidFill>
              <a:latin typeface="Arial"/>
              <a:ea typeface="Arial"/>
              <a:cs typeface="Arial"/>
              <a:sym typeface="Arial"/>
            </a:endParaRPr>
          </a:p>
        </p:txBody>
      </p:sp>
      <p:pic>
        <p:nvPicPr>
          <p:cNvPr id="59" name="Google Shape;59;p12"/>
          <p:cNvPicPr preferRelativeResize="0"/>
          <p:nvPr/>
        </p:nvPicPr>
        <p:blipFill>
          <a:blip r:embed="rId3">
            <a:alphaModFix/>
          </a:blip>
          <a:stretch>
            <a:fillRect/>
          </a:stretch>
        </p:blipFill>
        <p:spPr>
          <a:xfrm>
            <a:off x="4828313" y="760020"/>
            <a:ext cx="3429000" cy="2743183"/>
          </a:xfrm>
          <a:prstGeom prst="rect">
            <a:avLst/>
          </a:prstGeom>
          <a:noFill/>
          <a:ln>
            <a:noFill/>
          </a:ln>
        </p:spPr>
      </p:pic>
      <p:sp>
        <p:nvSpPr>
          <p:cNvPr id="60" name="Google Shape;60;p12"/>
          <p:cNvSpPr txBox="1"/>
          <p:nvPr/>
        </p:nvSpPr>
        <p:spPr>
          <a:xfrm>
            <a:off x="4828325" y="3591600"/>
            <a:ext cx="39021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dk1"/>
                </a:solidFill>
                <a:highlight>
                  <a:srgbClr val="FFFF00"/>
                </a:highlight>
              </a:rPr>
              <a:t>Average is 120/80  </a:t>
            </a:r>
            <a:r>
              <a:rPr lang="en-US" sz="2200">
                <a:solidFill>
                  <a:schemeClr val="dk1"/>
                </a:solidFill>
              </a:rPr>
              <a:t> (higher number is the systolic pressure)</a:t>
            </a:r>
            <a:endParaRPr sz="2200">
              <a:solidFill>
                <a:schemeClr val="dk1"/>
              </a:solidFill>
            </a:endParaRPr>
          </a:p>
          <a:p>
            <a:pPr marL="0" lvl="0" indent="0" algn="l" rtl="0">
              <a:spcBef>
                <a:spcPts val="0"/>
              </a:spcBef>
              <a:spcAft>
                <a:spcPts val="0"/>
              </a:spcAft>
              <a:buNone/>
            </a:pP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body" idx="1"/>
          </p:nvPr>
        </p:nvSpPr>
        <p:spPr>
          <a:xfrm>
            <a:off x="306135" y="174201"/>
            <a:ext cx="8144400" cy="1059600"/>
          </a:xfrm>
          <a:prstGeom prst="rect">
            <a:avLst/>
          </a:prstGeom>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dirty="0"/>
              <a:t>The “</a:t>
            </a:r>
            <a:r>
              <a:rPr lang="en-US" dirty="0" err="1"/>
              <a:t>lub</a:t>
            </a:r>
            <a:r>
              <a:rPr lang="en-US" dirty="0"/>
              <a:t> dub” sound of the heart is actually the closing of the </a:t>
            </a:r>
            <a:r>
              <a:rPr lang="en-US" u="sng" dirty="0"/>
              <a:t>valves</a:t>
            </a:r>
            <a:endParaRPr sz="2600" u="sng" dirty="0">
              <a:solidFill>
                <a:srgbClr val="000000"/>
              </a:solidFill>
              <a:latin typeface="Arial"/>
              <a:ea typeface="Arial"/>
              <a:cs typeface="Arial"/>
              <a:sym typeface="Arial"/>
            </a:endParaRPr>
          </a:p>
        </p:txBody>
      </p:sp>
      <p:pic>
        <p:nvPicPr>
          <p:cNvPr id="66" name="Google Shape;66;p13"/>
          <p:cNvPicPr preferRelativeResize="0"/>
          <p:nvPr/>
        </p:nvPicPr>
        <p:blipFill>
          <a:blip r:embed="rId3">
            <a:alphaModFix/>
          </a:blip>
          <a:stretch>
            <a:fillRect/>
          </a:stretch>
        </p:blipFill>
        <p:spPr>
          <a:xfrm>
            <a:off x="4966999" y="1171496"/>
            <a:ext cx="3394663" cy="2329896"/>
          </a:xfrm>
          <a:prstGeom prst="rect">
            <a:avLst/>
          </a:prstGeom>
          <a:noFill/>
          <a:ln>
            <a:noFill/>
          </a:ln>
        </p:spPr>
      </p:pic>
      <p:sp>
        <p:nvSpPr>
          <p:cNvPr id="67" name="Google Shape;67;p13"/>
          <p:cNvSpPr txBox="1"/>
          <p:nvPr/>
        </p:nvSpPr>
        <p:spPr>
          <a:xfrm>
            <a:off x="3834563" y="3873454"/>
            <a:ext cx="4945500" cy="10338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US" sz="2600" b="1" u="sng">
                <a:solidFill>
                  <a:srgbClr val="000000"/>
                </a:solidFill>
                <a:latin typeface="Arial"/>
                <a:ea typeface="Arial"/>
                <a:cs typeface="Arial"/>
                <a:sym typeface="Arial"/>
              </a:rPr>
              <a:t>Stethoscope</a:t>
            </a:r>
            <a:r>
              <a:rPr lang="en-US" sz="2600" b="0">
                <a:solidFill>
                  <a:srgbClr val="000000"/>
                </a:solidFill>
                <a:latin typeface="Arial"/>
                <a:ea typeface="Arial"/>
                <a:cs typeface="Arial"/>
                <a:sym typeface="Arial"/>
              </a:rPr>
              <a:t> - instrument to listen and measure heart sounds</a:t>
            </a:r>
            <a:endParaRPr sz="2600" b="1">
              <a:solidFill>
                <a:srgbClr val="000000"/>
              </a:solidFill>
              <a:latin typeface="Arial"/>
              <a:ea typeface="Arial"/>
              <a:cs typeface="Arial"/>
              <a:sym typeface="Arial"/>
            </a:endParaRPr>
          </a:p>
        </p:txBody>
      </p:sp>
      <p:sp>
        <p:nvSpPr>
          <p:cNvPr id="68" name="Google Shape;68;p13"/>
          <p:cNvSpPr txBox="1"/>
          <p:nvPr/>
        </p:nvSpPr>
        <p:spPr>
          <a:xfrm>
            <a:off x="370655" y="3213009"/>
            <a:ext cx="2982000" cy="1419900"/>
          </a:xfrm>
          <a:prstGeom prst="rect">
            <a:avLst/>
          </a:prstGeom>
          <a:noFill/>
          <a:ln w="28575" cap="flat" cmpd="sng">
            <a:solidFill>
              <a:srgbClr val="0000FF"/>
            </a:solidFill>
            <a:prstDash val="solid"/>
            <a:round/>
            <a:headEnd type="none" w="sm" len="sm"/>
            <a:tailEnd type="none" w="sm" len="sm"/>
          </a:ln>
        </p:spPr>
        <p:txBody>
          <a:bodyPr spcFirstLastPara="1" wrap="square" lIns="75425" tIns="75425" rIns="75425" bIns="75425" anchor="t" anchorCtr="0">
            <a:noAutofit/>
          </a:bodyPr>
          <a:lstStyle/>
          <a:p>
            <a:pPr marL="0" lvl="0" indent="0" algn="l" rtl="0">
              <a:spcBef>
                <a:spcPts val="0"/>
              </a:spcBef>
              <a:spcAft>
                <a:spcPts val="0"/>
              </a:spcAft>
              <a:buNone/>
            </a:pPr>
            <a:r>
              <a:rPr lang="en-US" sz="2000"/>
              <a:t>Check out </a:t>
            </a:r>
            <a:r>
              <a:rPr lang="en-US" sz="2000" u="sng">
                <a:solidFill>
                  <a:schemeClr val="hlink"/>
                </a:solidFill>
                <a:hlinkClick r:id="rId4"/>
              </a:rPr>
              <a:t>this page</a:t>
            </a:r>
            <a:r>
              <a:rPr lang="en-US" sz="2000"/>
              <a:t> to hear different sounds of the heart (murmurs, stenosis..etc)</a:t>
            </a:r>
            <a:endParaRPr sz="2000"/>
          </a:p>
        </p:txBody>
      </p:sp>
      <p:sp>
        <p:nvSpPr>
          <p:cNvPr id="69" name="Google Shape;69;p13"/>
          <p:cNvSpPr txBox="1"/>
          <p:nvPr/>
        </p:nvSpPr>
        <p:spPr>
          <a:xfrm>
            <a:off x="237960" y="1079004"/>
            <a:ext cx="4164600" cy="13305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US" sz="2500" dirty="0">
                <a:solidFill>
                  <a:srgbClr val="222222"/>
                </a:solidFill>
                <a:highlight>
                  <a:srgbClr val="FFFFFF"/>
                </a:highlight>
              </a:rPr>
              <a:t>A normal resting heart rate for adults ranges from </a:t>
            </a:r>
            <a:r>
              <a:rPr lang="en-US" sz="2500" b="1" dirty="0">
                <a:solidFill>
                  <a:srgbClr val="222222"/>
                </a:solidFill>
                <a:highlight>
                  <a:srgbClr val="FFFFFF"/>
                </a:highlight>
              </a:rPr>
              <a:t>60 to 100 </a:t>
            </a:r>
            <a:r>
              <a:rPr lang="en-US" sz="2500" b="1">
                <a:solidFill>
                  <a:srgbClr val="222222"/>
                </a:solidFill>
                <a:highlight>
                  <a:srgbClr val="FFFFFF"/>
                </a:highlight>
              </a:rPr>
              <a:t>bpm  (</a:t>
            </a:r>
            <a:r>
              <a:rPr lang="en-US" sz="2500" b="1" dirty="0">
                <a:solidFill>
                  <a:srgbClr val="222222"/>
                </a:solidFill>
                <a:highlight>
                  <a:srgbClr val="FFFFFF"/>
                </a:highlight>
              </a:rPr>
              <a:t>beats per minute)</a:t>
            </a:r>
            <a:endParaRPr sz="25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74320" y="168446"/>
            <a:ext cx="8541600" cy="10302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US" sz="2500" b="1">
                <a:solidFill>
                  <a:srgbClr val="000000"/>
                </a:solidFill>
                <a:latin typeface="Arial"/>
                <a:ea typeface="Arial"/>
                <a:cs typeface="Arial"/>
                <a:sym typeface="Arial"/>
              </a:rPr>
              <a:t>ECG – electrocardiogram</a:t>
            </a:r>
            <a:r>
              <a:rPr lang="en-US" sz="2500">
                <a:solidFill>
                  <a:srgbClr val="000000"/>
                </a:solidFill>
                <a:latin typeface="Arial"/>
                <a:ea typeface="Arial"/>
                <a:cs typeface="Arial"/>
                <a:sym typeface="Arial"/>
              </a:rPr>
              <a:t> – a recording of the </a:t>
            </a:r>
            <a:r>
              <a:rPr lang="en-US" sz="2500" u="sng">
                <a:solidFill>
                  <a:srgbClr val="000000"/>
                </a:solidFill>
                <a:latin typeface="Arial"/>
                <a:ea typeface="Arial"/>
                <a:cs typeface="Arial"/>
                <a:sym typeface="Arial"/>
              </a:rPr>
              <a:t>electrical</a:t>
            </a:r>
            <a:r>
              <a:rPr lang="en-US" sz="2500">
                <a:solidFill>
                  <a:srgbClr val="000000"/>
                </a:solidFill>
                <a:latin typeface="Arial"/>
                <a:ea typeface="Arial"/>
                <a:cs typeface="Arial"/>
                <a:sym typeface="Arial"/>
              </a:rPr>
              <a:t> events (changes) during a cardiac cycle </a:t>
            </a:r>
            <a:r>
              <a:rPr lang="en-US" sz="2500"/>
              <a:t>; this is the same thing as an EKG</a:t>
            </a:r>
            <a:endParaRPr sz="2500"/>
          </a:p>
        </p:txBody>
      </p:sp>
      <p:sp>
        <p:nvSpPr>
          <p:cNvPr id="75" name="Google Shape;75;p14"/>
          <p:cNvSpPr txBox="1"/>
          <p:nvPr/>
        </p:nvSpPr>
        <p:spPr>
          <a:xfrm>
            <a:off x="393300" y="1668887"/>
            <a:ext cx="5480400" cy="2477100"/>
          </a:xfrm>
          <a:prstGeom prst="rect">
            <a:avLst/>
          </a:prstGeom>
          <a:noFill/>
          <a:ln>
            <a:noFill/>
          </a:ln>
        </p:spPr>
        <p:txBody>
          <a:bodyPr spcFirstLastPara="1" wrap="square" lIns="31425" tIns="31425" rIns="31425" bIns="31425" anchor="t" anchorCtr="0">
            <a:noAutofit/>
          </a:bodyPr>
          <a:lstStyle/>
          <a:p>
            <a:pPr marL="0" marR="0" lvl="0" indent="0" algn="l" rtl="0">
              <a:lnSpc>
                <a:spcPct val="119922"/>
              </a:lnSpc>
              <a:spcBef>
                <a:spcPts val="0"/>
              </a:spcBef>
              <a:spcAft>
                <a:spcPts val="0"/>
              </a:spcAft>
              <a:buNone/>
            </a:pPr>
            <a:r>
              <a:rPr lang="en-US" sz="2500" u="sng">
                <a:solidFill>
                  <a:srgbClr val="000000"/>
                </a:solidFill>
                <a:latin typeface="Arial"/>
                <a:ea typeface="Arial"/>
                <a:cs typeface="Arial"/>
                <a:sym typeface="Arial"/>
              </a:rPr>
              <a:t>P Wave</a:t>
            </a:r>
            <a:r>
              <a:rPr lang="en-US" sz="2500">
                <a:solidFill>
                  <a:srgbClr val="000000"/>
                </a:solidFill>
                <a:latin typeface="Arial"/>
                <a:ea typeface="Arial"/>
                <a:cs typeface="Arial"/>
                <a:sym typeface="Arial"/>
              </a:rPr>
              <a:t> – depolarization of the atria </a:t>
            </a:r>
            <a:r>
              <a:rPr lang="en-US" sz="2000">
                <a:solidFill>
                  <a:srgbClr val="000000"/>
                </a:solidFill>
                <a:latin typeface="Arial"/>
                <a:ea typeface="Arial"/>
                <a:cs typeface="Arial"/>
                <a:sym typeface="Arial"/>
              </a:rPr>
              <a:t>(atrial contraction – systole)</a:t>
            </a:r>
            <a:endParaRPr sz="20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r>
              <a:rPr lang="en-US" sz="2500" u="sng">
                <a:solidFill>
                  <a:srgbClr val="000000"/>
                </a:solidFill>
                <a:latin typeface="Arial"/>
                <a:ea typeface="Arial"/>
                <a:cs typeface="Arial"/>
                <a:sym typeface="Arial"/>
              </a:rPr>
              <a:t>QRS Complex </a:t>
            </a:r>
            <a:r>
              <a:rPr lang="en-US" sz="2500">
                <a:solidFill>
                  <a:srgbClr val="000000"/>
                </a:solidFill>
                <a:latin typeface="Arial"/>
                <a:ea typeface="Arial"/>
                <a:cs typeface="Arial"/>
                <a:sym typeface="Arial"/>
              </a:rPr>
              <a:t>– depolarization of the ventricles</a:t>
            </a:r>
            <a:r>
              <a:rPr lang="en-US" sz="1500">
                <a:solidFill>
                  <a:srgbClr val="000000"/>
                </a:solidFill>
                <a:latin typeface="Arial"/>
                <a:ea typeface="Arial"/>
                <a:cs typeface="Arial"/>
                <a:sym typeface="Arial"/>
              </a:rPr>
              <a:t> (ventricular contraction, systole)</a:t>
            </a:r>
            <a:endParaRPr sz="15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r>
              <a:rPr lang="en-US" sz="2500" u="sng">
                <a:solidFill>
                  <a:srgbClr val="000000"/>
                </a:solidFill>
                <a:latin typeface="Arial"/>
                <a:ea typeface="Arial"/>
                <a:cs typeface="Arial"/>
                <a:sym typeface="Arial"/>
              </a:rPr>
              <a:t>T Wave</a:t>
            </a:r>
            <a:r>
              <a:rPr lang="en-US" sz="2500">
                <a:solidFill>
                  <a:srgbClr val="000000"/>
                </a:solidFill>
                <a:latin typeface="Arial"/>
                <a:ea typeface="Arial"/>
                <a:cs typeface="Arial"/>
                <a:sym typeface="Arial"/>
              </a:rPr>
              <a:t> – Repolarization of the ventricles</a:t>
            </a:r>
            <a:endParaRPr sz="2500">
              <a:solidFill>
                <a:srgbClr val="000000"/>
              </a:solidFill>
              <a:latin typeface="Arial"/>
              <a:ea typeface="Arial"/>
              <a:cs typeface="Arial"/>
              <a:sym typeface="Arial"/>
            </a:endParaRPr>
          </a:p>
          <a:p>
            <a:pPr marL="0" marR="0" lvl="0" indent="0" algn="l" rtl="0">
              <a:lnSpc>
                <a:spcPct val="119922"/>
              </a:lnSpc>
              <a:spcBef>
                <a:spcPts val="500"/>
              </a:spcBef>
              <a:spcAft>
                <a:spcPts val="0"/>
              </a:spcAft>
              <a:buNone/>
            </a:pPr>
            <a:endParaRPr sz="2900">
              <a:solidFill>
                <a:srgbClr val="000000"/>
              </a:solidFill>
              <a:latin typeface="Arial"/>
              <a:ea typeface="Arial"/>
              <a:cs typeface="Arial"/>
              <a:sym typeface="Arial"/>
            </a:endParaRPr>
          </a:p>
        </p:txBody>
      </p:sp>
      <p:pic>
        <p:nvPicPr>
          <p:cNvPr id="76" name="Google Shape;76;p14"/>
          <p:cNvPicPr preferRelativeResize="0"/>
          <p:nvPr/>
        </p:nvPicPr>
        <p:blipFill>
          <a:blip r:embed="rId3">
            <a:alphaModFix/>
          </a:blip>
          <a:stretch>
            <a:fillRect/>
          </a:stretch>
        </p:blipFill>
        <p:spPr>
          <a:xfrm>
            <a:off x="5873699" y="1491499"/>
            <a:ext cx="2693450" cy="322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91555" y="186806"/>
            <a:ext cx="8114100" cy="577200"/>
          </a:xfrm>
          <a:prstGeom prst="rect">
            <a:avLst/>
          </a:prstGeom>
          <a:noFill/>
          <a:ln>
            <a:noFill/>
          </a:ln>
        </p:spPr>
        <p:txBody>
          <a:bodyPr spcFirstLastPara="1" wrap="square" lIns="31425" tIns="31425" rIns="31425" bIns="31425" anchor="ctr" anchorCtr="0">
            <a:noAutofit/>
          </a:bodyPr>
          <a:lstStyle/>
          <a:p>
            <a:pPr marL="0" marR="0" lvl="0" indent="0" algn="l" rtl="0">
              <a:lnSpc>
                <a:spcPct val="120000"/>
              </a:lnSpc>
              <a:spcBef>
                <a:spcPts val="0"/>
              </a:spcBef>
              <a:spcAft>
                <a:spcPts val="0"/>
              </a:spcAft>
              <a:buNone/>
            </a:pPr>
            <a:r>
              <a:rPr lang="en-US" sz="3700">
                <a:solidFill>
                  <a:srgbClr val="000000"/>
                </a:solidFill>
                <a:latin typeface="Arial"/>
                <a:ea typeface="Arial"/>
                <a:cs typeface="Arial"/>
                <a:sym typeface="Arial"/>
              </a:rPr>
              <a:t>Analyze an ECG</a:t>
            </a:r>
            <a:endParaRPr sz="3700">
              <a:solidFill>
                <a:srgbClr val="000000"/>
              </a:solidFill>
              <a:latin typeface="Arial"/>
              <a:ea typeface="Arial"/>
              <a:cs typeface="Arial"/>
              <a:sym typeface="Arial"/>
            </a:endParaRPr>
          </a:p>
        </p:txBody>
      </p:sp>
      <p:pic>
        <p:nvPicPr>
          <p:cNvPr id="82" name="Google Shape;82;p15"/>
          <p:cNvPicPr preferRelativeResize="0"/>
          <p:nvPr/>
        </p:nvPicPr>
        <p:blipFill>
          <a:blip r:embed="rId3">
            <a:alphaModFix/>
          </a:blip>
          <a:stretch>
            <a:fillRect/>
          </a:stretch>
        </p:blipFill>
        <p:spPr>
          <a:xfrm>
            <a:off x="380992" y="1085839"/>
            <a:ext cx="3150394" cy="1157288"/>
          </a:xfrm>
          <a:prstGeom prst="rect">
            <a:avLst/>
          </a:prstGeom>
          <a:noFill/>
          <a:ln>
            <a:noFill/>
          </a:ln>
        </p:spPr>
      </p:pic>
      <p:pic>
        <p:nvPicPr>
          <p:cNvPr id="83" name="Google Shape;83;p15"/>
          <p:cNvPicPr preferRelativeResize="0"/>
          <p:nvPr/>
        </p:nvPicPr>
        <p:blipFill>
          <a:blip r:embed="rId4">
            <a:alphaModFix/>
          </a:blip>
          <a:stretch>
            <a:fillRect/>
          </a:stretch>
        </p:blipFill>
        <p:spPr>
          <a:xfrm>
            <a:off x="380992" y="2400300"/>
            <a:ext cx="3150394" cy="1157288"/>
          </a:xfrm>
          <a:prstGeom prst="rect">
            <a:avLst/>
          </a:prstGeom>
          <a:noFill/>
          <a:ln>
            <a:noFill/>
          </a:ln>
        </p:spPr>
      </p:pic>
      <p:pic>
        <p:nvPicPr>
          <p:cNvPr id="84" name="Google Shape;84;p15"/>
          <p:cNvPicPr preferRelativeResize="0"/>
          <p:nvPr/>
        </p:nvPicPr>
        <p:blipFill>
          <a:blip r:embed="rId5">
            <a:alphaModFix/>
          </a:blip>
          <a:stretch>
            <a:fillRect/>
          </a:stretch>
        </p:blipFill>
        <p:spPr>
          <a:xfrm>
            <a:off x="380992" y="3771900"/>
            <a:ext cx="3150394" cy="1157288"/>
          </a:xfrm>
          <a:prstGeom prst="rect">
            <a:avLst/>
          </a:prstGeom>
          <a:noFill/>
          <a:ln>
            <a:noFill/>
          </a:ln>
        </p:spPr>
      </p:pic>
      <p:sp>
        <p:nvSpPr>
          <p:cNvPr id="85" name="Google Shape;85;p15"/>
          <p:cNvSpPr txBox="1"/>
          <p:nvPr/>
        </p:nvSpPr>
        <p:spPr>
          <a:xfrm>
            <a:off x="3983201" y="1170900"/>
            <a:ext cx="4737000" cy="3024900"/>
          </a:xfrm>
          <a:prstGeom prst="rect">
            <a:avLst/>
          </a:prstGeom>
          <a:noFill/>
          <a:ln>
            <a:noFill/>
          </a:ln>
        </p:spPr>
        <p:txBody>
          <a:bodyPr spcFirstLastPara="1" wrap="square" lIns="31425" tIns="31425" rIns="31425" bIns="31425" anchor="t" anchorCtr="0">
            <a:noAutofit/>
          </a:bodyPr>
          <a:lstStyle/>
          <a:p>
            <a:pPr marL="0" marR="0" lvl="0" indent="0" algn="l" rtl="0">
              <a:lnSpc>
                <a:spcPct val="120138"/>
              </a:lnSpc>
              <a:spcBef>
                <a:spcPts val="0"/>
              </a:spcBef>
              <a:spcAft>
                <a:spcPts val="0"/>
              </a:spcAft>
              <a:buNone/>
            </a:pPr>
            <a:r>
              <a:rPr lang="en-US" sz="2600" b="1"/>
              <a:t>Tachycardia</a:t>
            </a:r>
            <a:r>
              <a:rPr lang="en-US" sz="2600"/>
              <a:t> = fast heart rate</a:t>
            </a:r>
            <a:endParaRPr sz="2600"/>
          </a:p>
          <a:p>
            <a:pPr marL="0" marR="0" lvl="0" indent="0" algn="l" rtl="0">
              <a:lnSpc>
                <a:spcPct val="120138"/>
              </a:lnSpc>
              <a:spcBef>
                <a:spcPts val="0"/>
              </a:spcBef>
              <a:spcAft>
                <a:spcPts val="0"/>
              </a:spcAft>
              <a:buNone/>
            </a:pPr>
            <a:endParaRPr sz="2600"/>
          </a:p>
          <a:p>
            <a:pPr marL="0" marR="0" lvl="0" indent="0" algn="l" rtl="0">
              <a:lnSpc>
                <a:spcPct val="120138"/>
              </a:lnSpc>
              <a:spcBef>
                <a:spcPts val="0"/>
              </a:spcBef>
              <a:spcAft>
                <a:spcPts val="0"/>
              </a:spcAft>
              <a:buNone/>
            </a:pPr>
            <a:r>
              <a:rPr lang="en-US" sz="2600" b="1"/>
              <a:t>Bradycardia</a:t>
            </a:r>
            <a:r>
              <a:rPr lang="en-US" sz="2600"/>
              <a:t> = slow heart rate</a:t>
            </a:r>
            <a:endParaRPr sz="2600"/>
          </a:p>
          <a:p>
            <a:pPr marL="0" marR="0" lvl="0" indent="0" algn="l" rtl="0">
              <a:lnSpc>
                <a:spcPct val="120138"/>
              </a:lnSpc>
              <a:spcBef>
                <a:spcPts val="0"/>
              </a:spcBef>
              <a:spcAft>
                <a:spcPts val="0"/>
              </a:spcAft>
              <a:buNone/>
            </a:pPr>
            <a:endParaRPr sz="2600"/>
          </a:p>
          <a:p>
            <a:pPr marL="0" marR="0" lvl="0" indent="0" algn="l" rtl="0">
              <a:lnSpc>
                <a:spcPct val="120138"/>
              </a:lnSpc>
              <a:spcBef>
                <a:spcPts val="0"/>
              </a:spcBef>
              <a:spcAft>
                <a:spcPts val="0"/>
              </a:spcAft>
              <a:buNone/>
            </a:pPr>
            <a:r>
              <a:rPr lang="en-US" sz="2600" b="1"/>
              <a:t>Arrhythmia</a:t>
            </a:r>
            <a:r>
              <a:rPr lang="en-US" sz="2600"/>
              <a:t> = irregular </a:t>
            </a:r>
            <a:r>
              <a:rPr lang="en-US" sz="2600">
                <a:solidFill>
                  <a:srgbClr val="000000"/>
                </a:solidFill>
                <a:latin typeface="Arial"/>
                <a:ea typeface="Arial"/>
                <a:cs typeface="Arial"/>
                <a:sym typeface="Arial"/>
              </a:rPr>
              <a:t> </a:t>
            </a:r>
            <a:endParaRPr sz="2600">
              <a:solidFill>
                <a:srgbClr val="000000"/>
              </a:solidFill>
              <a:latin typeface="Arial"/>
              <a:ea typeface="Arial"/>
              <a:cs typeface="Arial"/>
              <a:sym typeface="Arial"/>
            </a:endParaRPr>
          </a:p>
          <a:p>
            <a:pPr marL="0" marR="0" lvl="0" indent="0" algn="l" rtl="0">
              <a:lnSpc>
                <a:spcPct val="120139"/>
              </a:lnSpc>
              <a:spcBef>
                <a:spcPts val="0"/>
              </a:spcBef>
              <a:spcAft>
                <a:spcPts val="0"/>
              </a:spcAft>
              <a:buNone/>
            </a:pPr>
            <a:endParaRPr sz="2600"/>
          </a:p>
          <a:p>
            <a:pPr marL="0" marR="0" lvl="0" indent="0" algn="l" rtl="0">
              <a:lnSpc>
                <a:spcPct val="120139"/>
              </a:lnSpc>
              <a:spcBef>
                <a:spcPts val="0"/>
              </a:spcBef>
              <a:spcAft>
                <a:spcPts val="0"/>
              </a:spcAft>
              <a:buNone/>
            </a:pPr>
            <a:r>
              <a:rPr lang="en-US" sz="2600">
                <a:solidFill>
                  <a:srgbClr val="000000"/>
                </a:solidFill>
                <a:latin typeface="Arial"/>
                <a:ea typeface="Arial"/>
                <a:cs typeface="Arial"/>
                <a:sym typeface="Arial"/>
              </a:rPr>
              <a:t>Identify each.</a:t>
            </a:r>
            <a:endParaRPr sz="26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1083</Words>
  <Application>Microsoft Office PowerPoint</Application>
  <PresentationFormat>On-screen Show (16:9)</PresentationFormat>
  <Paragraphs>148</Paragraphs>
  <Slides>36</Slides>
  <Notes>36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36</vt:i4>
      </vt:variant>
    </vt:vector>
  </HeadingPairs>
  <TitlesOfParts>
    <vt:vector size="38" baseType="lpstr">
      <vt:lpstr>Arial</vt:lpstr>
      <vt:lpstr>Custom</vt:lpstr>
      <vt:lpstr>Heart Actions</vt:lpstr>
      <vt:lpstr>PowerPoint Presentation</vt:lpstr>
      <vt:lpstr>The average (normal) blood pressure for an adult is 120/80.  This number varies by person and it is best if you know what is *normal* for you, so that you (or your doctor) recognize when something is not normal. </vt:lpstr>
      <vt:lpstr>PowerPoint Presentation</vt:lpstr>
      <vt:lpstr>PowerPoint Presentation</vt:lpstr>
      <vt:lpstr>PowerPoint Presentation</vt:lpstr>
      <vt:lpstr>PowerPoint Presentation</vt:lpstr>
      <vt:lpstr>ECG – electrocardiogram – a recording of the electrical events (changes) during a cardiac cycle ; this is the same thing as an EKG</vt:lpstr>
      <vt:lpstr>Analyze an ECG</vt:lpstr>
      <vt:lpstr>Cardiac Conduction System</vt:lpstr>
      <vt:lpstr>PowerPoint Presentation</vt:lpstr>
      <vt:lpstr>Regulation of Cardiac Cycle</vt:lpstr>
      <vt:lpstr>13.4  BLOOD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Branches of the Aorta</vt:lpstr>
      <vt:lpstr>Aorta and Its Branches</vt:lpstr>
      <vt:lpstr>Heart Malfunctions  SADS  = (Sudden Arrhythmia Death Syndromes  or  Sudden Adult Death Syndrome)</vt:lpstr>
      <vt:lpstr>Defibrillator</vt:lpstr>
      <vt:lpstr>CPR = cardiopulmonary resuscitation.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Stroke - blood flow to the brain is cut off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Actions</dc:title>
  <cp:lastModifiedBy>Lyndsey Norton</cp:lastModifiedBy>
  <cp:revision>3</cp:revision>
  <dcterms:modified xsi:type="dcterms:W3CDTF">2019-03-31T20:52:50Z</dcterms:modified>
</cp:coreProperties>
</file>