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39"/>
  </p:notesMasterIdLst>
  <p:sldIdLst>
    <p:sldId id="294"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Lst>
  <p:sldSz cx="9144000" cy="5143500" type="screen16x9"/>
  <p:notesSz cx="7010400" cy="9296400"/>
  <p:embeddedFontLst>
    <p:embeddedFont>
      <p:font typeface="Roboto" pitchFamily="2"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83846" tIns="83846" rIns="83846" bIns="83846"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1e9f798fa_2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1e9f798fa_2_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6787a8302_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6787a8302_2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1ebbb7276_0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1ebbb7276_0_44: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i2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i248: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i2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i26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i2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i264: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i2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i27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i2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i27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i2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i28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67bd50a4f_4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367bd50a4f_4_3: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5ef48bbd6_66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55ef48bbd6_66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i19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i196: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8be099bf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38be099bfd_0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i2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i28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i30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i307: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i29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i29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i2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i297: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i3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i313: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ddeeff8c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ddeeff8c_0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35587a8c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835587a8c_0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ddeeff8c_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ddeeff8c_0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204ff1f20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5204ff1f20_0_26: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i20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i203: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55ef48bbd6_99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55ef48bbd6_99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i3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i318: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d4096e3e8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d4096e3e8_0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d4096e3e8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d4096e3e8_0_6: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811228b77_24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3811228b77_24_22: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i3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i324: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i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i214: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i2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i219: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i2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i208: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911a73a7e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911a73a7e_1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i2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i223: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i2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i23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d371210e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d371210ed_0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i2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i24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822960" y="2057400"/>
            <a:ext cx="7498200" cy="8229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4000"/>
              <a:buChar char="●"/>
              <a:defRPr sz="4000"/>
            </a:lvl1pPr>
            <a:lvl2pPr lvl="1" algn="ctr">
              <a:spcBef>
                <a:spcPts val="0"/>
              </a:spcBef>
              <a:spcAft>
                <a:spcPts val="0"/>
              </a:spcAft>
              <a:buSzPts val="4000"/>
              <a:buChar char="○"/>
              <a:defRPr sz="4000"/>
            </a:lvl2pPr>
            <a:lvl3pPr lvl="2" algn="ctr">
              <a:spcBef>
                <a:spcPts val="0"/>
              </a:spcBef>
              <a:spcAft>
                <a:spcPts val="0"/>
              </a:spcAft>
              <a:buSzPts val="4000"/>
              <a:buChar char="■"/>
              <a:defRPr sz="4000"/>
            </a:lvl3pPr>
            <a:lvl4pPr lvl="3" algn="ctr">
              <a:spcBef>
                <a:spcPts val="0"/>
              </a:spcBef>
              <a:spcAft>
                <a:spcPts val="0"/>
              </a:spcAft>
              <a:buSzPts val="4000"/>
              <a:buChar char="●"/>
              <a:defRPr sz="4000"/>
            </a:lvl4pPr>
            <a:lvl5pPr lvl="4" algn="ctr">
              <a:spcBef>
                <a:spcPts val="0"/>
              </a:spcBef>
              <a:spcAft>
                <a:spcPts val="0"/>
              </a:spcAft>
              <a:buSzPts val="4000"/>
              <a:buChar char="○"/>
              <a:defRPr sz="4000"/>
            </a:lvl5pPr>
            <a:lvl6pPr lvl="5" algn="ctr">
              <a:spcBef>
                <a:spcPts val="0"/>
              </a:spcBef>
              <a:spcAft>
                <a:spcPts val="0"/>
              </a:spcAft>
              <a:buSzPts val="4000"/>
              <a:buChar char="■"/>
              <a:defRPr sz="4000"/>
            </a:lvl6pPr>
            <a:lvl7pPr lvl="6" algn="ctr">
              <a:spcBef>
                <a:spcPts val="0"/>
              </a:spcBef>
              <a:spcAft>
                <a:spcPts val="0"/>
              </a:spcAft>
              <a:buSzPts val="4000"/>
              <a:buChar char="●"/>
              <a:defRPr sz="4000"/>
            </a:lvl7pPr>
            <a:lvl8pPr lvl="7" algn="ctr">
              <a:spcBef>
                <a:spcPts val="0"/>
              </a:spcBef>
              <a:spcAft>
                <a:spcPts val="0"/>
              </a:spcAft>
              <a:buSzPts val="4000"/>
              <a:buChar char="○"/>
              <a:defRPr sz="4000"/>
            </a:lvl8pPr>
            <a:lvl9pPr lvl="8" algn="ctr">
              <a:spcBef>
                <a:spcPts val="0"/>
              </a:spcBef>
              <a:spcAft>
                <a:spcPts val="0"/>
              </a:spcAft>
              <a:buSzPts val="4000"/>
              <a:buChar char="■"/>
              <a:defRPr sz="4000"/>
            </a:lvl9pPr>
          </a:lstStyle>
          <a:p>
            <a:endParaRPr/>
          </a:p>
        </p:txBody>
      </p:sp>
      <p:sp>
        <p:nvSpPr>
          <p:cNvPr id="9" name="Google Shape;9;p3"/>
          <p:cNvSpPr txBox="1">
            <a:spLocks noGrp="1"/>
          </p:cNvSpPr>
          <p:nvPr>
            <p:ph type="subTitle" idx="1"/>
          </p:nvPr>
        </p:nvSpPr>
        <p:spPr>
          <a:xfrm>
            <a:off x="1645920" y="3086100"/>
            <a:ext cx="5852100" cy="6171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2600"/>
              <a:buChar char="●"/>
              <a:defRPr sz="2600"/>
            </a:lvl1pPr>
            <a:lvl2pPr lvl="1" algn="ctr">
              <a:spcBef>
                <a:spcPts val="0"/>
              </a:spcBef>
              <a:spcAft>
                <a:spcPts val="0"/>
              </a:spcAft>
              <a:buSzPts val="2600"/>
              <a:buChar char="○"/>
              <a:defRPr sz="2600"/>
            </a:lvl2pPr>
            <a:lvl3pPr lvl="2" algn="ctr">
              <a:spcBef>
                <a:spcPts val="0"/>
              </a:spcBef>
              <a:spcAft>
                <a:spcPts val="0"/>
              </a:spcAft>
              <a:buSzPts val="2600"/>
              <a:buChar char="■"/>
              <a:defRPr sz="2600"/>
            </a:lvl3pPr>
            <a:lvl4pPr lvl="3" algn="ctr">
              <a:spcBef>
                <a:spcPts val="0"/>
              </a:spcBef>
              <a:spcAft>
                <a:spcPts val="0"/>
              </a:spcAft>
              <a:buSzPts val="2600"/>
              <a:buChar char="●"/>
              <a:defRPr sz="2600"/>
            </a:lvl4pPr>
            <a:lvl5pPr lvl="4" algn="ctr">
              <a:spcBef>
                <a:spcPts val="0"/>
              </a:spcBef>
              <a:spcAft>
                <a:spcPts val="0"/>
              </a:spcAft>
              <a:buSzPts val="2600"/>
              <a:buChar char="○"/>
              <a:defRPr sz="2600"/>
            </a:lvl5pPr>
            <a:lvl6pPr lvl="5" algn="ctr">
              <a:spcBef>
                <a:spcPts val="0"/>
              </a:spcBef>
              <a:spcAft>
                <a:spcPts val="0"/>
              </a:spcAft>
              <a:buSzPts val="2600"/>
              <a:buChar char="■"/>
              <a:defRPr sz="2600"/>
            </a:lvl6pPr>
            <a:lvl7pPr lvl="6" algn="ctr">
              <a:spcBef>
                <a:spcPts val="0"/>
              </a:spcBef>
              <a:spcAft>
                <a:spcPts val="0"/>
              </a:spcAft>
              <a:buSzPts val="2600"/>
              <a:buChar char="●"/>
              <a:defRPr sz="2600"/>
            </a:lvl7pPr>
            <a:lvl8pPr lvl="7" algn="ctr">
              <a:spcBef>
                <a:spcPts val="0"/>
              </a:spcBef>
              <a:spcAft>
                <a:spcPts val="0"/>
              </a:spcAft>
              <a:buSzPts val="2600"/>
              <a:buChar char="○"/>
              <a:defRPr sz="2600"/>
            </a:lvl8pPr>
            <a:lvl9pPr lvl="8" algn="ctr">
              <a:spcBef>
                <a:spcPts val="0"/>
              </a:spcBef>
              <a:spcAft>
                <a:spcPts val="0"/>
              </a:spcAft>
              <a:buSzPts val="2600"/>
              <a:buChar char="■"/>
              <a:defRPr sz="2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3500"/>
            </a:lvl1pPr>
            <a:lvl2pPr lvl="1">
              <a:spcBef>
                <a:spcPts val="0"/>
              </a:spcBef>
              <a:spcAft>
                <a:spcPts val="0"/>
              </a:spcAft>
              <a:buSzPts val="3500"/>
              <a:buChar char="○"/>
              <a:defRPr sz="3500"/>
            </a:lvl2pPr>
            <a:lvl3pPr lvl="2">
              <a:spcBef>
                <a:spcPts val="0"/>
              </a:spcBef>
              <a:spcAft>
                <a:spcPts val="0"/>
              </a:spcAft>
              <a:buSzPts val="3500"/>
              <a:buChar char="■"/>
              <a:defRPr sz="3500"/>
            </a:lvl3pPr>
            <a:lvl4pPr lvl="3">
              <a:spcBef>
                <a:spcPts val="0"/>
              </a:spcBef>
              <a:spcAft>
                <a:spcPts val="0"/>
              </a:spcAft>
              <a:buSzPts val="3500"/>
              <a:buChar char="●"/>
              <a:defRPr sz="3500"/>
            </a:lvl4pPr>
            <a:lvl5pPr lvl="4">
              <a:spcBef>
                <a:spcPts val="0"/>
              </a:spcBef>
              <a:spcAft>
                <a:spcPts val="0"/>
              </a:spcAft>
              <a:buSzPts val="3500"/>
              <a:buChar char="○"/>
              <a:defRPr sz="3500"/>
            </a:lvl5pPr>
            <a:lvl6pPr lvl="5">
              <a:spcBef>
                <a:spcPts val="0"/>
              </a:spcBef>
              <a:spcAft>
                <a:spcPts val="0"/>
              </a:spcAft>
              <a:buSzPts val="3500"/>
              <a:buChar char="■"/>
              <a:defRPr sz="3500"/>
            </a:lvl6pPr>
            <a:lvl7pPr lvl="6">
              <a:spcBef>
                <a:spcPts val="0"/>
              </a:spcBef>
              <a:spcAft>
                <a:spcPts val="0"/>
              </a:spcAft>
              <a:buSzPts val="3500"/>
              <a:buChar char="●"/>
              <a:defRPr sz="3500"/>
            </a:lvl7pPr>
            <a:lvl8pPr lvl="7">
              <a:spcBef>
                <a:spcPts val="0"/>
              </a:spcBef>
              <a:spcAft>
                <a:spcPts val="0"/>
              </a:spcAft>
              <a:buSzPts val="3500"/>
              <a:buChar char="○"/>
              <a:defRPr sz="3500"/>
            </a:lvl8pPr>
            <a:lvl9pPr lvl="8">
              <a:spcBef>
                <a:spcPts val="0"/>
              </a:spcBef>
              <a:spcAft>
                <a:spcPts val="0"/>
              </a:spcAft>
              <a:buSzPts val="3500"/>
              <a:buChar char="■"/>
              <a:defRPr sz="3500"/>
            </a:lvl9pPr>
          </a:lstStyle>
          <a:p>
            <a:endParaRPr/>
          </a:p>
        </p:txBody>
      </p:sp>
      <p:sp>
        <p:nvSpPr>
          <p:cNvPr id="12" name="Google Shape;12;p4"/>
          <p:cNvSpPr txBox="1">
            <a:spLocks noGrp="1"/>
          </p:cNvSpPr>
          <p:nvPr>
            <p:ph type="body" idx="1"/>
          </p:nvPr>
        </p:nvSpPr>
        <p:spPr>
          <a:xfrm>
            <a:off x="274320" y="1234440"/>
            <a:ext cx="8595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3500"/>
            </a:lvl1pPr>
            <a:lvl2pPr lvl="1">
              <a:spcBef>
                <a:spcPts val="0"/>
              </a:spcBef>
              <a:spcAft>
                <a:spcPts val="0"/>
              </a:spcAft>
              <a:buSzPts val="3500"/>
              <a:buChar char="○"/>
              <a:defRPr sz="3500"/>
            </a:lvl2pPr>
            <a:lvl3pPr lvl="2">
              <a:spcBef>
                <a:spcPts val="0"/>
              </a:spcBef>
              <a:spcAft>
                <a:spcPts val="0"/>
              </a:spcAft>
              <a:buSzPts val="3500"/>
              <a:buChar char="■"/>
              <a:defRPr sz="3500"/>
            </a:lvl3pPr>
            <a:lvl4pPr lvl="3">
              <a:spcBef>
                <a:spcPts val="0"/>
              </a:spcBef>
              <a:spcAft>
                <a:spcPts val="0"/>
              </a:spcAft>
              <a:buSzPts val="3500"/>
              <a:buChar char="●"/>
              <a:defRPr sz="3500"/>
            </a:lvl4pPr>
            <a:lvl5pPr lvl="4">
              <a:spcBef>
                <a:spcPts val="0"/>
              </a:spcBef>
              <a:spcAft>
                <a:spcPts val="0"/>
              </a:spcAft>
              <a:buSzPts val="3500"/>
              <a:buChar char="○"/>
              <a:defRPr sz="3500"/>
            </a:lvl5pPr>
            <a:lvl6pPr lvl="5">
              <a:spcBef>
                <a:spcPts val="0"/>
              </a:spcBef>
              <a:spcAft>
                <a:spcPts val="0"/>
              </a:spcAft>
              <a:buSzPts val="3500"/>
              <a:buChar char="■"/>
              <a:defRPr sz="3500"/>
            </a:lvl6pPr>
            <a:lvl7pPr lvl="6">
              <a:spcBef>
                <a:spcPts val="0"/>
              </a:spcBef>
              <a:spcAft>
                <a:spcPts val="0"/>
              </a:spcAft>
              <a:buSzPts val="3500"/>
              <a:buChar char="●"/>
              <a:defRPr sz="3500"/>
            </a:lvl7pPr>
            <a:lvl8pPr lvl="7">
              <a:spcBef>
                <a:spcPts val="0"/>
              </a:spcBef>
              <a:spcAft>
                <a:spcPts val="0"/>
              </a:spcAft>
              <a:buSzPts val="3500"/>
              <a:buChar char="○"/>
              <a:defRPr sz="3500"/>
            </a:lvl8pPr>
            <a:lvl9pPr lvl="8">
              <a:spcBef>
                <a:spcPts val="0"/>
              </a:spcBef>
              <a:spcAft>
                <a:spcPts val="0"/>
              </a:spcAft>
              <a:buSzPts val="3500"/>
              <a:buChar char="■"/>
              <a:defRPr sz="3500"/>
            </a:lvl9pPr>
          </a:lstStyle>
          <a:p>
            <a:endParaRPr/>
          </a:p>
        </p:txBody>
      </p:sp>
      <p:sp>
        <p:nvSpPr>
          <p:cNvPr id="15" name="Google Shape;15;p5"/>
          <p:cNvSpPr txBox="1">
            <a:spLocks noGrp="1"/>
          </p:cNvSpPr>
          <p:nvPr>
            <p:ph type="body" idx="1"/>
          </p:nvPr>
        </p:nvSpPr>
        <p:spPr>
          <a:xfrm>
            <a:off x="274320" y="1234440"/>
            <a:ext cx="4023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6" name="Google Shape;16;p5"/>
          <p:cNvSpPr txBox="1">
            <a:spLocks noGrp="1"/>
          </p:cNvSpPr>
          <p:nvPr>
            <p:ph type="body" idx="2"/>
          </p:nvPr>
        </p:nvSpPr>
        <p:spPr>
          <a:xfrm>
            <a:off x="4846320" y="1234440"/>
            <a:ext cx="4023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
        <p:cNvGrpSpPr/>
        <p:nvPr/>
      </p:nvGrpSpPr>
      <p:grpSpPr>
        <a:xfrm>
          <a:off x="0" y="0"/>
          <a:ext cx="0" cy="0"/>
          <a:chOff x="0" y="0"/>
          <a:chExt cx="0" cy="0"/>
        </a:xfrm>
      </p:grpSpPr>
      <p:sp>
        <p:nvSpPr>
          <p:cNvPr id="18" name="Google Shape;18;p6"/>
          <p:cNvSpPr txBox="1">
            <a:spLocks noGrp="1"/>
          </p:cNvSpPr>
          <p:nvPr>
            <p:ph type="body" idx="1"/>
          </p:nvPr>
        </p:nvSpPr>
        <p:spPr>
          <a:xfrm>
            <a:off x="274320" y="4526280"/>
            <a:ext cx="8595300" cy="411600"/>
          </a:xfrm>
          <a:prstGeom prst="rect">
            <a:avLst/>
          </a:prstGeom>
          <a:noFill/>
          <a:ln>
            <a:noFill/>
          </a:ln>
        </p:spPr>
        <p:txBody>
          <a:bodyPr spcFirstLastPara="1" wrap="square" lIns="75425" tIns="75425" rIns="75425" bIns="75425" anchor="t" anchorCtr="0"/>
          <a:lstStyle>
            <a:lvl1pPr marL="457200" lvl="0" indent="-393700" algn="ctr">
              <a:spcBef>
                <a:spcPts val="0"/>
              </a:spcBef>
              <a:spcAft>
                <a:spcPts val="0"/>
              </a:spcAft>
              <a:buSzPts val="2600"/>
              <a:buChar char="●"/>
              <a:defRPr sz="2600"/>
            </a:lvl1pPr>
            <a:lvl2pPr marL="914400" lvl="1" indent="-393700" algn="ctr">
              <a:spcBef>
                <a:spcPts val="0"/>
              </a:spcBef>
              <a:spcAft>
                <a:spcPts val="0"/>
              </a:spcAft>
              <a:buSzPts val="2600"/>
              <a:buChar char="○"/>
              <a:defRPr sz="2600"/>
            </a:lvl2pPr>
            <a:lvl3pPr marL="1371600" lvl="2" indent="-393700" algn="ctr">
              <a:spcBef>
                <a:spcPts val="0"/>
              </a:spcBef>
              <a:spcAft>
                <a:spcPts val="0"/>
              </a:spcAft>
              <a:buSzPts val="2600"/>
              <a:buChar char="■"/>
              <a:defRPr sz="2600"/>
            </a:lvl3pPr>
            <a:lvl4pPr marL="1828800" lvl="3" indent="-393700" algn="ctr">
              <a:spcBef>
                <a:spcPts val="0"/>
              </a:spcBef>
              <a:spcAft>
                <a:spcPts val="0"/>
              </a:spcAft>
              <a:buSzPts val="2600"/>
              <a:buChar char="●"/>
              <a:defRPr sz="2600"/>
            </a:lvl4pPr>
            <a:lvl5pPr marL="2286000" lvl="4" indent="-393700" algn="ctr">
              <a:spcBef>
                <a:spcPts val="0"/>
              </a:spcBef>
              <a:spcAft>
                <a:spcPts val="0"/>
              </a:spcAft>
              <a:buSzPts val="2600"/>
              <a:buChar char="○"/>
              <a:defRPr sz="2600"/>
            </a:lvl5pPr>
            <a:lvl6pPr marL="2743200" lvl="5" indent="-393700" algn="ctr">
              <a:spcBef>
                <a:spcPts val="0"/>
              </a:spcBef>
              <a:spcAft>
                <a:spcPts val="0"/>
              </a:spcAft>
              <a:buSzPts val="2600"/>
              <a:buChar char="■"/>
              <a:defRPr sz="2600"/>
            </a:lvl6pPr>
            <a:lvl7pPr marL="3200400" lvl="6" indent="-393700" algn="ctr">
              <a:spcBef>
                <a:spcPts val="0"/>
              </a:spcBef>
              <a:spcAft>
                <a:spcPts val="0"/>
              </a:spcAft>
              <a:buSzPts val="2600"/>
              <a:buChar char="●"/>
              <a:defRPr sz="2600"/>
            </a:lvl7pPr>
            <a:lvl8pPr marL="3657600" lvl="7" indent="-393700" algn="ctr">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youtu.be/Dim7YXYlRm0" TargetMode="External"/><Relationship Id="rId7" Type="http://schemas.openxmlformats.org/officeDocument/2006/relationships/hyperlink" Target="http://www.youtube.com/watch?v=ZZxRp-f3ElY"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openbiome.org/" TargetMode="External"/><Relationship Id="rId5" Type="http://schemas.openxmlformats.org/officeDocument/2006/relationships/hyperlink" Target="https://www.washingtonpost.com/news/speaking-of-science/wp/2015/01/29/you-can-earn-13000-a-year-selling-your-poop/" TargetMode="Externa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vaccineinformation.org/hepb/qandadis.as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alcoholism.about.com/library/blcirrhosis.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youtu.be/sR5WtuM931s" TargetMode="External"/><Relationship Id="rId5" Type="http://schemas.openxmlformats.org/officeDocument/2006/relationships/image" Target="../media/image23.jpg"/><Relationship Id="rId4" Type="http://schemas.openxmlformats.org/officeDocument/2006/relationships/hyperlink" Target="http://www.youtube.com/watch?v=3Hnldf3z4b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YbYWhdLO43Q"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sciencedaily.com/releases/2007/10/071008102334.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www.webmd.com/hw-popup/cholesterol" TargetMode="External"/><Relationship Id="rId4" Type="http://schemas.openxmlformats.org/officeDocument/2006/relationships/hyperlink" Target="http://www.webmd.com/hw-popup/gallston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rPuYHj1IDKc"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docs.google.com/document/d/1d6cGscIz54bVBMp42_sg34Ocs6ipKoMl2yr05eWTeDQ/edit"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youtube.com/watch?v=nfvtkXCojL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adJHdrQ4CR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15JsYSZIT-Q"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dFdRqoVSZP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5"/>
          <p:cNvPicPr preferRelativeResize="0"/>
          <p:nvPr/>
        </p:nvPicPr>
        <p:blipFill>
          <a:blip r:embed="rId3">
            <a:alphaModFix/>
          </a:blip>
          <a:stretch>
            <a:fillRect/>
          </a:stretch>
        </p:blipFill>
        <p:spPr>
          <a:xfrm>
            <a:off x="902750" y="410397"/>
            <a:ext cx="6162531" cy="4005635"/>
          </a:xfrm>
          <a:prstGeom prst="rect">
            <a:avLst/>
          </a:prstGeom>
          <a:noFill/>
          <a:ln>
            <a:noFill/>
          </a:ln>
        </p:spPr>
      </p:pic>
      <p:sp>
        <p:nvSpPr>
          <p:cNvPr id="322" name="Google Shape;322;p45"/>
          <p:cNvSpPr txBox="1"/>
          <p:nvPr/>
        </p:nvSpPr>
        <p:spPr>
          <a:xfrm>
            <a:off x="5540115" y="598302"/>
            <a:ext cx="2790900" cy="37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solidFill>
                  <a:srgbClr val="9900FF"/>
                </a:solidFill>
              </a:rPr>
              <a:t>Stomach</a:t>
            </a:r>
            <a:endParaRPr sz="2500">
              <a:solidFill>
                <a:srgbClr val="9900FF"/>
              </a:solidFill>
            </a:endParaRPr>
          </a:p>
        </p:txBody>
      </p:sp>
      <p:sp>
        <p:nvSpPr>
          <p:cNvPr id="323" name="Google Shape;323;p45"/>
          <p:cNvSpPr txBox="1"/>
          <p:nvPr/>
        </p:nvSpPr>
        <p:spPr>
          <a:xfrm>
            <a:off x="3308370" y="2292783"/>
            <a:ext cx="1683600" cy="37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solidFill>
                  <a:srgbClr val="9900FF"/>
                </a:solidFill>
              </a:rPr>
              <a:t>Jejunum</a:t>
            </a:r>
            <a:endParaRPr sz="2500">
              <a:solidFill>
                <a:srgbClr val="9900FF"/>
              </a:solidFill>
            </a:endParaRPr>
          </a:p>
        </p:txBody>
      </p:sp>
      <p:sp>
        <p:nvSpPr>
          <p:cNvPr id="324" name="Google Shape;324;p45"/>
          <p:cNvSpPr txBox="1"/>
          <p:nvPr/>
        </p:nvSpPr>
        <p:spPr>
          <a:xfrm>
            <a:off x="3534140" y="2830488"/>
            <a:ext cx="1599900" cy="37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solidFill>
                  <a:srgbClr val="9900FF"/>
                </a:solidFill>
              </a:rPr>
              <a:t>Ileum</a:t>
            </a:r>
            <a:endParaRPr sz="2500">
              <a:solidFill>
                <a:srgbClr val="9900FF"/>
              </a:solidFill>
            </a:endParaRPr>
          </a:p>
        </p:txBody>
      </p:sp>
      <p:sp>
        <p:nvSpPr>
          <p:cNvPr id="325" name="Google Shape;325;p45"/>
          <p:cNvSpPr txBox="1"/>
          <p:nvPr/>
        </p:nvSpPr>
        <p:spPr>
          <a:xfrm>
            <a:off x="1407290" y="3096711"/>
            <a:ext cx="1683600" cy="37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solidFill>
                  <a:srgbClr val="9900FF"/>
                </a:solidFill>
              </a:rPr>
              <a:t>Cecum</a:t>
            </a:r>
            <a:endParaRPr sz="2500">
              <a:solidFill>
                <a:srgbClr val="9900FF"/>
              </a:solidFill>
            </a:endParaRPr>
          </a:p>
        </p:txBody>
      </p:sp>
      <p:sp>
        <p:nvSpPr>
          <p:cNvPr id="326" name="Google Shape;326;p45"/>
          <p:cNvSpPr txBox="1"/>
          <p:nvPr/>
        </p:nvSpPr>
        <p:spPr>
          <a:xfrm>
            <a:off x="1318483" y="3611382"/>
            <a:ext cx="2790900" cy="37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solidFill>
                  <a:srgbClr val="9900FF"/>
                </a:solidFill>
              </a:rPr>
              <a:t>Appendix</a:t>
            </a:r>
            <a:endParaRPr sz="2500">
              <a:solidFill>
                <a:srgbClr val="9900FF"/>
              </a:solidFill>
            </a:endParaRPr>
          </a:p>
        </p:txBody>
      </p:sp>
      <p:sp>
        <p:nvSpPr>
          <p:cNvPr id="327" name="Google Shape;327;p45"/>
          <p:cNvSpPr txBox="1"/>
          <p:nvPr/>
        </p:nvSpPr>
        <p:spPr>
          <a:xfrm>
            <a:off x="743247" y="2049601"/>
            <a:ext cx="2790900" cy="37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solidFill>
                  <a:srgbClr val="9900FF"/>
                </a:solidFill>
              </a:rPr>
              <a:t>Ascending Colon</a:t>
            </a:r>
            <a:endParaRPr sz="2500">
              <a:solidFill>
                <a:srgbClr val="9900FF"/>
              </a:solidFill>
            </a:endParaRPr>
          </a:p>
        </p:txBody>
      </p:sp>
      <p:sp>
        <p:nvSpPr>
          <p:cNvPr id="328" name="Google Shape;328;p45"/>
          <p:cNvSpPr txBox="1"/>
          <p:nvPr/>
        </p:nvSpPr>
        <p:spPr>
          <a:xfrm>
            <a:off x="1264970" y="726993"/>
            <a:ext cx="3018000" cy="37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solidFill>
                  <a:srgbClr val="9900FF"/>
                </a:solidFill>
              </a:rPr>
              <a:t>Transverse Colon</a:t>
            </a:r>
            <a:endParaRPr sz="2500">
              <a:solidFill>
                <a:srgbClr val="9900FF"/>
              </a:solidFill>
            </a:endParaRPr>
          </a:p>
        </p:txBody>
      </p:sp>
      <p:sp>
        <p:nvSpPr>
          <p:cNvPr id="329" name="Google Shape;329;p45"/>
          <p:cNvSpPr txBox="1"/>
          <p:nvPr/>
        </p:nvSpPr>
        <p:spPr>
          <a:xfrm>
            <a:off x="5427672" y="2292775"/>
            <a:ext cx="3327300" cy="37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solidFill>
                  <a:srgbClr val="9900FF"/>
                </a:solidFill>
              </a:rPr>
              <a:t>Descending Colon</a:t>
            </a:r>
            <a:endParaRPr sz="2500">
              <a:solidFill>
                <a:srgbClr val="9900FF"/>
              </a:solidFill>
            </a:endParaRPr>
          </a:p>
        </p:txBody>
      </p:sp>
      <p:sp>
        <p:nvSpPr>
          <p:cNvPr id="330" name="Google Shape;330;p45"/>
          <p:cNvSpPr txBox="1"/>
          <p:nvPr/>
        </p:nvSpPr>
        <p:spPr>
          <a:xfrm>
            <a:off x="4743397" y="4076955"/>
            <a:ext cx="3018000" cy="37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solidFill>
                  <a:srgbClr val="9900FF"/>
                </a:solidFill>
              </a:rPr>
              <a:t>Sigmoid Colon</a:t>
            </a:r>
            <a:endParaRPr sz="2500">
              <a:solidFill>
                <a:srgbClr val="9900FF"/>
              </a:solidFill>
            </a:endParaRPr>
          </a:p>
        </p:txBody>
      </p:sp>
      <p:sp>
        <p:nvSpPr>
          <p:cNvPr id="331" name="Google Shape;331;p45"/>
          <p:cNvSpPr txBox="1"/>
          <p:nvPr/>
        </p:nvSpPr>
        <p:spPr>
          <a:xfrm>
            <a:off x="2307507" y="4037130"/>
            <a:ext cx="3018000" cy="37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solidFill>
                  <a:srgbClr val="9900FF"/>
                </a:solidFill>
              </a:rPr>
              <a:t>Rectum </a:t>
            </a:r>
            <a:endParaRPr sz="2500">
              <a:solidFill>
                <a:srgbClr val="99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54"/>
          <p:cNvPicPr preferRelativeResize="0"/>
          <p:nvPr/>
        </p:nvPicPr>
        <p:blipFill>
          <a:blip r:embed="rId3">
            <a:alphaModFix/>
          </a:blip>
          <a:stretch>
            <a:fillRect/>
          </a:stretch>
        </p:blipFill>
        <p:spPr>
          <a:xfrm>
            <a:off x="2525300" y="187275"/>
            <a:ext cx="6451599" cy="4838700"/>
          </a:xfrm>
          <a:prstGeom prst="rect">
            <a:avLst/>
          </a:prstGeom>
          <a:noFill/>
          <a:ln>
            <a:noFill/>
          </a:ln>
        </p:spPr>
      </p:pic>
      <p:sp>
        <p:nvSpPr>
          <p:cNvPr id="394" name="Google Shape;394;p54"/>
          <p:cNvSpPr txBox="1"/>
          <p:nvPr/>
        </p:nvSpPr>
        <p:spPr>
          <a:xfrm>
            <a:off x="150825" y="132975"/>
            <a:ext cx="2264100" cy="51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Cholera </a:t>
            </a:r>
            <a:endParaRPr/>
          </a:p>
          <a:p>
            <a:pPr marL="0" lvl="0" indent="0" algn="l" rtl="0">
              <a:spcBef>
                <a:spcPts val="0"/>
              </a:spcBef>
              <a:spcAft>
                <a:spcPts val="0"/>
              </a:spcAft>
              <a:buNone/>
            </a:pPr>
            <a:endParaRPr/>
          </a:p>
        </p:txBody>
      </p:sp>
      <p:sp>
        <p:nvSpPr>
          <p:cNvPr id="395" name="Google Shape;395;p54"/>
          <p:cNvSpPr txBox="1"/>
          <p:nvPr/>
        </p:nvSpPr>
        <p:spPr>
          <a:xfrm>
            <a:off x="150825" y="828225"/>
            <a:ext cx="2316300" cy="37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Cholera bacteria causes diarrhea, leading to massive loss of water that can be fatal.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Bacteria is transmitted through unclean water sources and contaminated food.</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5"/>
          <p:cNvSpPr txBox="1"/>
          <p:nvPr/>
        </p:nvSpPr>
        <p:spPr>
          <a:xfrm>
            <a:off x="182850" y="130325"/>
            <a:ext cx="4820400" cy="4010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a:t>The </a:t>
            </a:r>
            <a:r>
              <a:rPr lang="en-US" sz="2000" b="1" u="sng"/>
              <a:t>MICROBIOME</a:t>
            </a:r>
            <a:endParaRPr sz="2000" b="1" u="sng"/>
          </a:p>
          <a:p>
            <a:pPr marL="0" lvl="0" indent="0" algn="l" rtl="0">
              <a:spcBef>
                <a:spcPts val="0"/>
              </a:spcBef>
              <a:spcAft>
                <a:spcPts val="0"/>
              </a:spcAft>
              <a:buNone/>
            </a:pPr>
            <a:endParaRPr sz="2000"/>
          </a:p>
          <a:p>
            <a:pPr marL="0" lvl="0" indent="0" algn="l" rtl="0">
              <a:spcBef>
                <a:spcPts val="0"/>
              </a:spcBef>
              <a:spcAft>
                <a:spcPts val="0"/>
              </a:spcAft>
              <a:buNone/>
            </a:pPr>
            <a:r>
              <a:rPr lang="en-US" sz="2000"/>
              <a:t>The average human digestive tract is home to as many as 1,000 species of microorganisms When something upsets the balance of these organisms in your gut, otherwise harmless bacteria can grow out of control and make you sick. </a:t>
            </a:r>
            <a:endParaRPr sz="2000"/>
          </a:p>
          <a:p>
            <a:pPr marL="0" lvl="0" indent="0" algn="l" rtl="0">
              <a:spcBef>
                <a:spcPts val="0"/>
              </a:spcBef>
              <a:spcAft>
                <a:spcPts val="0"/>
              </a:spcAft>
              <a:buNone/>
            </a:pPr>
            <a:br>
              <a:rPr lang="en-US" sz="2000"/>
            </a:br>
            <a:r>
              <a:rPr lang="en-US" sz="2000"/>
              <a:t>One of the worst offenders is a bacterium called </a:t>
            </a:r>
            <a:r>
              <a:rPr lang="en-US" sz="2000" u="sng"/>
              <a:t>Clostridium difficile</a:t>
            </a:r>
            <a:r>
              <a:rPr lang="en-US" sz="2000"/>
              <a:t>(or </a:t>
            </a:r>
            <a:r>
              <a:rPr lang="en-US" sz="2000" i="1"/>
              <a:t>C. diff</a:t>
            </a:r>
            <a:r>
              <a:rPr lang="en-US" sz="2000"/>
              <a:t>).  </a:t>
            </a:r>
            <a:endParaRPr sz="1200"/>
          </a:p>
        </p:txBody>
      </p:sp>
      <p:pic>
        <p:nvPicPr>
          <p:cNvPr id="401" name="Google Shape;401;p55">
            <a:hlinkClick r:id="rId3"/>
          </p:cNvPr>
          <p:cNvPicPr preferRelativeResize="0"/>
          <p:nvPr/>
        </p:nvPicPr>
        <p:blipFill rotWithShape="1">
          <a:blip r:embed="rId4">
            <a:alphaModFix/>
          </a:blip>
          <a:srcRect r="19048"/>
          <a:stretch/>
        </p:blipFill>
        <p:spPr>
          <a:xfrm>
            <a:off x="5296275" y="0"/>
            <a:ext cx="3536926" cy="2074675"/>
          </a:xfrm>
          <a:prstGeom prst="rect">
            <a:avLst/>
          </a:prstGeom>
          <a:noFill/>
          <a:ln>
            <a:noFill/>
          </a:ln>
        </p:spPr>
      </p:pic>
      <p:sp>
        <p:nvSpPr>
          <p:cNvPr id="402" name="Google Shape;402;p55"/>
          <p:cNvSpPr txBox="1"/>
          <p:nvPr/>
        </p:nvSpPr>
        <p:spPr>
          <a:xfrm>
            <a:off x="226501" y="4037475"/>
            <a:ext cx="5570700" cy="3156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u="sng">
                <a:solidFill>
                  <a:schemeClr val="hlink"/>
                </a:solidFill>
                <a:hlinkClick r:id="rId5"/>
              </a:rPr>
              <a:t>Become a Stool Donor</a:t>
            </a:r>
            <a:r>
              <a:rPr lang="en-US" sz="2000"/>
              <a:t>   at  </a:t>
            </a:r>
            <a:r>
              <a:rPr lang="en-US" sz="2000" u="sng">
                <a:solidFill>
                  <a:schemeClr val="hlink"/>
                </a:solidFill>
                <a:hlinkClick r:id="rId6"/>
              </a:rPr>
              <a:t>OPENBIOME.org</a:t>
            </a:r>
            <a:endParaRPr sz="2000"/>
          </a:p>
        </p:txBody>
      </p:sp>
      <p:pic>
        <p:nvPicPr>
          <p:cNvPr id="403" name="Google Shape;403;p55" descr="Poop. You flush it, and usually that’s the end of the story. But to scientists like Mark Smith, poop is more than just waste – it’s medicine. &#10;&#10;Join Mark Smith and Jack Gilbert for a Reddit AMA on Tuesday, March 6th! Follow us @TangledBankHHMI for more details.&#10;&#10;A healthy intestinal tract is teeming with trillions of microbes, which generally keep us infection-free by fending off attacks from bad bacteria that make us sick. But sometimes, bad bacteria like Clostridium difficile can take hold, causing chronic and painful diarrhea, or even death. “C Diff” is normally treated with an intensive course of antibiotics, but this sometimes makes things worse by weakening the gut microbiome and leaving it susceptible to further infection. Mark Smith things he has a solution: poop. He’s treating patients who aren’t helped by the standard antibiotic treatment with new “fecal transplants.” It’s exactly what it sounds like—transplanting stool from healthy donors into sick patients. Doctors have observed remarkable recovery rates with this novel technique… but how does it work?&#10;&#10;Subscribe for more episodes every Monday! And don't forget to find us on Facebook or Medium for articles and infographics that explore beyond each episode:&#10;&#10;On Facebook: https://www.facebook.com/HHMIsciencemedia&#10;On Medium: https://medium.com/hhmi-science-media" title="Fecal Microbiota Transplants: The Ins and Outs of FMT">
            <a:hlinkClick r:id="rId7"/>
          </p:cNvPr>
          <p:cNvPicPr preferRelativeResize="0"/>
          <p:nvPr/>
        </p:nvPicPr>
        <p:blipFill>
          <a:blip r:embed="rId8">
            <a:alphaModFix/>
          </a:blip>
          <a:stretch>
            <a:fillRect/>
          </a:stretch>
        </p:blipFill>
        <p:spPr>
          <a:xfrm>
            <a:off x="5797200" y="2318173"/>
            <a:ext cx="2917398" cy="21880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6"/>
          <p:cNvPicPr preferRelativeResize="0"/>
          <p:nvPr/>
        </p:nvPicPr>
        <p:blipFill rotWithShape="1">
          <a:blip r:embed="rId3">
            <a:alphaModFix/>
          </a:blip>
          <a:srcRect r="49859"/>
          <a:stretch/>
        </p:blipFill>
        <p:spPr>
          <a:xfrm>
            <a:off x="640074" y="920626"/>
            <a:ext cx="3352675" cy="4015051"/>
          </a:xfrm>
          <a:prstGeom prst="rect">
            <a:avLst/>
          </a:prstGeom>
          <a:noFill/>
          <a:ln>
            <a:noFill/>
          </a:ln>
        </p:spPr>
      </p:pic>
      <p:sp>
        <p:nvSpPr>
          <p:cNvPr id="409" name="Google Shape;409;p56"/>
          <p:cNvSpPr txBox="1"/>
          <p:nvPr/>
        </p:nvSpPr>
        <p:spPr>
          <a:xfrm>
            <a:off x="221630" y="145885"/>
            <a:ext cx="6376200" cy="6267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100">
                <a:solidFill>
                  <a:srgbClr val="000000"/>
                </a:solidFill>
                <a:latin typeface="Arial"/>
                <a:ea typeface="Arial"/>
                <a:cs typeface="Arial"/>
                <a:sym typeface="Arial"/>
              </a:rPr>
              <a:t>HEPATITIS  A, B, C</a:t>
            </a:r>
            <a:endParaRPr sz="3100">
              <a:solidFill>
                <a:srgbClr val="000000"/>
              </a:solidFill>
              <a:latin typeface="Arial"/>
              <a:ea typeface="Arial"/>
              <a:cs typeface="Arial"/>
              <a:sym typeface="Arial"/>
            </a:endParaRPr>
          </a:p>
        </p:txBody>
      </p:sp>
      <p:sp>
        <p:nvSpPr>
          <p:cNvPr id="410" name="Google Shape;410;p56"/>
          <p:cNvSpPr txBox="1"/>
          <p:nvPr/>
        </p:nvSpPr>
        <p:spPr>
          <a:xfrm>
            <a:off x="4493876" y="685950"/>
            <a:ext cx="4349400" cy="4076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Clr>
                <a:schemeClr val="dk1"/>
              </a:buClr>
              <a:buSzPts val="900"/>
              <a:buFont typeface="Arial"/>
              <a:buNone/>
            </a:pPr>
            <a:r>
              <a:rPr lang="en-US" sz="2200">
                <a:solidFill>
                  <a:schemeClr val="dk1"/>
                </a:solidFill>
              </a:rPr>
              <a:t>Hepatitis A </a:t>
            </a:r>
            <a:endParaRPr sz="2200">
              <a:solidFill>
                <a:schemeClr val="dk1"/>
              </a:solidFill>
            </a:endParaRPr>
          </a:p>
          <a:p>
            <a:pPr marL="0" lvl="0" indent="0" algn="l" rtl="0">
              <a:spcBef>
                <a:spcPts val="0"/>
              </a:spcBef>
              <a:spcAft>
                <a:spcPts val="0"/>
              </a:spcAft>
              <a:buClr>
                <a:schemeClr val="dk1"/>
              </a:buClr>
              <a:buSzPts val="900"/>
              <a:buFont typeface="Arial"/>
              <a:buNone/>
            </a:pPr>
            <a:endParaRPr sz="2000" b="1">
              <a:solidFill>
                <a:schemeClr val="dk1"/>
              </a:solidFill>
            </a:endParaRPr>
          </a:p>
          <a:p>
            <a:pPr marL="0" lvl="0" indent="0" algn="l" rtl="0">
              <a:spcBef>
                <a:spcPts val="0"/>
              </a:spcBef>
              <a:spcAft>
                <a:spcPts val="0"/>
              </a:spcAft>
              <a:buNone/>
            </a:pPr>
            <a:r>
              <a:rPr lang="en-US" sz="2000">
                <a:solidFill>
                  <a:schemeClr val="dk1"/>
                </a:solidFill>
              </a:rPr>
              <a:t>-caused by eating food or water infected with a virus called HAV.  </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r>
              <a:rPr lang="en-US" sz="2000">
                <a:solidFill>
                  <a:schemeClr val="dk1"/>
                </a:solidFill>
              </a:rPr>
              <a:t>While it can cause swelling and inflammation in the liver, it doesn't lead to chronic disease. Almost everyone who gets hepatitis A has a full recovery, some may need hospitalization.</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Clr>
                <a:schemeClr val="dk1"/>
              </a:buClr>
              <a:buSzPts val="900"/>
              <a:buFont typeface="Arial"/>
              <a:buNone/>
            </a:pPr>
            <a:r>
              <a:rPr lang="en-US" sz="2000">
                <a:solidFill>
                  <a:schemeClr val="dk1"/>
                </a:solidFill>
              </a:rPr>
              <a:t>There is a vaccine!</a:t>
            </a:r>
            <a:endParaRPr sz="2000">
              <a:solidFill>
                <a:schemeClr val="dk1"/>
              </a:solidFill>
            </a:endParaRPr>
          </a:p>
          <a:p>
            <a:pPr marL="0" lvl="0" indent="0" algn="l" rtl="0">
              <a:spcBef>
                <a:spcPts val="0"/>
              </a:spcBef>
              <a:spcAft>
                <a:spcPts val="0"/>
              </a:spcAft>
              <a:buNone/>
            </a:pP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7"/>
          <p:cNvSpPr txBox="1">
            <a:spLocks noGrp="1"/>
          </p:cNvSpPr>
          <p:nvPr>
            <p:ph type="body" idx="1"/>
          </p:nvPr>
        </p:nvSpPr>
        <p:spPr>
          <a:xfrm>
            <a:off x="325305" y="197842"/>
            <a:ext cx="4391400" cy="43719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600" b="1">
                <a:solidFill>
                  <a:srgbClr val="000000"/>
                </a:solidFill>
                <a:latin typeface="Arial"/>
                <a:ea typeface="Arial"/>
                <a:cs typeface="Arial"/>
                <a:sym typeface="Arial"/>
              </a:rPr>
              <a:t>Hepatitis B</a:t>
            </a:r>
            <a:r>
              <a:rPr lang="en-US" sz="2600" b="0">
                <a:solidFill>
                  <a:srgbClr val="000000"/>
                </a:solidFill>
                <a:latin typeface="Arial"/>
                <a:ea typeface="Arial"/>
                <a:cs typeface="Arial"/>
                <a:sym typeface="Arial"/>
              </a:rPr>
              <a:t> is spread by contact with an infected person's blood, semen, or other body fluid. </a:t>
            </a:r>
            <a:endParaRPr sz="700" b="1" u="sng">
              <a:solidFill>
                <a:srgbClr val="0000FF"/>
              </a:solidFill>
              <a:latin typeface="Arial"/>
              <a:ea typeface="Arial"/>
              <a:cs typeface="Arial"/>
              <a:sym typeface="Arial"/>
              <a:hlinkClick r:id="rId3"/>
            </a:endParaRPr>
          </a:p>
          <a:p>
            <a:pPr marL="0" lvl="0" indent="0" algn="l" rtl="0">
              <a:lnSpc>
                <a:spcPct val="100000"/>
              </a:lnSpc>
              <a:spcBef>
                <a:spcPts val="0"/>
              </a:spcBef>
              <a:spcAft>
                <a:spcPts val="0"/>
              </a:spcAft>
              <a:buNone/>
            </a:pPr>
            <a:endParaRPr sz="7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600">
                <a:solidFill>
                  <a:srgbClr val="000000"/>
                </a:solidFill>
                <a:latin typeface="Arial"/>
                <a:ea typeface="Arial"/>
                <a:cs typeface="Arial"/>
                <a:sym typeface="Arial"/>
              </a:rPr>
              <a:t>Some people never develop symptoms, others develop chronic symptoms that stay with them their whole life. </a:t>
            </a:r>
            <a:r>
              <a:rPr lang="en-US" sz="2600" b="1">
                <a:solidFill>
                  <a:srgbClr val="000000"/>
                </a:solidFill>
                <a:latin typeface="Arial"/>
                <a:ea typeface="Arial"/>
                <a:cs typeface="Arial"/>
                <a:sym typeface="Arial"/>
              </a:rPr>
              <a:t> </a:t>
            </a:r>
            <a:r>
              <a:rPr lang="en-US" sz="2200" b="1">
                <a:solidFill>
                  <a:srgbClr val="000000"/>
                </a:solidFill>
                <a:latin typeface="Arial"/>
                <a:ea typeface="Arial"/>
                <a:cs typeface="Arial"/>
                <a:sym typeface="Arial"/>
              </a:rPr>
              <a:t> </a:t>
            </a:r>
            <a:endParaRPr sz="22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b="1"/>
              <a:t>There is a vaccine!</a:t>
            </a:r>
            <a:endParaRPr b="1"/>
          </a:p>
          <a:p>
            <a:pPr marL="0" lvl="0" indent="0" algn="l" rtl="0">
              <a:lnSpc>
                <a:spcPct val="100000"/>
              </a:lnSpc>
              <a:spcBef>
                <a:spcPts val="0"/>
              </a:spcBef>
              <a:spcAft>
                <a:spcPts val="0"/>
              </a:spcAft>
              <a:buNone/>
            </a:pPr>
            <a:endParaRPr sz="22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b="1">
              <a:solidFill>
                <a:srgbClr val="000000"/>
              </a:solidFill>
              <a:latin typeface="Arial"/>
              <a:ea typeface="Arial"/>
              <a:cs typeface="Arial"/>
              <a:sym typeface="Arial"/>
            </a:endParaRPr>
          </a:p>
        </p:txBody>
      </p:sp>
      <p:pic>
        <p:nvPicPr>
          <p:cNvPr id="416" name="Google Shape;416;p57" descr="418df9f083ba20105a5c57a9278a9f8d.jpg"/>
          <p:cNvPicPr preferRelativeResize="0"/>
          <p:nvPr/>
        </p:nvPicPr>
        <p:blipFill>
          <a:blip r:embed="rId4">
            <a:alphaModFix/>
          </a:blip>
          <a:stretch>
            <a:fillRect/>
          </a:stretch>
        </p:blipFill>
        <p:spPr>
          <a:xfrm>
            <a:off x="5492745" y="158119"/>
            <a:ext cx="2544041" cy="48272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8"/>
          <p:cNvSpPr txBox="1"/>
          <p:nvPr/>
        </p:nvSpPr>
        <p:spPr>
          <a:xfrm>
            <a:off x="239200" y="97020"/>
            <a:ext cx="8474100" cy="11862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500" b="1">
                <a:solidFill>
                  <a:srgbClr val="000000"/>
                </a:solidFill>
                <a:latin typeface="Arial"/>
                <a:ea typeface="Arial"/>
                <a:cs typeface="Arial"/>
                <a:sym typeface="Arial"/>
              </a:rPr>
              <a:t>Hepatitis C</a:t>
            </a:r>
            <a:r>
              <a:rPr lang="en-US" sz="2200" b="0">
                <a:solidFill>
                  <a:srgbClr val="000000"/>
                </a:solidFill>
                <a:latin typeface="Arial"/>
                <a:ea typeface="Arial"/>
                <a:cs typeface="Arial"/>
                <a:sym typeface="Arial"/>
              </a:rPr>
              <a:t> is caused by the virus HCV. It is spread the same way as hepatitis B, through contact with an infected person's blood, semen, or body fluid</a:t>
            </a:r>
            <a:r>
              <a:rPr lang="en-US" sz="2200"/>
              <a:t>.</a:t>
            </a:r>
            <a:r>
              <a:rPr lang="en-US" sz="2200" b="0">
                <a:solidFill>
                  <a:srgbClr val="000000"/>
                </a:solidFill>
                <a:latin typeface="Arial"/>
                <a:ea typeface="Arial"/>
                <a:cs typeface="Arial"/>
                <a:sym typeface="Arial"/>
              </a:rPr>
              <a:t> </a:t>
            </a:r>
            <a:endParaRPr sz="22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b="0">
                <a:solidFill>
                  <a:srgbClr val="000000"/>
                </a:solidFill>
                <a:latin typeface="Arial"/>
                <a:ea typeface="Arial"/>
                <a:cs typeface="Arial"/>
                <a:sym typeface="Arial"/>
              </a:rPr>
              <a:t> </a:t>
            </a:r>
            <a:endParaRPr sz="22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b="0">
              <a:solidFill>
                <a:srgbClr val="000000"/>
              </a:solidFill>
              <a:latin typeface="Arial"/>
              <a:ea typeface="Arial"/>
              <a:cs typeface="Arial"/>
              <a:sym typeface="Arial"/>
            </a:endParaRPr>
          </a:p>
        </p:txBody>
      </p:sp>
      <p:pic>
        <p:nvPicPr>
          <p:cNvPr id="422" name="Google Shape;422;p58"/>
          <p:cNvPicPr preferRelativeResize="0"/>
          <p:nvPr/>
        </p:nvPicPr>
        <p:blipFill>
          <a:blip r:embed="rId3">
            <a:alphaModFix/>
          </a:blip>
          <a:stretch>
            <a:fillRect/>
          </a:stretch>
        </p:blipFill>
        <p:spPr>
          <a:xfrm>
            <a:off x="4423526" y="1634301"/>
            <a:ext cx="4473931" cy="2917800"/>
          </a:xfrm>
          <a:prstGeom prst="rect">
            <a:avLst/>
          </a:prstGeom>
          <a:noFill/>
          <a:ln>
            <a:noFill/>
          </a:ln>
        </p:spPr>
      </p:pic>
      <p:sp>
        <p:nvSpPr>
          <p:cNvPr id="423" name="Google Shape;423;p58"/>
          <p:cNvSpPr txBox="1"/>
          <p:nvPr/>
        </p:nvSpPr>
        <p:spPr>
          <a:xfrm>
            <a:off x="239200" y="1564100"/>
            <a:ext cx="3890100" cy="29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solidFill>
                  <a:schemeClr val="dk1"/>
                </a:solidFill>
              </a:rPr>
              <a:t>Like hepatitis B, hepatitis C causes swelling of the liver and can cause liver damage that can lead to cancer. Most people who have hepatitis C develop a chronic infection. This may lead to a scarring of the liver, called </a:t>
            </a:r>
            <a:r>
              <a:rPr lang="en-US" sz="2200" u="sng">
                <a:solidFill>
                  <a:srgbClr val="0000FF"/>
                </a:solidFill>
                <a:hlinkClick r:id="rId4"/>
              </a:rPr>
              <a:t>cirrhosis</a:t>
            </a:r>
            <a:r>
              <a:rPr lang="en-US" sz="2200">
                <a:solidFill>
                  <a:schemeClr val="dk1"/>
                </a:solidFill>
              </a:rPr>
              <a:t>. </a:t>
            </a:r>
            <a:endParaRPr sz="2200">
              <a:solidFill>
                <a:schemeClr val="dk1"/>
              </a:solidFill>
            </a:endParaRPr>
          </a:p>
          <a:p>
            <a:pPr marL="0" lvl="0" indent="0" algn="l" rtl="0">
              <a:spcBef>
                <a:spcPts val="0"/>
              </a:spcBef>
              <a:spcAft>
                <a:spcPts val="0"/>
              </a:spcAft>
              <a:buClr>
                <a:schemeClr val="dk1"/>
              </a:buClr>
              <a:buSzPts val="1100"/>
              <a:buFont typeface="Arial"/>
              <a:buNone/>
            </a:pPr>
            <a:r>
              <a:rPr lang="en-US" sz="2200">
                <a:solidFill>
                  <a:schemeClr val="dk1"/>
                </a:solidFill>
              </a:rPr>
              <a:t> </a:t>
            </a:r>
            <a:endParaRPr sz="22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59" descr="crohns_disease.jpg"/>
          <p:cNvPicPr preferRelativeResize="0"/>
          <p:nvPr/>
        </p:nvPicPr>
        <p:blipFill>
          <a:blip r:embed="rId3">
            <a:alphaModFix/>
          </a:blip>
          <a:stretch>
            <a:fillRect/>
          </a:stretch>
        </p:blipFill>
        <p:spPr>
          <a:xfrm>
            <a:off x="264275" y="267100"/>
            <a:ext cx="4728825" cy="4418050"/>
          </a:xfrm>
          <a:prstGeom prst="rect">
            <a:avLst/>
          </a:prstGeom>
          <a:noFill/>
          <a:ln>
            <a:noFill/>
          </a:ln>
        </p:spPr>
      </p:pic>
      <p:sp>
        <p:nvSpPr>
          <p:cNvPr id="429" name="Google Shape;429;p59"/>
          <p:cNvSpPr txBox="1"/>
          <p:nvPr/>
        </p:nvSpPr>
        <p:spPr>
          <a:xfrm>
            <a:off x="5795203" y="529600"/>
            <a:ext cx="3238200" cy="4110300"/>
          </a:xfrm>
          <a:prstGeom prst="rect">
            <a:avLst/>
          </a:prstGeom>
          <a:noFill/>
          <a:ln>
            <a:noFill/>
          </a:ln>
        </p:spPr>
        <p:txBody>
          <a:bodyPr spcFirstLastPara="1" wrap="square" lIns="75425" tIns="75425" rIns="75425" bIns="75425" anchor="t" anchorCtr="0">
            <a:noAutofit/>
          </a:bodyPr>
          <a:lstStyle/>
          <a:p>
            <a:pPr marL="0" marR="114300" lvl="0" indent="0" algn="l" rtl="0">
              <a:lnSpc>
                <a:spcPct val="134998"/>
              </a:lnSpc>
              <a:spcBef>
                <a:spcPts val="1200"/>
              </a:spcBef>
              <a:spcAft>
                <a:spcPts val="0"/>
              </a:spcAft>
              <a:buNone/>
            </a:pPr>
            <a:r>
              <a:rPr lang="en-US" sz="1800">
                <a:solidFill>
                  <a:schemeClr val="dk1"/>
                </a:solidFill>
                <a:highlight>
                  <a:srgbClr val="FFFFFF"/>
                </a:highlight>
              </a:rPr>
              <a:t>Crampy abdominal pain</a:t>
            </a:r>
            <a:endParaRPr sz="1800">
              <a:solidFill>
                <a:schemeClr val="dk1"/>
              </a:solidFill>
              <a:highlight>
                <a:srgbClr val="FFFFFF"/>
              </a:highlight>
            </a:endParaRPr>
          </a:p>
          <a:p>
            <a:pPr marL="0" marR="114300" lvl="0" indent="0" algn="l" rtl="0">
              <a:lnSpc>
                <a:spcPct val="134998"/>
              </a:lnSpc>
              <a:spcBef>
                <a:spcPts val="1200"/>
              </a:spcBef>
              <a:spcAft>
                <a:spcPts val="0"/>
              </a:spcAft>
              <a:buNone/>
            </a:pPr>
            <a:r>
              <a:rPr lang="en-US" sz="1800">
                <a:solidFill>
                  <a:schemeClr val="dk1"/>
                </a:solidFill>
                <a:highlight>
                  <a:srgbClr val="FFFFFF"/>
                </a:highlight>
              </a:rPr>
              <a:t>Fatigue</a:t>
            </a:r>
            <a:endParaRPr sz="1800">
              <a:solidFill>
                <a:schemeClr val="dk1"/>
              </a:solidFill>
              <a:highlight>
                <a:srgbClr val="FFFFFF"/>
              </a:highlight>
            </a:endParaRPr>
          </a:p>
          <a:p>
            <a:pPr marL="0" marR="114300" lvl="0" indent="0" algn="l" rtl="0">
              <a:lnSpc>
                <a:spcPct val="134998"/>
              </a:lnSpc>
              <a:spcBef>
                <a:spcPts val="1200"/>
              </a:spcBef>
              <a:spcAft>
                <a:spcPts val="0"/>
              </a:spcAft>
              <a:buNone/>
            </a:pPr>
            <a:r>
              <a:rPr lang="en-US" sz="1800">
                <a:solidFill>
                  <a:schemeClr val="dk1"/>
                </a:solidFill>
                <a:highlight>
                  <a:srgbClr val="FFFFFF"/>
                </a:highlight>
              </a:rPr>
              <a:t>Loss of appetite</a:t>
            </a:r>
            <a:endParaRPr sz="1800">
              <a:solidFill>
                <a:schemeClr val="dk1"/>
              </a:solidFill>
              <a:highlight>
                <a:srgbClr val="FFFFFF"/>
              </a:highlight>
            </a:endParaRPr>
          </a:p>
          <a:p>
            <a:pPr marL="0" marR="114300" lvl="0" indent="0" algn="l" rtl="0">
              <a:lnSpc>
                <a:spcPct val="134998"/>
              </a:lnSpc>
              <a:spcBef>
                <a:spcPts val="1200"/>
              </a:spcBef>
              <a:spcAft>
                <a:spcPts val="0"/>
              </a:spcAft>
              <a:buNone/>
            </a:pPr>
            <a:r>
              <a:rPr lang="en-US" sz="1800">
                <a:solidFill>
                  <a:schemeClr val="dk1"/>
                </a:solidFill>
                <a:highlight>
                  <a:srgbClr val="FFFFFF"/>
                </a:highlight>
              </a:rPr>
              <a:t>Pain with passing stool (tenesmus); bloody stool</a:t>
            </a:r>
            <a:endParaRPr sz="1800">
              <a:solidFill>
                <a:schemeClr val="dk1"/>
              </a:solidFill>
              <a:highlight>
                <a:srgbClr val="FFFFFF"/>
              </a:highlight>
            </a:endParaRPr>
          </a:p>
          <a:p>
            <a:pPr marL="0" marR="114300" lvl="0" indent="0" algn="l" rtl="0">
              <a:lnSpc>
                <a:spcPct val="134998"/>
              </a:lnSpc>
              <a:spcBef>
                <a:spcPts val="1200"/>
              </a:spcBef>
              <a:spcAft>
                <a:spcPts val="0"/>
              </a:spcAft>
              <a:buNone/>
            </a:pPr>
            <a:r>
              <a:rPr lang="en-US" sz="1800">
                <a:solidFill>
                  <a:schemeClr val="dk1"/>
                </a:solidFill>
                <a:highlight>
                  <a:srgbClr val="FFFFFF"/>
                </a:highlight>
              </a:rPr>
              <a:t>Persistent, watery diarrhea</a:t>
            </a:r>
            <a:endParaRPr sz="1800">
              <a:solidFill>
                <a:schemeClr val="dk1"/>
              </a:solidFill>
              <a:highlight>
                <a:srgbClr val="FFFFFF"/>
              </a:highlight>
            </a:endParaRPr>
          </a:p>
          <a:p>
            <a:pPr marL="0" marR="114300" lvl="0" indent="0" algn="l" rtl="0">
              <a:lnSpc>
                <a:spcPct val="134998"/>
              </a:lnSpc>
              <a:spcBef>
                <a:spcPts val="1200"/>
              </a:spcBef>
              <a:spcAft>
                <a:spcPts val="0"/>
              </a:spcAft>
              <a:buNone/>
            </a:pPr>
            <a:r>
              <a:rPr lang="en-US" sz="1800">
                <a:solidFill>
                  <a:schemeClr val="dk1"/>
                </a:solidFill>
                <a:highlight>
                  <a:srgbClr val="FFFFFF"/>
                </a:highlight>
              </a:rPr>
              <a:t>Weight loss</a:t>
            </a:r>
            <a:endParaRPr sz="1800">
              <a:solidFill>
                <a:schemeClr val="dk1"/>
              </a:solidFill>
              <a:highlight>
                <a:srgbClr val="FFFFFF"/>
              </a:highlight>
            </a:endParaRPr>
          </a:p>
          <a:p>
            <a:pPr marL="0" marR="114300" lvl="0" indent="0" algn="l" rtl="0">
              <a:lnSpc>
                <a:spcPct val="134998"/>
              </a:lnSpc>
              <a:spcBef>
                <a:spcPts val="1200"/>
              </a:spcBef>
              <a:spcAft>
                <a:spcPts val="0"/>
              </a:spcAft>
              <a:buNone/>
            </a:pPr>
            <a:r>
              <a:rPr lang="en-US" sz="1800">
                <a:solidFill>
                  <a:schemeClr val="dk1"/>
                </a:solidFill>
                <a:highlight>
                  <a:srgbClr val="FFFFFF"/>
                </a:highlight>
              </a:rPr>
              <a:t>Constipation</a:t>
            </a:r>
            <a:endParaRPr sz="1800">
              <a:solidFill>
                <a:schemeClr val="dk1"/>
              </a:solidFill>
              <a:highlight>
                <a:srgbClr val="FFFFFF"/>
              </a:highlight>
            </a:endParaRPr>
          </a:p>
          <a:p>
            <a:pPr marL="0" marR="114300" lvl="0" indent="0" algn="l" rtl="0">
              <a:lnSpc>
                <a:spcPct val="134998"/>
              </a:lnSpc>
              <a:spcBef>
                <a:spcPts val="1200"/>
              </a:spcBef>
              <a:spcAft>
                <a:spcPts val="1200"/>
              </a:spcAft>
              <a:buNone/>
            </a:pP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60"/>
          <p:cNvPicPr preferRelativeResize="0"/>
          <p:nvPr/>
        </p:nvPicPr>
        <p:blipFill>
          <a:blip r:embed="rId3">
            <a:alphaModFix/>
          </a:blip>
          <a:stretch>
            <a:fillRect/>
          </a:stretch>
        </p:blipFill>
        <p:spPr>
          <a:xfrm>
            <a:off x="411728" y="1764028"/>
            <a:ext cx="2799579" cy="3085897"/>
          </a:xfrm>
          <a:prstGeom prst="rect">
            <a:avLst/>
          </a:prstGeom>
          <a:noFill/>
          <a:ln>
            <a:noFill/>
          </a:ln>
        </p:spPr>
      </p:pic>
      <p:sp>
        <p:nvSpPr>
          <p:cNvPr id="435" name="Google Shape;435;p60"/>
          <p:cNvSpPr txBox="1"/>
          <p:nvPr/>
        </p:nvSpPr>
        <p:spPr>
          <a:xfrm>
            <a:off x="411728" y="170876"/>
            <a:ext cx="7506300" cy="920100"/>
          </a:xfrm>
          <a:prstGeom prst="rect">
            <a:avLst/>
          </a:prstGeom>
          <a:noFill/>
          <a:ln>
            <a:noFill/>
          </a:ln>
        </p:spPr>
        <p:txBody>
          <a:bodyPr spcFirstLastPara="1" wrap="square" lIns="31425" tIns="31425" rIns="31425" bIns="31425" anchor="t" anchorCtr="0">
            <a:noAutofit/>
          </a:bodyPr>
          <a:lstStyle/>
          <a:p>
            <a:pPr marL="0" marR="0" lvl="0" indent="0" algn="l" rtl="0">
              <a:lnSpc>
                <a:spcPct val="120139"/>
              </a:lnSpc>
              <a:spcBef>
                <a:spcPts val="0"/>
              </a:spcBef>
              <a:spcAft>
                <a:spcPts val="0"/>
              </a:spcAft>
              <a:buNone/>
            </a:pPr>
            <a:r>
              <a:rPr lang="en-US" sz="3100">
                <a:solidFill>
                  <a:srgbClr val="000000"/>
                </a:solidFill>
                <a:latin typeface="Arial"/>
                <a:ea typeface="Arial"/>
                <a:cs typeface="Arial"/>
                <a:sym typeface="Arial"/>
              </a:rPr>
              <a:t>IBS  - Irritable Bowel Syndrome</a:t>
            </a:r>
            <a:endParaRPr sz="3100">
              <a:solidFill>
                <a:srgbClr val="000000"/>
              </a:solidFill>
              <a:latin typeface="Arial"/>
              <a:ea typeface="Arial"/>
              <a:cs typeface="Arial"/>
              <a:sym typeface="Arial"/>
            </a:endParaRPr>
          </a:p>
        </p:txBody>
      </p:sp>
      <p:sp>
        <p:nvSpPr>
          <p:cNvPr id="436" name="Google Shape;436;p60"/>
          <p:cNvSpPr txBox="1"/>
          <p:nvPr/>
        </p:nvSpPr>
        <p:spPr>
          <a:xfrm>
            <a:off x="602865" y="772217"/>
            <a:ext cx="7938300" cy="9201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100"/>
              <a:t>The muscles in the bowel wall may contract too forcefully or too weakly, too slowly or rapidly at certain times.</a:t>
            </a:r>
            <a:endParaRPr sz="2100"/>
          </a:p>
        </p:txBody>
      </p:sp>
      <p:pic>
        <p:nvPicPr>
          <p:cNvPr id="437" name="Google Shape;437;p60" title="Xifaxan Super Bowl 50 Commercial">
            <a:hlinkClick r:id="rId4"/>
          </p:cNvPr>
          <p:cNvPicPr preferRelativeResize="0"/>
          <p:nvPr/>
        </p:nvPicPr>
        <p:blipFill>
          <a:blip r:embed="rId5">
            <a:alphaModFix/>
          </a:blip>
          <a:stretch>
            <a:fillRect/>
          </a:stretch>
        </p:blipFill>
        <p:spPr>
          <a:xfrm>
            <a:off x="3451863" y="2535359"/>
            <a:ext cx="3086100" cy="2314575"/>
          </a:xfrm>
          <a:prstGeom prst="rect">
            <a:avLst/>
          </a:prstGeom>
          <a:noFill/>
          <a:ln>
            <a:noFill/>
          </a:ln>
        </p:spPr>
      </p:pic>
      <p:pic>
        <p:nvPicPr>
          <p:cNvPr id="438" name="Google Shape;438;p60">
            <a:hlinkClick r:id="rId6"/>
          </p:cNvPr>
          <p:cNvPicPr preferRelativeResize="0"/>
          <p:nvPr/>
        </p:nvPicPr>
        <p:blipFill rotWithShape="1">
          <a:blip r:embed="rId7">
            <a:alphaModFix/>
          </a:blip>
          <a:srcRect l="51848"/>
          <a:stretch/>
        </p:blipFill>
        <p:spPr>
          <a:xfrm>
            <a:off x="6950475" y="1891625"/>
            <a:ext cx="1852225" cy="2958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61"/>
          <p:cNvPicPr preferRelativeResize="0"/>
          <p:nvPr/>
        </p:nvPicPr>
        <p:blipFill rotWithShape="1">
          <a:blip r:embed="rId3">
            <a:alphaModFix/>
          </a:blip>
          <a:srcRect l="44622"/>
          <a:stretch/>
        </p:blipFill>
        <p:spPr>
          <a:xfrm>
            <a:off x="472375" y="827213"/>
            <a:ext cx="2816626" cy="3314700"/>
          </a:xfrm>
          <a:prstGeom prst="rect">
            <a:avLst/>
          </a:prstGeom>
          <a:noFill/>
          <a:ln>
            <a:noFill/>
          </a:ln>
        </p:spPr>
      </p:pic>
      <p:sp>
        <p:nvSpPr>
          <p:cNvPr id="444" name="Google Shape;444;p61"/>
          <p:cNvSpPr txBox="1"/>
          <p:nvPr/>
        </p:nvSpPr>
        <p:spPr>
          <a:xfrm>
            <a:off x="115700" y="49800"/>
            <a:ext cx="5348700" cy="4920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STOMACH ULCERS</a:t>
            </a:r>
            <a:endParaRPr sz="3500">
              <a:solidFill>
                <a:srgbClr val="000000"/>
              </a:solidFill>
              <a:latin typeface="Arial"/>
              <a:ea typeface="Arial"/>
              <a:cs typeface="Arial"/>
              <a:sym typeface="Arial"/>
            </a:endParaRPr>
          </a:p>
        </p:txBody>
      </p:sp>
      <p:sp>
        <p:nvSpPr>
          <p:cNvPr id="445" name="Google Shape;445;p61"/>
          <p:cNvSpPr txBox="1"/>
          <p:nvPr/>
        </p:nvSpPr>
        <p:spPr>
          <a:xfrm>
            <a:off x="6015775" y="461200"/>
            <a:ext cx="2642400" cy="23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Burning upper abdominal pain, particularly between meals, early in the morning, or after drinking orange juice, coffee, or alcohol,</a:t>
            </a:r>
            <a:endParaRPr sz="1800">
              <a:latin typeface="Verdana"/>
              <a:ea typeface="Verdana"/>
              <a:cs typeface="Verdana"/>
              <a:sym typeface="Verdana"/>
            </a:endParaRPr>
          </a:p>
          <a:p>
            <a:pPr marL="0" lvl="0" indent="0" algn="l" rtl="0">
              <a:lnSpc>
                <a:spcPct val="115000"/>
              </a:lnSpc>
              <a:spcBef>
                <a:spcPts val="0"/>
              </a:spcBef>
              <a:spcAft>
                <a:spcPts val="0"/>
              </a:spcAft>
              <a:buNone/>
            </a:pPr>
            <a:endParaRPr/>
          </a:p>
        </p:txBody>
      </p:sp>
      <p:sp>
        <p:nvSpPr>
          <p:cNvPr id="446" name="Google Shape;446;p61"/>
          <p:cNvSpPr txBox="1"/>
          <p:nvPr/>
        </p:nvSpPr>
        <p:spPr>
          <a:xfrm>
            <a:off x="5935600" y="2917675"/>
            <a:ext cx="2536800" cy="10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Treated with antibiotics to kill H. pylori bacteria.</a:t>
            </a:r>
            <a:endParaRPr sz="1800"/>
          </a:p>
        </p:txBody>
      </p:sp>
      <p:pic>
        <p:nvPicPr>
          <p:cNvPr id="447" name="Google Shape;447;p61"/>
          <p:cNvPicPr preferRelativeResize="0"/>
          <p:nvPr/>
        </p:nvPicPr>
        <p:blipFill>
          <a:blip r:embed="rId4">
            <a:alphaModFix/>
          </a:blip>
          <a:stretch>
            <a:fillRect/>
          </a:stretch>
        </p:blipFill>
        <p:spPr>
          <a:xfrm>
            <a:off x="3250812" y="1338200"/>
            <a:ext cx="2642387" cy="26423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2"/>
          <p:cNvSpPr txBox="1"/>
          <p:nvPr/>
        </p:nvSpPr>
        <p:spPr>
          <a:xfrm>
            <a:off x="220575" y="0"/>
            <a:ext cx="4702500" cy="17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t>Constipation</a:t>
            </a:r>
            <a:endParaRPr sz="2400" b="1"/>
          </a:p>
          <a:p>
            <a:pPr marL="0" lvl="0" indent="0" algn="l" rtl="0">
              <a:spcBef>
                <a:spcPts val="0"/>
              </a:spcBef>
              <a:spcAft>
                <a:spcPts val="0"/>
              </a:spcAft>
              <a:buNone/>
            </a:pPr>
            <a:endParaRPr sz="900"/>
          </a:p>
          <a:p>
            <a:pPr marL="0" lvl="0" indent="0" algn="l" rtl="0">
              <a:spcBef>
                <a:spcPts val="0"/>
              </a:spcBef>
              <a:spcAft>
                <a:spcPts val="0"/>
              </a:spcAft>
              <a:buNone/>
            </a:pPr>
            <a:r>
              <a:rPr lang="en-US" sz="2400">
                <a:solidFill>
                  <a:srgbClr val="222222"/>
                </a:solidFill>
                <a:highlight>
                  <a:srgbClr val="FFFFFF"/>
                </a:highlight>
              </a:rPr>
              <a:t>difficulty in emptying the bowels, usually associated with hardened feces.</a:t>
            </a:r>
            <a:endParaRPr sz="2400"/>
          </a:p>
        </p:txBody>
      </p:sp>
      <p:pic>
        <p:nvPicPr>
          <p:cNvPr id="453" name="Google Shape;453;p62" descr="Buy at http://squattypotty.com - Pooping will never be the same.  This Unicorn shows the effects of improper toilet posture and how it can affect your health. The Squatty Potty toilet stool has been featured on Shark Tank and Dr OZ show and has thousands of happy customers.&#10;&#10;Press Contact -  Bobby Edwards - bobby@Squattypotty.com&#10;&#10;The modern day toilet is convenient, but has one major fault; it requires us to sit. While sitting to do our business may be considered “civilized”, studies show the natural squat position improves our ability to eliminate.&#10;&#10;Using a Squatty Potty toilet stool can help with straining issues such as hemorrhoids, pelvic organ prolapse, constipation, bloating and IBS. A great, healthy solution. Learn more at www.squattypotty.com&#10;&#10;&#10;This video was created by Harmon Brothers http://harmonbrothers.com &#10;&#10;CREDITS:&#10;Executive Producers - Jeffrey Harmon &amp; Derral Eves &#10;Producer/1st A.D. - James Dayton&#10;Directors - Daniel Harmon and Dave Vance&#10;Prince of Poop - Wes Tolman&#10;Unicorn Voice - Mitch Hall&#10;Creative Director - Daniel Harmon&#10;Writers - Dave Vance, Jeffrey Harmon, and Daniel Harmon&#10;Director of Photography - Casey Wilson&#10;Editor/Script Supervisor/DIT - Kaitlin Snow&#10;VFX - Nick Dixon&#10;Production Management - Benton Crane, Madeleine Flynn&#10;Props Conveyor Belt &amp; Toilet: Jay Davis, Deveren Farley&#10;Color - Ben Brooksby &#10;Casting- Ben Hopkin, Daniel Harmon, Jeffrey Harmon, Derral Eves, Dave Vance&#10;Sound - Jacob Edvalson&#10;Sound design - Jacob Edvalson &amp; Daren Smith  &#10;Line Producers - Spanky Ward &amp; Benton Crane&#10;1ST A.C. -  Lane Russell&#10;Gaffer -  Carl Gundestrup&#10;Grip - Josh Contor &#10;Set Designer - Chloe Huber, Corbin Sterling&#10;Unicorn Creator &amp; Animatronics Director - Chris Hansen&#10;Hair/MU - Abigail Steel, Vanae Morris&#10;Wardrobe - Anna K. Findlay&#10;Puppeteers- Matthew Cramer, James Morris &amp; Emily Fox&#10;Food Stylist - Amelia Carbine&#10;P.A./Craft - Josh Ralphs &#10;Storyboards: Ben Lalli&#10;Unicorn Character Illustration Design: Walt Watts&#10;&#10;Squatty Potty&#10;Stools for Better Stools - Pooping will never be the same and neither will ice cream" title="This Unicorn Changed the Way I Poop - #SquattyPotty">
            <a:hlinkClick r:id="rId3"/>
          </p:cNvPr>
          <p:cNvPicPr preferRelativeResize="0"/>
          <p:nvPr/>
        </p:nvPicPr>
        <p:blipFill>
          <a:blip r:embed="rId4">
            <a:alphaModFix/>
          </a:blip>
          <a:stretch>
            <a:fillRect/>
          </a:stretch>
        </p:blipFill>
        <p:spPr>
          <a:xfrm>
            <a:off x="5707000" y="152400"/>
            <a:ext cx="3284600" cy="2463450"/>
          </a:xfrm>
          <a:prstGeom prst="rect">
            <a:avLst/>
          </a:prstGeom>
          <a:noFill/>
          <a:ln>
            <a:noFill/>
          </a:ln>
        </p:spPr>
      </p:pic>
      <p:sp>
        <p:nvSpPr>
          <p:cNvPr id="454" name="Google Shape;454;p62"/>
          <p:cNvSpPr txBox="1"/>
          <p:nvPr/>
        </p:nvSpPr>
        <p:spPr>
          <a:xfrm>
            <a:off x="334800" y="1944225"/>
            <a:ext cx="4702500" cy="2927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800">
                <a:solidFill>
                  <a:srgbClr val="111111"/>
                </a:solidFill>
              </a:rPr>
              <a:t>symptoms of </a:t>
            </a:r>
            <a:r>
              <a:rPr lang="en-US" sz="1800" b="1">
                <a:solidFill>
                  <a:srgbClr val="111111"/>
                </a:solidFill>
              </a:rPr>
              <a:t>chronic constipation</a:t>
            </a:r>
            <a:r>
              <a:rPr lang="en-US" sz="1800">
                <a:solidFill>
                  <a:srgbClr val="111111"/>
                </a:solidFill>
              </a:rPr>
              <a:t> include:</a:t>
            </a:r>
            <a:endParaRPr sz="1800">
              <a:solidFill>
                <a:srgbClr val="111111"/>
              </a:solidFill>
            </a:endParaRPr>
          </a:p>
          <a:p>
            <a:pPr marL="457200" lvl="0" indent="-342900" algn="l" rtl="0">
              <a:lnSpc>
                <a:spcPct val="140000"/>
              </a:lnSpc>
              <a:spcBef>
                <a:spcPts val="1800"/>
              </a:spcBef>
              <a:spcAft>
                <a:spcPts val="0"/>
              </a:spcAft>
              <a:buClr>
                <a:srgbClr val="111111"/>
              </a:buClr>
              <a:buSzPts val="1800"/>
              <a:buChar char="●"/>
            </a:pPr>
            <a:r>
              <a:rPr lang="en-US" sz="1800">
                <a:solidFill>
                  <a:srgbClr val="111111"/>
                </a:solidFill>
              </a:rPr>
              <a:t>Passing fewer than three stools a week</a:t>
            </a:r>
            <a:endParaRPr sz="1800">
              <a:solidFill>
                <a:srgbClr val="111111"/>
              </a:solidFill>
            </a:endParaRPr>
          </a:p>
          <a:p>
            <a:pPr marL="457200" lvl="0" indent="-342900" algn="l" rtl="0">
              <a:lnSpc>
                <a:spcPct val="140000"/>
              </a:lnSpc>
              <a:spcBef>
                <a:spcPts val="0"/>
              </a:spcBef>
              <a:spcAft>
                <a:spcPts val="0"/>
              </a:spcAft>
              <a:buClr>
                <a:srgbClr val="111111"/>
              </a:buClr>
              <a:buSzPts val="1800"/>
              <a:buChar char="●"/>
            </a:pPr>
            <a:r>
              <a:rPr lang="en-US" sz="1800">
                <a:solidFill>
                  <a:srgbClr val="111111"/>
                </a:solidFill>
              </a:rPr>
              <a:t>Having lumpy or hard stools</a:t>
            </a:r>
            <a:endParaRPr sz="1800">
              <a:solidFill>
                <a:srgbClr val="111111"/>
              </a:solidFill>
            </a:endParaRPr>
          </a:p>
          <a:p>
            <a:pPr marL="457200" lvl="0" indent="-342900" algn="l" rtl="0">
              <a:lnSpc>
                <a:spcPct val="140000"/>
              </a:lnSpc>
              <a:spcBef>
                <a:spcPts val="0"/>
              </a:spcBef>
              <a:spcAft>
                <a:spcPts val="0"/>
              </a:spcAft>
              <a:buClr>
                <a:srgbClr val="111111"/>
              </a:buClr>
              <a:buSzPts val="1800"/>
              <a:buChar char="●"/>
            </a:pPr>
            <a:r>
              <a:rPr lang="en-US" sz="1800">
                <a:solidFill>
                  <a:srgbClr val="111111"/>
                </a:solidFill>
              </a:rPr>
              <a:t>Straining to have bowel movements</a:t>
            </a:r>
            <a:endParaRPr sz="1800">
              <a:solidFill>
                <a:srgbClr val="111111"/>
              </a:solidFill>
            </a:endParaRPr>
          </a:p>
          <a:p>
            <a:pPr marL="457200" lvl="0" indent="-342900" algn="l" rtl="0">
              <a:lnSpc>
                <a:spcPct val="140000"/>
              </a:lnSpc>
              <a:spcBef>
                <a:spcPts val="0"/>
              </a:spcBef>
              <a:spcAft>
                <a:spcPts val="0"/>
              </a:spcAft>
              <a:buClr>
                <a:srgbClr val="111111"/>
              </a:buClr>
              <a:buSzPts val="1800"/>
              <a:buChar char="●"/>
            </a:pPr>
            <a:r>
              <a:rPr lang="en-US" sz="1800">
                <a:solidFill>
                  <a:srgbClr val="111111"/>
                </a:solidFill>
              </a:rPr>
              <a:t>Feeling as though you can't completely empty the stool from your rectum</a:t>
            </a:r>
            <a:endParaRPr sz="1800">
              <a:solidFill>
                <a:srgbClr val="111111"/>
              </a:solidFill>
            </a:endParaRPr>
          </a:p>
          <a:p>
            <a:pPr marL="0" lvl="0" indent="0" algn="l" rtl="0">
              <a:lnSpc>
                <a:spcPct val="140000"/>
              </a:lnSpc>
              <a:spcBef>
                <a:spcPts val="900"/>
              </a:spcBef>
              <a:spcAft>
                <a:spcPts val="0"/>
              </a:spcAft>
              <a:buNone/>
            </a:pPr>
            <a:endParaRPr sz="1200">
              <a:solidFill>
                <a:srgbClr val="111111"/>
              </a:solidFill>
            </a:endParaRPr>
          </a:p>
          <a:p>
            <a:pPr marL="0" lvl="0" indent="0" algn="l" rtl="0">
              <a:spcBef>
                <a:spcPts val="900"/>
              </a:spcBef>
              <a:spcAft>
                <a:spcPts val="0"/>
              </a:spcAft>
              <a:buNone/>
            </a:pPr>
            <a:endParaRPr/>
          </a:p>
        </p:txBody>
      </p:sp>
      <p:pic>
        <p:nvPicPr>
          <p:cNvPr id="455" name="Google Shape;455;p62"/>
          <p:cNvPicPr preferRelativeResize="0"/>
          <p:nvPr/>
        </p:nvPicPr>
        <p:blipFill>
          <a:blip r:embed="rId5">
            <a:alphaModFix/>
          </a:blip>
          <a:stretch>
            <a:fillRect/>
          </a:stretch>
        </p:blipFill>
        <p:spPr>
          <a:xfrm>
            <a:off x="6295363" y="2758225"/>
            <a:ext cx="2107875" cy="2222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63"/>
          <p:cNvPicPr preferRelativeResize="0"/>
          <p:nvPr/>
        </p:nvPicPr>
        <p:blipFill rotWithShape="1">
          <a:blip r:embed="rId3">
            <a:alphaModFix/>
          </a:blip>
          <a:srcRect b="45492"/>
          <a:stretch/>
        </p:blipFill>
        <p:spPr>
          <a:xfrm>
            <a:off x="251175" y="744925"/>
            <a:ext cx="3940325" cy="2849414"/>
          </a:xfrm>
          <a:prstGeom prst="rect">
            <a:avLst/>
          </a:prstGeom>
          <a:noFill/>
          <a:ln>
            <a:noFill/>
          </a:ln>
        </p:spPr>
      </p:pic>
      <p:pic>
        <p:nvPicPr>
          <p:cNvPr id="461" name="Google Shape;461;p63"/>
          <p:cNvPicPr preferRelativeResize="0"/>
          <p:nvPr/>
        </p:nvPicPr>
        <p:blipFill rotWithShape="1">
          <a:blip r:embed="rId3">
            <a:alphaModFix/>
          </a:blip>
          <a:srcRect t="55098"/>
          <a:stretch/>
        </p:blipFill>
        <p:spPr>
          <a:xfrm>
            <a:off x="4463050" y="777850"/>
            <a:ext cx="4358425" cy="28494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6"/>
          <p:cNvSpPr txBox="1">
            <a:spLocks noGrp="1"/>
          </p:cNvSpPr>
          <p:nvPr>
            <p:ph type="title"/>
          </p:nvPr>
        </p:nvSpPr>
        <p:spPr>
          <a:xfrm>
            <a:off x="182880" y="68580"/>
            <a:ext cx="8669400" cy="6696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Function of Large Intestine</a:t>
            </a:r>
            <a:endParaRPr sz="3500">
              <a:solidFill>
                <a:srgbClr val="000000"/>
              </a:solidFill>
              <a:latin typeface="Arial"/>
              <a:ea typeface="Arial"/>
              <a:cs typeface="Arial"/>
              <a:sym typeface="Arial"/>
            </a:endParaRPr>
          </a:p>
        </p:txBody>
      </p:sp>
      <p:sp>
        <p:nvSpPr>
          <p:cNvPr id="337" name="Google Shape;337;p46"/>
          <p:cNvSpPr txBox="1">
            <a:spLocks noGrp="1"/>
          </p:cNvSpPr>
          <p:nvPr>
            <p:ph type="body" idx="1"/>
          </p:nvPr>
        </p:nvSpPr>
        <p:spPr>
          <a:xfrm>
            <a:off x="274072" y="681328"/>
            <a:ext cx="8439300" cy="10989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000">
                <a:solidFill>
                  <a:srgbClr val="000000"/>
                </a:solidFill>
                <a:latin typeface="Arial"/>
                <a:ea typeface="Arial"/>
                <a:cs typeface="Arial"/>
                <a:sym typeface="Arial"/>
              </a:rPr>
              <a:t>Secretes mucus,  reabsorbs water, contains bacteria to aid in digestion  (intestinal flora)</a:t>
            </a: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000">
                <a:solidFill>
                  <a:srgbClr val="000000"/>
                </a:solidFill>
                <a:latin typeface="Arial"/>
                <a:ea typeface="Arial"/>
                <a:cs typeface="Arial"/>
                <a:sym typeface="Arial"/>
              </a:rPr>
              <a:t>Mass Movements (defecation) - removes undigested food</a:t>
            </a:r>
            <a:endParaRPr sz="2000">
              <a:solidFill>
                <a:srgbClr val="000000"/>
              </a:solidFill>
              <a:latin typeface="Arial"/>
              <a:ea typeface="Arial"/>
              <a:cs typeface="Arial"/>
              <a:sym typeface="Arial"/>
            </a:endParaRPr>
          </a:p>
        </p:txBody>
      </p:sp>
      <p:sp>
        <p:nvSpPr>
          <p:cNvPr id="338" name="Google Shape;338;p46"/>
          <p:cNvSpPr txBox="1"/>
          <p:nvPr/>
        </p:nvSpPr>
        <p:spPr>
          <a:xfrm>
            <a:off x="182880" y="2259630"/>
            <a:ext cx="3303300" cy="11640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The main job is </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 </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u="sng">
                <a:solidFill>
                  <a:srgbClr val="000000"/>
                </a:solidFill>
                <a:latin typeface="Arial"/>
                <a:ea typeface="Arial"/>
                <a:cs typeface="Arial"/>
                <a:sym typeface="Arial"/>
              </a:rPr>
              <a:t>WATER REABSORPTION</a:t>
            </a:r>
            <a:r>
              <a:rPr lang="en-US" sz="2200">
                <a:solidFill>
                  <a:srgbClr val="000000"/>
                </a:solidFill>
                <a:latin typeface="Arial"/>
                <a:ea typeface="Arial"/>
                <a:cs typeface="Arial"/>
                <a:sym typeface="Arial"/>
              </a:rPr>
              <a:t>..</a:t>
            </a:r>
            <a:endParaRPr sz="2200">
              <a:solidFill>
                <a:srgbClr val="000000"/>
              </a:solidFill>
              <a:latin typeface="Arial"/>
              <a:ea typeface="Arial"/>
              <a:cs typeface="Arial"/>
              <a:sym typeface="Arial"/>
            </a:endParaRPr>
          </a:p>
        </p:txBody>
      </p:sp>
      <p:pic>
        <p:nvPicPr>
          <p:cNvPr id="339" name="Google Shape;339;p46"/>
          <p:cNvPicPr preferRelativeResize="0"/>
          <p:nvPr/>
        </p:nvPicPr>
        <p:blipFill>
          <a:blip r:embed="rId3">
            <a:alphaModFix/>
          </a:blip>
          <a:stretch>
            <a:fillRect/>
          </a:stretch>
        </p:blipFill>
        <p:spPr>
          <a:xfrm>
            <a:off x="3486060" y="1990238"/>
            <a:ext cx="3867600" cy="30107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4"/>
          <p:cNvSpPr txBox="1"/>
          <p:nvPr/>
        </p:nvSpPr>
        <p:spPr>
          <a:xfrm>
            <a:off x="167975" y="120000"/>
            <a:ext cx="5911500" cy="6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t>Hemorrhoids</a:t>
            </a:r>
            <a:endParaRPr sz="2500" b="1"/>
          </a:p>
        </p:txBody>
      </p:sp>
      <p:sp>
        <p:nvSpPr>
          <p:cNvPr id="467" name="Google Shape;467;p64"/>
          <p:cNvSpPr txBox="1"/>
          <p:nvPr/>
        </p:nvSpPr>
        <p:spPr>
          <a:xfrm>
            <a:off x="319975" y="823925"/>
            <a:ext cx="3231600" cy="38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111111"/>
                </a:solidFill>
                <a:highlight>
                  <a:srgbClr val="FFFFFF"/>
                </a:highlight>
              </a:rPr>
              <a:t>swollen veins in your anus and lower rectum</a:t>
            </a:r>
            <a:endParaRPr sz="1800">
              <a:solidFill>
                <a:srgbClr val="111111"/>
              </a:solidFill>
              <a:highlight>
                <a:srgbClr val="FFFFFF"/>
              </a:highlight>
            </a:endParaRPr>
          </a:p>
          <a:p>
            <a:pPr marL="0" lvl="0" indent="0" algn="l" rtl="0">
              <a:spcBef>
                <a:spcPts val="0"/>
              </a:spcBef>
              <a:spcAft>
                <a:spcPts val="0"/>
              </a:spcAft>
              <a:buNone/>
            </a:pPr>
            <a:endParaRPr sz="1800">
              <a:solidFill>
                <a:srgbClr val="111111"/>
              </a:solidFill>
              <a:highlight>
                <a:srgbClr val="FFFFFF"/>
              </a:highlight>
            </a:endParaRPr>
          </a:p>
          <a:p>
            <a:pPr marL="0" lvl="0" indent="0" algn="l" rtl="0">
              <a:spcBef>
                <a:spcPts val="0"/>
              </a:spcBef>
              <a:spcAft>
                <a:spcPts val="0"/>
              </a:spcAft>
              <a:buNone/>
            </a:pPr>
            <a:r>
              <a:rPr lang="en-US" sz="1800">
                <a:solidFill>
                  <a:srgbClr val="111111"/>
                </a:solidFill>
                <a:highlight>
                  <a:srgbClr val="FFFFFF"/>
                </a:highlight>
              </a:rPr>
              <a:t>may result from straining during bowel movements or from the increased pressure on these veins during pregnancy</a:t>
            </a:r>
            <a:endParaRPr sz="1800">
              <a:solidFill>
                <a:srgbClr val="111111"/>
              </a:solidFill>
              <a:highlight>
                <a:srgbClr val="FFFFFF"/>
              </a:highlight>
            </a:endParaRPr>
          </a:p>
          <a:p>
            <a:pPr marL="0" lvl="0" indent="0" algn="l" rtl="0">
              <a:spcBef>
                <a:spcPts val="0"/>
              </a:spcBef>
              <a:spcAft>
                <a:spcPts val="0"/>
              </a:spcAft>
              <a:buNone/>
            </a:pPr>
            <a:endParaRPr sz="1800">
              <a:solidFill>
                <a:srgbClr val="111111"/>
              </a:solidFill>
              <a:highlight>
                <a:srgbClr val="FFFFFF"/>
              </a:highlight>
            </a:endParaRPr>
          </a:p>
          <a:p>
            <a:pPr marL="0" lvl="0" indent="0" algn="l" rtl="0">
              <a:spcBef>
                <a:spcPts val="0"/>
              </a:spcBef>
              <a:spcAft>
                <a:spcPts val="0"/>
              </a:spcAft>
              <a:buNone/>
            </a:pPr>
            <a:endParaRPr sz="1800">
              <a:solidFill>
                <a:srgbClr val="111111"/>
              </a:solidFill>
              <a:highlight>
                <a:srgbClr val="FFFFFF"/>
              </a:highlight>
            </a:endParaRPr>
          </a:p>
          <a:p>
            <a:pPr marL="0" lvl="0" indent="0" algn="l" rtl="0">
              <a:spcBef>
                <a:spcPts val="0"/>
              </a:spcBef>
              <a:spcAft>
                <a:spcPts val="0"/>
              </a:spcAft>
              <a:buNone/>
            </a:pPr>
            <a:r>
              <a:rPr lang="en-US" sz="1800">
                <a:solidFill>
                  <a:srgbClr val="111111"/>
                </a:solidFill>
                <a:highlight>
                  <a:srgbClr val="FFFFFF"/>
                </a:highlight>
              </a:rPr>
              <a:t>Can cause pain, itching, and minor bleeding during bowel movements</a:t>
            </a:r>
            <a:endParaRPr sz="1800">
              <a:solidFill>
                <a:srgbClr val="111111"/>
              </a:solidFill>
              <a:highlight>
                <a:srgbClr val="FFFFFF"/>
              </a:highlight>
            </a:endParaRPr>
          </a:p>
        </p:txBody>
      </p:sp>
      <p:pic>
        <p:nvPicPr>
          <p:cNvPr id="468" name="Google Shape;468;p64" descr="Image result for what causes hemorrhoids"/>
          <p:cNvPicPr preferRelativeResize="0"/>
          <p:nvPr/>
        </p:nvPicPr>
        <p:blipFill>
          <a:blip r:embed="rId3">
            <a:alphaModFix/>
          </a:blip>
          <a:stretch>
            <a:fillRect/>
          </a:stretch>
        </p:blipFill>
        <p:spPr>
          <a:xfrm>
            <a:off x="4375600" y="666750"/>
            <a:ext cx="3759200" cy="381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65"/>
          <p:cNvPicPr preferRelativeResize="0"/>
          <p:nvPr/>
        </p:nvPicPr>
        <p:blipFill>
          <a:blip r:embed="rId3">
            <a:alphaModFix/>
          </a:blip>
          <a:stretch>
            <a:fillRect/>
          </a:stretch>
        </p:blipFill>
        <p:spPr>
          <a:xfrm>
            <a:off x="1555403" y="137852"/>
            <a:ext cx="4286250" cy="2143125"/>
          </a:xfrm>
          <a:prstGeom prst="rect">
            <a:avLst/>
          </a:prstGeom>
          <a:noFill/>
          <a:ln>
            <a:noFill/>
          </a:ln>
        </p:spPr>
      </p:pic>
      <p:pic>
        <p:nvPicPr>
          <p:cNvPr id="474" name="Google Shape;474;p65"/>
          <p:cNvPicPr preferRelativeResize="0"/>
          <p:nvPr/>
        </p:nvPicPr>
        <p:blipFill>
          <a:blip r:embed="rId4">
            <a:alphaModFix/>
          </a:blip>
          <a:stretch>
            <a:fillRect/>
          </a:stretch>
        </p:blipFill>
        <p:spPr>
          <a:xfrm>
            <a:off x="4755802" y="2263832"/>
            <a:ext cx="2650320" cy="2650320"/>
          </a:xfrm>
          <a:prstGeom prst="rect">
            <a:avLst/>
          </a:prstGeom>
          <a:noFill/>
          <a:ln>
            <a:noFill/>
          </a:ln>
        </p:spPr>
      </p:pic>
      <p:sp>
        <p:nvSpPr>
          <p:cNvPr id="475" name="Google Shape;475;p65"/>
          <p:cNvSpPr txBox="1"/>
          <p:nvPr/>
        </p:nvSpPr>
        <p:spPr>
          <a:xfrm>
            <a:off x="732442" y="2538152"/>
            <a:ext cx="3693900" cy="22611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100">
                <a:solidFill>
                  <a:srgbClr val="000000"/>
                </a:solidFill>
                <a:latin typeface="Arial"/>
                <a:ea typeface="Arial"/>
                <a:cs typeface="Arial"/>
                <a:sym typeface="Arial"/>
              </a:rPr>
              <a:t>Lactose Intolerance </a:t>
            </a:r>
            <a:endParaRPr sz="31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3100">
                <a:solidFill>
                  <a:srgbClr val="000000"/>
                </a:solidFill>
                <a:latin typeface="Arial"/>
                <a:ea typeface="Arial"/>
                <a:cs typeface="Arial"/>
                <a:sym typeface="Arial"/>
              </a:rPr>
              <a:t> </a:t>
            </a:r>
            <a:endParaRPr sz="31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3100">
                <a:solidFill>
                  <a:srgbClr val="000000"/>
                </a:solidFill>
                <a:latin typeface="Arial"/>
                <a:ea typeface="Arial"/>
                <a:cs typeface="Arial"/>
                <a:sym typeface="Arial"/>
              </a:rPr>
              <a:t>Inability to digest milk, can cause stomach upset </a:t>
            </a:r>
            <a:endParaRPr sz="31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6"/>
          <p:cNvSpPr txBox="1">
            <a:spLocks noGrp="1"/>
          </p:cNvSpPr>
          <p:nvPr>
            <p:ph type="body" idx="1"/>
          </p:nvPr>
        </p:nvSpPr>
        <p:spPr>
          <a:xfrm>
            <a:off x="176725" y="78524"/>
            <a:ext cx="5091300" cy="33204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600">
                <a:solidFill>
                  <a:srgbClr val="000000"/>
                </a:solidFill>
                <a:latin typeface="Arial"/>
                <a:ea typeface="Arial"/>
                <a:cs typeface="Arial"/>
                <a:sym typeface="Arial"/>
              </a:rPr>
              <a:t>When people with </a:t>
            </a:r>
            <a:r>
              <a:rPr lang="en-US" sz="2600" u="sng">
                <a:solidFill>
                  <a:srgbClr val="000000"/>
                </a:solidFill>
                <a:latin typeface="Arial"/>
                <a:ea typeface="Arial"/>
                <a:cs typeface="Arial"/>
                <a:sym typeface="Arial"/>
              </a:rPr>
              <a:t>celiac disease</a:t>
            </a:r>
            <a:r>
              <a:rPr lang="en-US" sz="2600">
                <a:solidFill>
                  <a:srgbClr val="000000"/>
                </a:solidFill>
                <a:latin typeface="Arial"/>
                <a:ea typeface="Arial"/>
                <a:cs typeface="Arial"/>
                <a:sym typeface="Arial"/>
              </a:rPr>
              <a:t> eat foods containing gluten, their immune system responds by damaging villi</a:t>
            </a:r>
            <a:endParaRPr sz="2600">
              <a:solidFill>
                <a:srgbClr val="000000"/>
              </a:solidFill>
              <a:latin typeface="Arial"/>
              <a:ea typeface="Arial"/>
              <a:cs typeface="Arial"/>
              <a:sym typeface="Arial"/>
            </a:endParaRPr>
          </a:p>
          <a:p>
            <a:pPr marL="0" lvl="0" indent="0" algn="ctr" rtl="0">
              <a:lnSpc>
                <a:spcPct val="100000"/>
              </a:lnSpc>
              <a:spcBef>
                <a:spcPts val="0"/>
              </a:spcBef>
              <a:spcAft>
                <a:spcPts val="0"/>
              </a:spcAft>
              <a:buNone/>
            </a:pPr>
            <a:r>
              <a:rPr lang="en-US" sz="2600">
                <a:solidFill>
                  <a:srgbClr val="000000"/>
                </a:solidFill>
                <a:latin typeface="Arial"/>
                <a:ea typeface="Arial"/>
                <a:cs typeface="Arial"/>
                <a:sym typeface="Arial"/>
              </a:rPr>
              <a:t> </a:t>
            </a:r>
            <a:endParaRPr sz="26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600">
                <a:solidFill>
                  <a:srgbClr val="000000"/>
                </a:solidFill>
                <a:latin typeface="Arial"/>
                <a:ea typeface="Arial"/>
                <a:cs typeface="Arial"/>
                <a:sym typeface="Arial"/>
              </a:rPr>
              <a:t>Without healthy villi, a person becomes malnourished, no matter how much food one eats.</a:t>
            </a:r>
            <a:endParaRPr sz="2600">
              <a:solidFill>
                <a:srgbClr val="000000"/>
              </a:solidFill>
              <a:latin typeface="Arial"/>
              <a:ea typeface="Arial"/>
              <a:cs typeface="Arial"/>
              <a:sym typeface="Arial"/>
            </a:endParaRPr>
          </a:p>
        </p:txBody>
      </p:sp>
      <p:pic>
        <p:nvPicPr>
          <p:cNvPr id="481" name="Google Shape;481;p66"/>
          <p:cNvPicPr preferRelativeResize="0"/>
          <p:nvPr/>
        </p:nvPicPr>
        <p:blipFill>
          <a:blip r:embed="rId3">
            <a:alphaModFix/>
          </a:blip>
          <a:stretch>
            <a:fillRect/>
          </a:stretch>
        </p:blipFill>
        <p:spPr>
          <a:xfrm>
            <a:off x="5212080" y="68580"/>
            <a:ext cx="2888932" cy="4286250"/>
          </a:xfrm>
          <a:prstGeom prst="rect">
            <a:avLst/>
          </a:prstGeom>
          <a:noFill/>
          <a:ln>
            <a:noFill/>
          </a:ln>
        </p:spPr>
      </p:pic>
      <p:pic>
        <p:nvPicPr>
          <p:cNvPr id="482" name="Google Shape;482;p66"/>
          <p:cNvPicPr preferRelativeResize="0"/>
          <p:nvPr/>
        </p:nvPicPr>
        <p:blipFill>
          <a:blip r:embed="rId4">
            <a:alphaModFix/>
          </a:blip>
          <a:stretch>
            <a:fillRect/>
          </a:stretch>
        </p:blipFill>
        <p:spPr>
          <a:xfrm>
            <a:off x="1774026" y="3398926"/>
            <a:ext cx="1695099" cy="1604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67"/>
          <p:cNvPicPr preferRelativeResize="0"/>
          <p:nvPr/>
        </p:nvPicPr>
        <p:blipFill>
          <a:blip r:embed="rId3">
            <a:alphaModFix/>
          </a:blip>
          <a:stretch>
            <a:fillRect/>
          </a:stretch>
        </p:blipFill>
        <p:spPr>
          <a:xfrm>
            <a:off x="228600" y="628644"/>
            <a:ext cx="4643426" cy="3714745"/>
          </a:xfrm>
          <a:prstGeom prst="rect">
            <a:avLst/>
          </a:prstGeom>
          <a:noFill/>
          <a:ln>
            <a:noFill/>
          </a:ln>
        </p:spPr>
      </p:pic>
      <p:sp>
        <p:nvSpPr>
          <p:cNvPr id="488" name="Google Shape;488;p67"/>
          <p:cNvSpPr txBox="1"/>
          <p:nvPr/>
        </p:nvSpPr>
        <p:spPr>
          <a:xfrm>
            <a:off x="373095" y="124943"/>
            <a:ext cx="6817200" cy="5019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100">
                <a:solidFill>
                  <a:srgbClr val="000000"/>
                </a:solidFill>
                <a:latin typeface="Arial"/>
                <a:ea typeface="Arial"/>
                <a:cs typeface="Arial"/>
                <a:sym typeface="Arial"/>
              </a:rPr>
              <a:t>Appendicitis</a:t>
            </a:r>
            <a:endParaRPr sz="3100">
              <a:solidFill>
                <a:srgbClr val="000000"/>
              </a:solidFill>
              <a:latin typeface="Arial"/>
              <a:ea typeface="Arial"/>
              <a:cs typeface="Arial"/>
              <a:sym typeface="Arial"/>
            </a:endParaRPr>
          </a:p>
        </p:txBody>
      </p:sp>
      <p:sp>
        <p:nvSpPr>
          <p:cNvPr id="489" name="Google Shape;489;p67"/>
          <p:cNvSpPr txBox="1"/>
          <p:nvPr/>
        </p:nvSpPr>
        <p:spPr>
          <a:xfrm>
            <a:off x="5491700" y="278575"/>
            <a:ext cx="3551700" cy="41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Recent news on the function of the appendix.</a:t>
            </a:r>
            <a:endParaRPr/>
          </a:p>
          <a:p>
            <a:pPr marL="0" lvl="0" indent="0" algn="l" rtl="0">
              <a:spcBef>
                <a:spcPts val="0"/>
              </a:spcBef>
              <a:spcAft>
                <a:spcPts val="0"/>
              </a:spcAft>
              <a:buNone/>
            </a:pPr>
            <a:endParaRPr/>
          </a:p>
          <a:p>
            <a:pPr marL="0" lvl="0" indent="0" algn="l" rtl="0">
              <a:spcBef>
                <a:spcPts val="0"/>
              </a:spcBef>
              <a:spcAft>
                <a:spcPts val="0"/>
              </a:spcAft>
              <a:buNone/>
            </a:pPr>
            <a:r>
              <a:rPr lang="en-US" sz="2400"/>
              <a:t>The appendix acts as a storehouse for good bacteria, “rebooting” the digestive system after diarrheal illnesses.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u="sng">
                <a:solidFill>
                  <a:schemeClr val="hlink"/>
                </a:solidFill>
                <a:hlinkClick r:id="rId4"/>
              </a:rPr>
              <a:t>ScienceDaily Article</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68"/>
          <p:cNvPicPr preferRelativeResize="0"/>
          <p:nvPr/>
        </p:nvPicPr>
        <p:blipFill rotWithShape="1">
          <a:blip r:embed="rId3">
            <a:alphaModFix/>
          </a:blip>
          <a:srcRect r="35868" b="17945"/>
          <a:stretch/>
        </p:blipFill>
        <p:spPr>
          <a:xfrm>
            <a:off x="667713" y="-166550"/>
            <a:ext cx="3032150" cy="3107600"/>
          </a:xfrm>
          <a:prstGeom prst="rect">
            <a:avLst/>
          </a:prstGeom>
          <a:noFill/>
          <a:ln>
            <a:noFill/>
          </a:ln>
        </p:spPr>
      </p:pic>
      <p:sp>
        <p:nvSpPr>
          <p:cNvPr id="495" name="Google Shape;495;p68"/>
          <p:cNvSpPr txBox="1"/>
          <p:nvPr/>
        </p:nvSpPr>
        <p:spPr>
          <a:xfrm>
            <a:off x="5223700" y="205750"/>
            <a:ext cx="3509100" cy="16491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100">
                <a:solidFill>
                  <a:srgbClr val="000000"/>
                </a:solidFill>
                <a:latin typeface="Arial"/>
                <a:ea typeface="Arial"/>
                <a:cs typeface="Arial"/>
                <a:sym typeface="Arial"/>
              </a:rPr>
              <a:t>Hernia</a:t>
            </a:r>
            <a:endParaRPr sz="31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9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600">
                <a:solidFill>
                  <a:srgbClr val="000000"/>
                </a:solidFill>
                <a:latin typeface="Arial"/>
                <a:ea typeface="Arial"/>
                <a:cs typeface="Arial"/>
                <a:sym typeface="Arial"/>
              </a:rPr>
              <a:t>intestines poke through abdominal muscles</a:t>
            </a:r>
            <a:endParaRPr sz="2600">
              <a:solidFill>
                <a:srgbClr val="000000"/>
              </a:solidFill>
              <a:latin typeface="Arial"/>
              <a:ea typeface="Arial"/>
              <a:cs typeface="Arial"/>
              <a:sym typeface="Arial"/>
            </a:endParaRPr>
          </a:p>
        </p:txBody>
      </p:sp>
      <p:pic>
        <p:nvPicPr>
          <p:cNvPr id="496" name="Google Shape;496;p68"/>
          <p:cNvPicPr preferRelativeResize="0"/>
          <p:nvPr/>
        </p:nvPicPr>
        <p:blipFill>
          <a:blip r:embed="rId4">
            <a:alphaModFix/>
          </a:blip>
          <a:stretch>
            <a:fillRect/>
          </a:stretch>
        </p:blipFill>
        <p:spPr>
          <a:xfrm>
            <a:off x="5223700" y="2117500"/>
            <a:ext cx="2905125" cy="2686050"/>
          </a:xfrm>
          <a:prstGeom prst="rect">
            <a:avLst/>
          </a:prstGeom>
          <a:noFill/>
          <a:ln>
            <a:noFill/>
          </a:ln>
        </p:spPr>
      </p:pic>
      <p:pic>
        <p:nvPicPr>
          <p:cNvPr id="497" name="Google Shape;497;p68"/>
          <p:cNvPicPr preferRelativeResize="0"/>
          <p:nvPr/>
        </p:nvPicPr>
        <p:blipFill>
          <a:blip r:embed="rId5">
            <a:alphaModFix/>
          </a:blip>
          <a:stretch>
            <a:fillRect/>
          </a:stretch>
        </p:blipFill>
        <p:spPr>
          <a:xfrm>
            <a:off x="770188" y="2826576"/>
            <a:ext cx="2929676" cy="22146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9"/>
          <p:cNvSpPr txBox="1">
            <a:spLocks noGrp="1"/>
          </p:cNvSpPr>
          <p:nvPr>
            <p:ph type="body" idx="1"/>
          </p:nvPr>
        </p:nvSpPr>
        <p:spPr>
          <a:xfrm>
            <a:off x="274325" y="68578"/>
            <a:ext cx="8663400" cy="6735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600" b="1">
                <a:solidFill>
                  <a:srgbClr val="000000"/>
                </a:solidFill>
              </a:rPr>
              <a:t>Gallstones </a:t>
            </a:r>
            <a:r>
              <a:rPr lang="en-US" sz="2600">
                <a:solidFill>
                  <a:srgbClr val="000000"/>
                </a:solidFill>
                <a:latin typeface="Arial"/>
                <a:ea typeface="Arial"/>
                <a:cs typeface="Arial"/>
                <a:sym typeface="Arial"/>
              </a:rPr>
              <a:t> (Cholelithiasis)</a:t>
            </a:r>
            <a:endParaRPr sz="26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600">
              <a:solidFill>
                <a:srgbClr val="000000"/>
              </a:solidFill>
              <a:latin typeface="Arial"/>
              <a:ea typeface="Arial"/>
              <a:cs typeface="Arial"/>
              <a:sym typeface="Arial"/>
            </a:endParaRPr>
          </a:p>
        </p:txBody>
      </p:sp>
      <p:pic>
        <p:nvPicPr>
          <p:cNvPr id="503" name="Google Shape;503;p69"/>
          <p:cNvPicPr preferRelativeResize="0"/>
          <p:nvPr/>
        </p:nvPicPr>
        <p:blipFill>
          <a:blip r:embed="rId3">
            <a:alphaModFix/>
          </a:blip>
          <a:stretch>
            <a:fillRect/>
          </a:stretch>
        </p:blipFill>
        <p:spPr>
          <a:xfrm>
            <a:off x="3391096" y="864275"/>
            <a:ext cx="5608300" cy="3657600"/>
          </a:xfrm>
          <a:prstGeom prst="rect">
            <a:avLst/>
          </a:prstGeom>
          <a:noFill/>
          <a:ln>
            <a:noFill/>
          </a:ln>
        </p:spPr>
      </p:pic>
      <p:sp>
        <p:nvSpPr>
          <p:cNvPr id="504" name="Google Shape;504;p69"/>
          <p:cNvSpPr txBox="1"/>
          <p:nvPr/>
        </p:nvSpPr>
        <p:spPr>
          <a:xfrm>
            <a:off x="335350" y="742075"/>
            <a:ext cx="2914200" cy="30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u="sng">
                <a:solidFill>
                  <a:srgbClr val="0000FF"/>
                </a:solidFill>
                <a:hlinkClick r:id="rId4"/>
              </a:rPr>
              <a:t>Gallstones</a:t>
            </a:r>
            <a:r>
              <a:rPr lang="en-US" sz="2200">
                <a:solidFill>
                  <a:schemeClr val="dk1"/>
                </a:solidFill>
              </a:rPr>
              <a:t> are made from </a:t>
            </a:r>
            <a:r>
              <a:rPr lang="en-US" sz="2200" u="sng">
                <a:solidFill>
                  <a:srgbClr val="0000FF"/>
                </a:solidFill>
                <a:hlinkClick r:id="rId5"/>
              </a:rPr>
              <a:t>cholesterol</a:t>
            </a:r>
            <a:r>
              <a:rPr lang="en-US" sz="2200">
                <a:solidFill>
                  <a:schemeClr val="dk1"/>
                </a:solidFill>
              </a:rPr>
              <a:t> and other things found in the bile. They can be smaller than a grain of sand or as large as a golf ball. </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0"/>
          <p:cNvSpPr txBox="1">
            <a:spLocks noGrp="1"/>
          </p:cNvSpPr>
          <p:nvPr>
            <p:ph type="body" idx="1"/>
          </p:nvPr>
        </p:nvSpPr>
        <p:spPr>
          <a:xfrm>
            <a:off x="274320" y="4526280"/>
            <a:ext cx="8595600" cy="411600"/>
          </a:xfrm>
          <a:prstGeom prst="rect">
            <a:avLst/>
          </a:prstGeom>
        </p:spPr>
        <p:txBody>
          <a:bodyPr spcFirstLastPara="1" wrap="square" lIns="75425" tIns="75425" rIns="75425" bIns="75425" anchor="t" anchorCtr="0">
            <a:noAutofit/>
          </a:bodyPr>
          <a:lstStyle/>
          <a:p>
            <a:pPr marL="0" lvl="0" indent="0" algn="ctr" rtl="0">
              <a:spcBef>
                <a:spcPts val="0"/>
              </a:spcBef>
              <a:spcAft>
                <a:spcPts val="0"/>
              </a:spcAft>
              <a:buNone/>
            </a:pPr>
            <a:r>
              <a:rPr lang="en-US"/>
              <a:t>Gallstones within the gall bladder</a:t>
            </a:r>
            <a:endParaRPr/>
          </a:p>
        </p:txBody>
      </p:sp>
      <p:pic>
        <p:nvPicPr>
          <p:cNvPr id="510" name="Google Shape;510;p70" descr="images"/>
          <p:cNvPicPr preferRelativeResize="0"/>
          <p:nvPr/>
        </p:nvPicPr>
        <p:blipFill>
          <a:blip r:embed="rId3">
            <a:alphaModFix/>
          </a:blip>
          <a:stretch>
            <a:fillRect/>
          </a:stretch>
        </p:blipFill>
        <p:spPr>
          <a:xfrm>
            <a:off x="1625963" y="287491"/>
            <a:ext cx="5463332" cy="41504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71" descr="Dr. Lowe explains how to perform a laparoscopic gallbladder removal surgery.&#10;&#10;Please visit our website or call for more information.&#10;&#10;http://www.carolinasurgical.com&#10;&#10;2104 Randolph Rd.&#10;Charlotte, NC 28207&#10;&#10;1450 Matthews Township Pkwy / Ste 320&#10;Matthews, NC 28105&#10;&#10;(704) 377-3900" title="Gallbladder removal surgery">
            <a:hlinkClick r:id="rId3"/>
          </p:cNvPr>
          <p:cNvPicPr preferRelativeResize="0"/>
          <p:nvPr/>
        </p:nvPicPr>
        <p:blipFill>
          <a:blip r:embed="rId4">
            <a:alphaModFix/>
          </a:blip>
          <a:stretch>
            <a:fillRect/>
          </a:stretch>
        </p:blipFill>
        <p:spPr>
          <a:xfrm>
            <a:off x="1323871" y="264708"/>
            <a:ext cx="6285786" cy="47143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72" descr="auto-9gag-1137914.jpeg"/>
          <p:cNvPicPr preferRelativeResize="0"/>
          <p:nvPr/>
        </p:nvPicPr>
        <p:blipFill>
          <a:blip r:embed="rId3">
            <a:alphaModFix/>
          </a:blip>
          <a:stretch>
            <a:fillRect/>
          </a:stretch>
        </p:blipFill>
        <p:spPr>
          <a:xfrm>
            <a:off x="1672411" y="123981"/>
            <a:ext cx="5176558" cy="48955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3"/>
          <p:cNvSpPr txBox="1">
            <a:spLocks noGrp="1"/>
          </p:cNvSpPr>
          <p:nvPr>
            <p:ph type="body" idx="1"/>
          </p:nvPr>
        </p:nvSpPr>
        <p:spPr>
          <a:xfrm>
            <a:off x="73820" y="80230"/>
            <a:ext cx="8595300" cy="4116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b="1"/>
              <a:t>Malnutrition</a:t>
            </a:r>
            <a:endParaRPr b="1"/>
          </a:p>
        </p:txBody>
      </p:sp>
      <p:sp>
        <p:nvSpPr>
          <p:cNvPr id="526" name="Google Shape;526;p73"/>
          <p:cNvSpPr txBox="1"/>
          <p:nvPr/>
        </p:nvSpPr>
        <p:spPr>
          <a:xfrm>
            <a:off x="317950" y="642700"/>
            <a:ext cx="4437300" cy="195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222222"/>
                </a:solidFill>
                <a:highlight>
                  <a:srgbClr val="FFFFFF"/>
                </a:highlight>
              </a:rPr>
              <a:t>lack of proper nutrition, caused by not having enough to eat, not eating enough of the right things, or being unable to use the food that one does eat</a:t>
            </a:r>
            <a:endParaRPr sz="1800">
              <a:solidFill>
                <a:srgbClr val="222222"/>
              </a:solidFill>
              <a:highlight>
                <a:srgbClr val="FFFFFF"/>
              </a:highlight>
            </a:endParaRPr>
          </a:p>
          <a:p>
            <a:pPr marL="0" lvl="0" indent="0" algn="l" rtl="0">
              <a:spcBef>
                <a:spcPts val="0"/>
              </a:spcBef>
              <a:spcAft>
                <a:spcPts val="0"/>
              </a:spcAft>
              <a:buNone/>
            </a:pPr>
            <a:endParaRPr sz="700">
              <a:solidFill>
                <a:srgbClr val="222222"/>
              </a:solidFill>
              <a:highlight>
                <a:srgbClr val="FFFFFF"/>
              </a:highlight>
            </a:endParaRPr>
          </a:p>
          <a:p>
            <a:pPr marL="0" lvl="0" indent="0" algn="l" rtl="0">
              <a:spcBef>
                <a:spcPts val="0"/>
              </a:spcBef>
              <a:spcAft>
                <a:spcPts val="0"/>
              </a:spcAft>
              <a:buNone/>
            </a:pPr>
            <a:r>
              <a:rPr lang="en-US" sz="1800">
                <a:solidFill>
                  <a:srgbClr val="222222"/>
                </a:solidFill>
                <a:highlight>
                  <a:srgbClr val="FFFFFF"/>
                </a:highlight>
              </a:rPr>
              <a:t>- Scurvy (lack of vitamin C)</a:t>
            </a:r>
            <a:br>
              <a:rPr lang="en-US" sz="1800">
                <a:solidFill>
                  <a:srgbClr val="222222"/>
                </a:solidFill>
                <a:highlight>
                  <a:srgbClr val="FFFFFF"/>
                </a:highlight>
              </a:rPr>
            </a:br>
            <a:r>
              <a:rPr lang="en-US" sz="1800">
                <a:solidFill>
                  <a:srgbClr val="222222"/>
                </a:solidFill>
                <a:highlight>
                  <a:srgbClr val="FFFFFF"/>
                </a:highlight>
              </a:rPr>
              <a:t>- Rickets (lack of vitamin D)</a:t>
            </a:r>
            <a:endParaRPr sz="1800">
              <a:solidFill>
                <a:srgbClr val="222222"/>
              </a:solidFill>
              <a:highlight>
                <a:srgbClr val="FFFFFF"/>
              </a:highlight>
            </a:endParaRPr>
          </a:p>
        </p:txBody>
      </p:sp>
      <p:sp>
        <p:nvSpPr>
          <p:cNvPr id="527" name="Google Shape;527;p73"/>
          <p:cNvSpPr txBox="1"/>
          <p:nvPr/>
        </p:nvSpPr>
        <p:spPr>
          <a:xfrm>
            <a:off x="5152250" y="2433975"/>
            <a:ext cx="3722400" cy="20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222222"/>
                </a:solidFill>
                <a:highlight>
                  <a:srgbClr val="FFFFFF"/>
                </a:highlight>
                <a:latin typeface="Roboto"/>
                <a:ea typeface="Roboto"/>
                <a:cs typeface="Roboto"/>
                <a:sym typeface="Roboto"/>
              </a:rPr>
              <a:t>An </a:t>
            </a:r>
            <a:r>
              <a:rPr lang="en-US" b="1">
                <a:solidFill>
                  <a:srgbClr val="222222"/>
                </a:solidFill>
                <a:highlight>
                  <a:srgbClr val="FFFFFF"/>
                </a:highlight>
                <a:latin typeface="Roboto"/>
                <a:ea typeface="Roboto"/>
                <a:cs typeface="Roboto"/>
                <a:sym typeface="Roboto"/>
              </a:rPr>
              <a:t>essential nutrient</a:t>
            </a:r>
            <a:r>
              <a:rPr lang="en-US">
                <a:solidFill>
                  <a:srgbClr val="222222"/>
                </a:solidFill>
                <a:highlight>
                  <a:srgbClr val="FFFFFF"/>
                </a:highlight>
                <a:latin typeface="Roboto"/>
                <a:ea typeface="Roboto"/>
                <a:cs typeface="Roboto"/>
                <a:sym typeface="Roboto"/>
              </a:rPr>
              <a:t> is a </a:t>
            </a:r>
            <a:r>
              <a:rPr lang="en-US" b="1">
                <a:solidFill>
                  <a:srgbClr val="222222"/>
                </a:solidFill>
                <a:highlight>
                  <a:srgbClr val="FFFFFF"/>
                </a:highlight>
                <a:latin typeface="Roboto"/>
                <a:ea typeface="Roboto"/>
                <a:cs typeface="Roboto"/>
                <a:sym typeface="Roboto"/>
              </a:rPr>
              <a:t>nutrient</a:t>
            </a:r>
            <a:r>
              <a:rPr lang="en-US">
                <a:solidFill>
                  <a:srgbClr val="222222"/>
                </a:solidFill>
                <a:highlight>
                  <a:srgbClr val="FFFFFF"/>
                </a:highlight>
                <a:latin typeface="Roboto"/>
                <a:ea typeface="Roboto"/>
                <a:cs typeface="Roboto"/>
                <a:sym typeface="Roboto"/>
              </a:rPr>
              <a:t> required for normal body functioning that can not be synthesized by the body. </a:t>
            </a:r>
            <a:endParaRPr>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US">
                <a:solidFill>
                  <a:srgbClr val="222222"/>
                </a:solidFill>
                <a:highlight>
                  <a:srgbClr val="FFFFFF"/>
                </a:highlight>
                <a:latin typeface="Roboto"/>
                <a:ea typeface="Roboto"/>
                <a:cs typeface="Roboto"/>
                <a:sym typeface="Roboto"/>
              </a:rPr>
              <a:t>Most animals can synthesize their own vitamin C, so they don’t need it in their diet.</a:t>
            </a:r>
            <a:endParaRPr>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US">
                <a:solidFill>
                  <a:srgbClr val="222222"/>
                </a:solidFill>
                <a:highlight>
                  <a:srgbClr val="FFFFFF"/>
                </a:highlight>
                <a:latin typeface="Roboto"/>
                <a:ea typeface="Roboto"/>
                <a:cs typeface="Roboto"/>
                <a:sym typeface="Roboto"/>
              </a:rPr>
              <a:t>Exceptions: primates, guinea pigs, fruit bats</a:t>
            </a:r>
            <a:endParaRPr>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r>
              <a:rPr lang="en-US">
                <a:solidFill>
                  <a:srgbClr val="222222"/>
                </a:solidFill>
                <a:highlight>
                  <a:srgbClr val="FFFFFF"/>
                </a:highlight>
                <a:latin typeface="Roboto"/>
                <a:ea typeface="Roboto"/>
                <a:cs typeface="Roboto"/>
                <a:sym typeface="Roboto"/>
              </a:rPr>
              <a:t>*What do these animals have in common?</a:t>
            </a:r>
            <a:endParaRPr>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pic>
        <p:nvPicPr>
          <p:cNvPr id="528" name="Google Shape;528;p73" descr="Image result for guinea pigs and scurvy"/>
          <p:cNvPicPr preferRelativeResize="0"/>
          <p:nvPr/>
        </p:nvPicPr>
        <p:blipFill rotWithShape="1">
          <a:blip r:embed="rId3">
            <a:alphaModFix/>
          </a:blip>
          <a:srcRect t="8885" b="10116"/>
          <a:stretch/>
        </p:blipFill>
        <p:spPr>
          <a:xfrm>
            <a:off x="5254675" y="80225"/>
            <a:ext cx="3312725" cy="2353751"/>
          </a:xfrm>
          <a:prstGeom prst="rect">
            <a:avLst/>
          </a:prstGeom>
          <a:noFill/>
          <a:ln>
            <a:noFill/>
          </a:ln>
        </p:spPr>
      </p:pic>
      <p:pic>
        <p:nvPicPr>
          <p:cNvPr id="529" name="Google Shape;529;p73" descr="Image result for rickets"/>
          <p:cNvPicPr preferRelativeResize="0"/>
          <p:nvPr/>
        </p:nvPicPr>
        <p:blipFill>
          <a:blip r:embed="rId4">
            <a:alphaModFix/>
          </a:blip>
          <a:stretch>
            <a:fillRect/>
          </a:stretch>
        </p:blipFill>
        <p:spPr>
          <a:xfrm>
            <a:off x="653800" y="2676525"/>
            <a:ext cx="3269175" cy="2353751"/>
          </a:xfrm>
          <a:prstGeom prst="rect">
            <a:avLst/>
          </a:prstGeom>
          <a:noFill/>
          <a:ln>
            <a:noFill/>
          </a:ln>
        </p:spPr>
      </p:pic>
      <p:sp>
        <p:nvSpPr>
          <p:cNvPr id="530" name="Google Shape;530;p73"/>
          <p:cNvSpPr txBox="1"/>
          <p:nvPr/>
        </p:nvSpPr>
        <p:spPr>
          <a:xfrm>
            <a:off x="5200176" y="4500075"/>
            <a:ext cx="3596100" cy="5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5"/>
              </a:rPr>
              <a:t>Assignment:   Read “Broken Genes” by Nathan Lents, Excerpt from Human Errors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7"/>
          <p:cNvPicPr preferRelativeResize="0"/>
          <p:nvPr/>
        </p:nvPicPr>
        <p:blipFill>
          <a:blip r:embed="rId3">
            <a:alphaModFix/>
          </a:blip>
          <a:stretch>
            <a:fillRect/>
          </a:stretch>
        </p:blipFill>
        <p:spPr>
          <a:xfrm>
            <a:off x="1189643" y="480752"/>
            <a:ext cx="4929188" cy="3291840"/>
          </a:xfrm>
          <a:prstGeom prst="rect">
            <a:avLst/>
          </a:prstGeom>
          <a:noFill/>
          <a:ln>
            <a:noFill/>
          </a:ln>
        </p:spPr>
      </p:pic>
      <p:sp>
        <p:nvSpPr>
          <p:cNvPr id="345" name="Google Shape;345;p47"/>
          <p:cNvSpPr txBox="1"/>
          <p:nvPr/>
        </p:nvSpPr>
        <p:spPr>
          <a:xfrm>
            <a:off x="2104043" y="4046912"/>
            <a:ext cx="4564500" cy="3726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u="sng">
                <a:solidFill>
                  <a:srgbClr val="0000FF"/>
                </a:solidFill>
                <a:latin typeface="Arial"/>
                <a:ea typeface="Arial"/>
                <a:cs typeface="Arial"/>
                <a:sym typeface="Arial"/>
                <a:hlinkClick r:id="rId4"/>
              </a:rPr>
              <a:t>How to Make Fake Poop...</a:t>
            </a:r>
            <a:endParaRPr sz="220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74"/>
          <p:cNvPicPr preferRelativeResize="0"/>
          <p:nvPr/>
        </p:nvPicPr>
        <p:blipFill rotWithShape="1">
          <a:blip r:embed="rId3">
            <a:alphaModFix/>
          </a:blip>
          <a:srcRect l="15275" r="7145"/>
          <a:stretch/>
        </p:blipFill>
        <p:spPr>
          <a:xfrm>
            <a:off x="3480725" y="152400"/>
            <a:ext cx="5476049" cy="4838700"/>
          </a:xfrm>
          <a:prstGeom prst="rect">
            <a:avLst/>
          </a:prstGeom>
          <a:noFill/>
          <a:ln>
            <a:noFill/>
          </a:ln>
        </p:spPr>
      </p:pic>
      <p:sp>
        <p:nvSpPr>
          <p:cNvPr id="536" name="Google Shape;536;p74"/>
          <p:cNvSpPr txBox="1"/>
          <p:nvPr/>
        </p:nvSpPr>
        <p:spPr>
          <a:xfrm>
            <a:off x="354750" y="266025"/>
            <a:ext cx="2959800" cy="10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t>Malnutrition is often associated with general lack of food or famine.</a:t>
            </a:r>
            <a:endParaRPr sz="2000"/>
          </a:p>
        </p:txBody>
      </p:sp>
      <p:sp>
        <p:nvSpPr>
          <p:cNvPr id="537" name="Google Shape;537;p74"/>
          <p:cNvSpPr txBox="1"/>
          <p:nvPr/>
        </p:nvSpPr>
        <p:spPr>
          <a:xfrm>
            <a:off x="354750" y="1540850"/>
            <a:ext cx="2749200" cy="219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highlight>
                  <a:srgbClr val="FFFFFF"/>
                </a:highlight>
              </a:rPr>
              <a:t>An estimated 85,000 children might have died of hunger since the bombings began in Yemen in 2015.</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5"/>
          <p:cNvSpPr txBox="1">
            <a:spLocks noGrp="1"/>
          </p:cNvSpPr>
          <p:nvPr>
            <p:ph type="title"/>
          </p:nvPr>
        </p:nvSpPr>
        <p:spPr>
          <a:xfrm>
            <a:off x="239975" y="91223"/>
            <a:ext cx="8727900" cy="12612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a:t>Obesity  = BMI is 30 or more</a:t>
            </a:r>
            <a:endParaRPr/>
          </a:p>
          <a:p>
            <a:pPr marL="0" lvl="0" indent="0" algn="l" rtl="0">
              <a:lnSpc>
                <a:spcPct val="100000"/>
              </a:lnSpc>
              <a:spcBef>
                <a:spcPts val="0"/>
              </a:spcBef>
              <a:spcAft>
                <a:spcPts val="0"/>
              </a:spcAft>
              <a:buNone/>
            </a:pPr>
            <a:r>
              <a:rPr lang="en-US" sz="3200" u="sng"/>
              <a:t>Body Mass Index</a:t>
            </a:r>
            <a:r>
              <a:rPr lang="en-US" sz="3200"/>
              <a:t> is based on height and weight</a:t>
            </a:r>
            <a:endParaRPr sz="3200"/>
          </a:p>
        </p:txBody>
      </p:sp>
      <p:pic>
        <p:nvPicPr>
          <p:cNvPr id="543" name="Google Shape;543;p75"/>
          <p:cNvPicPr preferRelativeResize="0"/>
          <p:nvPr/>
        </p:nvPicPr>
        <p:blipFill>
          <a:blip r:embed="rId3">
            <a:alphaModFix/>
          </a:blip>
          <a:stretch>
            <a:fillRect/>
          </a:stretch>
        </p:blipFill>
        <p:spPr>
          <a:xfrm>
            <a:off x="1423499" y="1230501"/>
            <a:ext cx="5953812" cy="3791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76"/>
          <p:cNvPicPr preferRelativeResize="0"/>
          <p:nvPr/>
        </p:nvPicPr>
        <p:blipFill rotWithShape="1">
          <a:blip r:embed="rId3">
            <a:alphaModFix/>
          </a:blip>
          <a:srcRect b="4933"/>
          <a:stretch/>
        </p:blipFill>
        <p:spPr>
          <a:xfrm>
            <a:off x="1280150" y="87575"/>
            <a:ext cx="6767651" cy="4995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7"/>
          <p:cNvSpPr txBox="1">
            <a:spLocks noGrp="1"/>
          </p:cNvSpPr>
          <p:nvPr>
            <p:ph type="title"/>
          </p:nvPr>
        </p:nvSpPr>
        <p:spPr>
          <a:xfrm>
            <a:off x="239985" y="91226"/>
            <a:ext cx="8664000" cy="4908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a:t>Treatments (extreme) for obesity</a:t>
            </a:r>
            <a:endParaRPr sz="3500">
              <a:solidFill>
                <a:srgbClr val="000000"/>
              </a:solidFill>
              <a:latin typeface="Arial"/>
              <a:ea typeface="Arial"/>
              <a:cs typeface="Arial"/>
              <a:sym typeface="Arial"/>
            </a:endParaRPr>
          </a:p>
        </p:txBody>
      </p:sp>
      <p:pic>
        <p:nvPicPr>
          <p:cNvPr id="554" name="Google Shape;554;p77"/>
          <p:cNvPicPr preferRelativeResize="0"/>
          <p:nvPr/>
        </p:nvPicPr>
        <p:blipFill>
          <a:blip r:embed="rId3">
            <a:alphaModFix/>
          </a:blip>
          <a:stretch>
            <a:fillRect/>
          </a:stretch>
        </p:blipFill>
        <p:spPr>
          <a:xfrm>
            <a:off x="1247150" y="748508"/>
            <a:ext cx="3079519" cy="4095563"/>
          </a:xfrm>
          <a:prstGeom prst="rect">
            <a:avLst/>
          </a:prstGeom>
          <a:noFill/>
          <a:ln>
            <a:noFill/>
          </a:ln>
        </p:spPr>
      </p:pic>
      <p:pic>
        <p:nvPicPr>
          <p:cNvPr id="555" name="Google Shape;555;p77" descr="lapband-1.png"/>
          <p:cNvPicPr preferRelativeResize="0"/>
          <p:nvPr/>
        </p:nvPicPr>
        <p:blipFill>
          <a:blip r:embed="rId4">
            <a:alphaModFix/>
          </a:blip>
          <a:stretch>
            <a:fillRect/>
          </a:stretch>
        </p:blipFill>
        <p:spPr>
          <a:xfrm>
            <a:off x="4941667" y="796508"/>
            <a:ext cx="2979484" cy="2979484"/>
          </a:xfrm>
          <a:prstGeom prst="rect">
            <a:avLst/>
          </a:prstGeom>
          <a:noFill/>
          <a:ln>
            <a:noFill/>
          </a:ln>
        </p:spPr>
      </p:pic>
      <p:sp>
        <p:nvSpPr>
          <p:cNvPr id="556" name="Google Shape;556;p77"/>
          <p:cNvSpPr txBox="1"/>
          <p:nvPr/>
        </p:nvSpPr>
        <p:spPr>
          <a:xfrm>
            <a:off x="372330" y="3727991"/>
            <a:ext cx="3422400" cy="3150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a:t>Gastric Bypass</a:t>
            </a:r>
            <a:endParaRPr sz="2000"/>
          </a:p>
        </p:txBody>
      </p:sp>
      <p:sp>
        <p:nvSpPr>
          <p:cNvPr id="557" name="Google Shape;557;p77"/>
          <p:cNvSpPr txBox="1"/>
          <p:nvPr/>
        </p:nvSpPr>
        <p:spPr>
          <a:xfrm>
            <a:off x="5784108" y="4087966"/>
            <a:ext cx="1782900" cy="3150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a:t>Lap Band</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8"/>
          <p:cNvSpPr txBox="1">
            <a:spLocks noGrp="1"/>
          </p:cNvSpPr>
          <p:nvPr>
            <p:ph type="title"/>
          </p:nvPr>
        </p:nvSpPr>
        <p:spPr>
          <a:xfrm>
            <a:off x="133945" y="-10"/>
            <a:ext cx="85953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sz="3000"/>
              <a:t>Dysphagia  - problems with swallowing</a:t>
            </a:r>
            <a:endParaRPr sz="3000"/>
          </a:p>
        </p:txBody>
      </p:sp>
      <p:pic>
        <p:nvPicPr>
          <p:cNvPr id="563" name="Google Shape;563;p78" descr="Extracts from the 'Guide To Dysphagia' that we produced for a client a few years ago. This short film montages together all the 3D animations showing both the normal and dysphagic swallowing reflexes.&#10;&#10;The project was released as a multi-chaptered DVD and issued as a resource to nutrition and medical specialists throughout the UK.&#10;&#10;Please note that ONEONETWO is not responsible for the accuracy of the content of these clips." title="Guide To Dysphagia - 3D Animations of Swallowing">
            <a:hlinkClick r:id="rId3"/>
          </p:cNvPr>
          <p:cNvPicPr preferRelativeResize="0"/>
          <p:nvPr/>
        </p:nvPicPr>
        <p:blipFill>
          <a:blip r:embed="rId4">
            <a:alphaModFix/>
          </a:blip>
          <a:stretch>
            <a:fillRect/>
          </a:stretch>
        </p:blipFill>
        <p:spPr>
          <a:xfrm>
            <a:off x="701700" y="700838"/>
            <a:ext cx="5542525" cy="4156880"/>
          </a:xfrm>
          <a:prstGeom prst="rect">
            <a:avLst/>
          </a:prstGeom>
          <a:noFill/>
          <a:ln>
            <a:noFill/>
          </a:ln>
        </p:spPr>
      </p:pic>
      <p:sp>
        <p:nvSpPr>
          <p:cNvPr id="564" name="Google Shape;564;p78"/>
          <p:cNvSpPr txBox="1"/>
          <p:nvPr/>
        </p:nvSpPr>
        <p:spPr>
          <a:xfrm>
            <a:off x="6497050" y="962500"/>
            <a:ext cx="2416200" cy="28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Aspiration - when food or other objects enter the airway.</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Can result in aspiration pneumonia</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9"/>
          <p:cNvSpPr txBox="1">
            <a:spLocks noGrp="1"/>
          </p:cNvSpPr>
          <p:nvPr>
            <p:ph type="title"/>
          </p:nvPr>
        </p:nvSpPr>
        <p:spPr>
          <a:xfrm>
            <a:off x="274320" y="205740"/>
            <a:ext cx="8664000" cy="6687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Colon Cancer</a:t>
            </a:r>
            <a:endParaRPr sz="3500">
              <a:solidFill>
                <a:srgbClr val="000000"/>
              </a:solidFill>
              <a:latin typeface="Arial"/>
              <a:ea typeface="Arial"/>
              <a:cs typeface="Arial"/>
              <a:sym typeface="Arial"/>
            </a:endParaRPr>
          </a:p>
        </p:txBody>
      </p:sp>
      <p:sp>
        <p:nvSpPr>
          <p:cNvPr id="570" name="Google Shape;570;p79"/>
          <p:cNvSpPr txBox="1">
            <a:spLocks noGrp="1"/>
          </p:cNvSpPr>
          <p:nvPr>
            <p:ph type="body" idx="1"/>
          </p:nvPr>
        </p:nvSpPr>
        <p:spPr>
          <a:xfrm>
            <a:off x="277105" y="952119"/>
            <a:ext cx="3978600" cy="28314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Colonoscopy is a screening technique to detect cancer. </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See </a:t>
            </a:r>
            <a:r>
              <a:rPr lang="en-US" sz="2200" u="sng">
                <a:solidFill>
                  <a:srgbClr val="0000FF"/>
                </a:solidFill>
                <a:latin typeface="Arial"/>
                <a:ea typeface="Arial"/>
                <a:cs typeface="Arial"/>
                <a:sym typeface="Arial"/>
                <a:hlinkClick r:id="rId3"/>
              </a:rPr>
              <a:t>Katie Couric's Colonoscopy</a:t>
            </a:r>
            <a:endParaRPr sz="2200">
              <a:solidFill>
                <a:srgbClr val="000000"/>
              </a:solidFill>
              <a:latin typeface="Arial"/>
              <a:ea typeface="Arial"/>
              <a:cs typeface="Arial"/>
              <a:sym typeface="Arial"/>
            </a:endParaRPr>
          </a:p>
        </p:txBody>
      </p:sp>
      <p:pic>
        <p:nvPicPr>
          <p:cNvPr id="571" name="Google Shape;571;p79"/>
          <p:cNvPicPr preferRelativeResize="0"/>
          <p:nvPr/>
        </p:nvPicPr>
        <p:blipFill>
          <a:blip r:embed="rId4">
            <a:alphaModFix/>
          </a:blip>
          <a:stretch>
            <a:fillRect/>
          </a:stretch>
        </p:blipFill>
        <p:spPr>
          <a:xfrm>
            <a:off x="3995951" y="481288"/>
            <a:ext cx="4635225" cy="3501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0"/>
          <p:cNvSpPr txBox="1"/>
          <p:nvPr/>
        </p:nvSpPr>
        <p:spPr>
          <a:xfrm>
            <a:off x="6766560" y="68580"/>
            <a:ext cx="2217600" cy="5100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LABEL THIS!</a:t>
            </a:r>
            <a:endParaRPr sz="2200">
              <a:solidFill>
                <a:srgbClr val="000000"/>
              </a:solidFill>
              <a:latin typeface="Arial"/>
              <a:ea typeface="Arial"/>
              <a:cs typeface="Arial"/>
              <a:sym typeface="Arial"/>
            </a:endParaRPr>
          </a:p>
        </p:txBody>
      </p:sp>
      <p:pic>
        <p:nvPicPr>
          <p:cNvPr id="577" name="Google Shape;577;p80"/>
          <p:cNvPicPr preferRelativeResize="0"/>
          <p:nvPr/>
        </p:nvPicPr>
        <p:blipFill>
          <a:blip r:embed="rId3">
            <a:alphaModFix/>
          </a:blip>
          <a:stretch>
            <a:fillRect/>
          </a:stretch>
        </p:blipFill>
        <p:spPr>
          <a:xfrm>
            <a:off x="2221324" y="85400"/>
            <a:ext cx="3759075" cy="49726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81"/>
          <p:cNvPicPr preferRelativeResize="0"/>
          <p:nvPr/>
        </p:nvPicPr>
        <p:blipFill>
          <a:blip r:embed="rId3">
            <a:alphaModFix/>
          </a:blip>
          <a:stretch>
            <a:fillRect/>
          </a:stretch>
        </p:blipFill>
        <p:spPr>
          <a:xfrm>
            <a:off x="2552003" y="0"/>
            <a:ext cx="362933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8">
            <a:hlinkClick r:id="rId3"/>
          </p:cNvPr>
          <p:cNvPicPr preferRelativeResize="0"/>
          <p:nvPr/>
        </p:nvPicPr>
        <p:blipFill>
          <a:blip r:embed="rId4">
            <a:alphaModFix/>
          </a:blip>
          <a:stretch>
            <a:fillRect/>
          </a:stretch>
        </p:blipFill>
        <p:spPr>
          <a:xfrm>
            <a:off x="668276" y="377003"/>
            <a:ext cx="5678275" cy="4258725"/>
          </a:xfrm>
          <a:prstGeom prst="rect">
            <a:avLst/>
          </a:prstGeom>
          <a:noFill/>
          <a:ln>
            <a:noFill/>
          </a:ln>
        </p:spPr>
      </p:pic>
      <p:pic>
        <p:nvPicPr>
          <p:cNvPr id="351" name="Google Shape;351;p48"/>
          <p:cNvPicPr preferRelativeResize="0"/>
          <p:nvPr/>
        </p:nvPicPr>
        <p:blipFill rotWithShape="1">
          <a:blip r:embed="rId5">
            <a:alphaModFix/>
          </a:blip>
          <a:srcRect l="16908" r="14021"/>
          <a:stretch/>
        </p:blipFill>
        <p:spPr>
          <a:xfrm>
            <a:off x="7063335" y="460738"/>
            <a:ext cx="1820588" cy="20172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49" descr="512px-Bristol_stool_chart.svg.png"/>
          <p:cNvPicPr preferRelativeResize="0"/>
          <p:nvPr/>
        </p:nvPicPr>
        <p:blipFill>
          <a:blip r:embed="rId3">
            <a:alphaModFix/>
          </a:blip>
          <a:stretch>
            <a:fillRect/>
          </a:stretch>
        </p:blipFill>
        <p:spPr>
          <a:xfrm>
            <a:off x="440483" y="95067"/>
            <a:ext cx="3764425" cy="4712868"/>
          </a:xfrm>
          <a:prstGeom prst="rect">
            <a:avLst/>
          </a:prstGeom>
          <a:noFill/>
          <a:ln>
            <a:noFill/>
          </a:ln>
        </p:spPr>
      </p:pic>
      <p:sp>
        <p:nvSpPr>
          <p:cNvPr id="357" name="Google Shape;357;p49"/>
          <p:cNvSpPr txBox="1"/>
          <p:nvPr/>
        </p:nvSpPr>
        <p:spPr>
          <a:xfrm>
            <a:off x="4934575" y="95075"/>
            <a:ext cx="3857100" cy="2333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a:solidFill>
                  <a:schemeClr val="dk1"/>
                </a:solidFill>
              </a:rPr>
              <a:t>Types 1–2 indicate constipation, with 3 and 4 being the ideal stools (especially the latter), as they are easy to defecate while not containing any excess liquid, and 5, 6 and 7 tending towards diarrhea.</a:t>
            </a:r>
            <a:endParaRPr sz="2000">
              <a:solidFill>
                <a:schemeClr val="dk1"/>
              </a:solidFill>
            </a:endParaRPr>
          </a:p>
          <a:p>
            <a:pPr marL="0" lvl="0" indent="0" algn="l" rtl="0">
              <a:spcBef>
                <a:spcPts val="0"/>
              </a:spcBef>
              <a:spcAft>
                <a:spcPts val="0"/>
              </a:spcAft>
              <a:buNone/>
            </a:pPr>
            <a:endParaRPr sz="2000">
              <a:solidFill>
                <a:schemeClr val="dk1"/>
              </a:solidFill>
            </a:endParaRPr>
          </a:p>
        </p:txBody>
      </p:sp>
      <p:pic>
        <p:nvPicPr>
          <p:cNvPr id="358" name="Google Shape;358;p49"/>
          <p:cNvPicPr preferRelativeResize="0"/>
          <p:nvPr/>
        </p:nvPicPr>
        <p:blipFill>
          <a:blip r:embed="rId4">
            <a:alphaModFix/>
          </a:blip>
          <a:stretch>
            <a:fillRect/>
          </a:stretch>
        </p:blipFill>
        <p:spPr>
          <a:xfrm>
            <a:off x="5608650" y="2384875"/>
            <a:ext cx="2657177" cy="2657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50"/>
          <p:cNvPicPr preferRelativeResize="0"/>
          <p:nvPr/>
        </p:nvPicPr>
        <p:blipFill>
          <a:blip r:embed="rId3">
            <a:alphaModFix/>
          </a:blip>
          <a:stretch>
            <a:fillRect/>
          </a:stretch>
        </p:blipFill>
        <p:spPr>
          <a:xfrm>
            <a:off x="548640" y="274320"/>
            <a:ext cx="2915983" cy="4629150"/>
          </a:xfrm>
          <a:prstGeom prst="rect">
            <a:avLst/>
          </a:prstGeom>
          <a:noFill/>
          <a:ln>
            <a:noFill/>
          </a:ln>
        </p:spPr>
      </p:pic>
      <p:sp>
        <p:nvSpPr>
          <p:cNvPr id="364" name="Google Shape;364;p50"/>
          <p:cNvSpPr txBox="1"/>
          <p:nvPr/>
        </p:nvSpPr>
        <p:spPr>
          <a:xfrm>
            <a:off x="5097827" y="105425"/>
            <a:ext cx="3726600" cy="46293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1.  esophagus</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2.  liver</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3.  stomach</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4. pyloric sphincter</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5.  duodenum</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6.  pancreas</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7.  jejunum</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8.  ileum</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9.  cecum</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10. appendix</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11.  ascending colon</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12.  descending colon</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13.  sigmoid colon</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14.  anus</a:t>
            </a:r>
            <a:endParaRPr sz="22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animEffect transition="in" filter="fade">
                                      <p:cBhvr>
                                        <p:cTn id="7" dur="1000"/>
                                        <p:tgtEl>
                                          <p:spTgt spid="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4">
                                            <p:txEl>
                                              <p:pRg st="1" end="1"/>
                                            </p:txEl>
                                          </p:spTgt>
                                        </p:tgtEl>
                                        <p:attrNameLst>
                                          <p:attrName>style.visibility</p:attrName>
                                        </p:attrNameLst>
                                      </p:cBhvr>
                                      <p:to>
                                        <p:strVal val="visible"/>
                                      </p:to>
                                    </p:set>
                                    <p:animEffect transition="in" filter="fade">
                                      <p:cBhvr>
                                        <p:cTn id="12" dur="1000"/>
                                        <p:tgtEl>
                                          <p:spTgt spid="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4">
                                            <p:txEl>
                                              <p:pRg st="2" end="2"/>
                                            </p:txEl>
                                          </p:spTgt>
                                        </p:tgtEl>
                                        <p:attrNameLst>
                                          <p:attrName>style.visibility</p:attrName>
                                        </p:attrNameLst>
                                      </p:cBhvr>
                                      <p:to>
                                        <p:strVal val="visible"/>
                                      </p:to>
                                    </p:set>
                                    <p:animEffect transition="in" filter="fade">
                                      <p:cBhvr>
                                        <p:cTn id="17" dur="1000"/>
                                        <p:tgtEl>
                                          <p:spTgt spid="3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4">
                                            <p:txEl>
                                              <p:pRg st="3" end="3"/>
                                            </p:txEl>
                                          </p:spTgt>
                                        </p:tgtEl>
                                        <p:attrNameLst>
                                          <p:attrName>style.visibility</p:attrName>
                                        </p:attrNameLst>
                                      </p:cBhvr>
                                      <p:to>
                                        <p:strVal val="visible"/>
                                      </p:to>
                                    </p:set>
                                    <p:animEffect transition="in" filter="fade">
                                      <p:cBhvr>
                                        <p:cTn id="22" dur="1000"/>
                                        <p:tgtEl>
                                          <p:spTgt spid="3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4">
                                            <p:txEl>
                                              <p:pRg st="4" end="4"/>
                                            </p:txEl>
                                          </p:spTgt>
                                        </p:tgtEl>
                                        <p:attrNameLst>
                                          <p:attrName>style.visibility</p:attrName>
                                        </p:attrNameLst>
                                      </p:cBhvr>
                                      <p:to>
                                        <p:strVal val="visible"/>
                                      </p:to>
                                    </p:set>
                                    <p:animEffect transition="in" filter="fade">
                                      <p:cBhvr>
                                        <p:cTn id="27" dur="1000"/>
                                        <p:tgtEl>
                                          <p:spTgt spid="3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4">
                                            <p:txEl>
                                              <p:pRg st="5" end="5"/>
                                            </p:txEl>
                                          </p:spTgt>
                                        </p:tgtEl>
                                        <p:attrNameLst>
                                          <p:attrName>style.visibility</p:attrName>
                                        </p:attrNameLst>
                                      </p:cBhvr>
                                      <p:to>
                                        <p:strVal val="visible"/>
                                      </p:to>
                                    </p:set>
                                    <p:animEffect transition="in" filter="fade">
                                      <p:cBhvr>
                                        <p:cTn id="32" dur="1000"/>
                                        <p:tgtEl>
                                          <p:spTgt spid="3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4">
                                            <p:txEl>
                                              <p:pRg st="6" end="6"/>
                                            </p:txEl>
                                          </p:spTgt>
                                        </p:tgtEl>
                                        <p:attrNameLst>
                                          <p:attrName>style.visibility</p:attrName>
                                        </p:attrNameLst>
                                      </p:cBhvr>
                                      <p:to>
                                        <p:strVal val="visible"/>
                                      </p:to>
                                    </p:set>
                                    <p:animEffect transition="in" filter="fade">
                                      <p:cBhvr>
                                        <p:cTn id="37" dur="1000"/>
                                        <p:tgtEl>
                                          <p:spTgt spid="36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4">
                                            <p:txEl>
                                              <p:pRg st="7" end="7"/>
                                            </p:txEl>
                                          </p:spTgt>
                                        </p:tgtEl>
                                        <p:attrNameLst>
                                          <p:attrName>style.visibility</p:attrName>
                                        </p:attrNameLst>
                                      </p:cBhvr>
                                      <p:to>
                                        <p:strVal val="visible"/>
                                      </p:to>
                                    </p:set>
                                    <p:animEffect transition="in" filter="fade">
                                      <p:cBhvr>
                                        <p:cTn id="42" dur="1000"/>
                                        <p:tgtEl>
                                          <p:spTgt spid="36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4">
                                            <p:txEl>
                                              <p:pRg st="8" end="8"/>
                                            </p:txEl>
                                          </p:spTgt>
                                        </p:tgtEl>
                                        <p:attrNameLst>
                                          <p:attrName>style.visibility</p:attrName>
                                        </p:attrNameLst>
                                      </p:cBhvr>
                                      <p:to>
                                        <p:strVal val="visible"/>
                                      </p:to>
                                    </p:set>
                                    <p:animEffect transition="in" filter="fade">
                                      <p:cBhvr>
                                        <p:cTn id="47" dur="1000"/>
                                        <p:tgtEl>
                                          <p:spTgt spid="36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4">
                                            <p:txEl>
                                              <p:pRg st="9" end="9"/>
                                            </p:txEl>
                                          </p:spTgt>
                                        </p:tgtEl>
                                        <p:attrNameLst>
                                          <p:attrName>style.visibility</p:attrName>
                                        </p:attrNameLst>
                                      </p:cBhvr>
                                      <p:to>
                                        <p:strVal val="visible"/>
                                      </p:to>
                                    </p:set>
                                    <p:animEffect transition="in" filter="fade">
                                      <p:cBhvr>
                                        <p:cTn id="52" dur="1000"/>
                                        <p:tgtEl>
                                          <p:spTgt spid="36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4">
                                            <p:txEl>
                                              <p:pRg st="10" end="10"/>
                                            </p:txEl>
                                          </p:spTgt>
                                        </p:tgtEl>
                                        <p:attrNameLst>
                                          <p:attrName>style.visibility</p:attrName>
                                        </p:attrNameLst>
                                      </p:cBhvr>
                                      <p:to>
                                        <p:strVal val="visible"/>
                                      </p:to>
                                    </p:set>
                                    <p:animEffect transition="in" filter="fade">
                                      <p:cBhvr>
                                        <p:cTn id="57" dur="1000"/>
                                        <p:tgtEl>
                                          <p:spTgt spid="36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
                                            <p:txEl>
                                              <p:pRg st="11" end="11"/>
                                            </p:txEl>
                                          </p:spTgt>
                                        </p:tgtEl>
                                        <p:attrNameLst>
                                          <p:attrName>style.visibility</p:attrName>
                                        </p:attrNameLst>
                                      </p:cBhvr>
                                      <p:to>
                                        <p:strVal val="visible"/>
                                      </p:to>
                                    </p:set>
                                    <p:animEffect transition="in" filter="fade">
                                      <p:cBhvr>
                                        <p:cTn id="62" dur="1000"/>
                                        <p:tgtEl>
                                          <p:spTgt spid="36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
                                            <p:txEl>
                                              <p:pRg st="12" end="12"/>
                                            </p:txEl>
                                          </p:spTgt>
                                        </p:tgtEl>
                                        <p:attrNameLst>
                                          <p:attrName>style.visibility</p:attrName>
                                        </p:attrNameLst>
                                      </p:cBhvr>
                                      <p:to>
                                        <p:strVal val="visible"/>
                                      </p:to>
                                    </p:set>
                                    <p:animEffect transition="in" filter="fade">
                                      <p:cBhvr>
                                        <p:cTn id="67" dur="1000"/>
                                        <p:tgtEl>
                                          <p:spTgt spid="36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4">
                                            <p:txEl>
                                              <p:pRg st="13" end="13"/>
                                            </p:txEl>
                                          </p:spTgt>
                                        </p:tgtEl>
                                        <p:attrNameLst>
                                          <p:attrName>style.visibility</p:attrName>
                                        </p:attrNameLst>
                                      </p:cBhvr>
                                      <p:to>
                                        <p:strVal val="visible"/>
                                      </p:to>
                                    </p:set>
                                    <p:animEffect transition="in" filter="fade">
                                      <p:cBhvr>
                                        <p:cTn id="72" dur="1000"/>
                                        <p:tgtEl>
                                          <p:spTgt spid="36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p:nvPr/>
        </p:nvSpPr>
        <p:spPr>
          <a:xfrm>
            <a:off x="183950" y="81473"/>
            <a:ext cx="8373300" cy="607200"/>
          </a:xfrm>
          <a:prstGeom prst="rect">
            <a:avLst/>
          </a:prstGeom>
          <a:noFill/>
          <a:ln>
            <a:noFill/>
          </a:ln>
        </p:spPr>
        <p:txBody>
          <a:bodyPr spcFirstLastPara="1" wrap="square" lIns="31425" tIns="31425" rIns="31425" bIns="31425" anchor="t" anchorCtr="0">
            <a:noAutofit/>
          </a:bodyPr>
          <a:lstStyle/>
          <a:p>
            <a:pPr marL="0" marR="0" lvl="0" indent="0" algn="l" rtl="0">
              <a:lnSpc>
                <a:spcPct val="119792"/>
              </a:lnSpc>
              <a:spcBef>
                <a:spcPts val="0"/>
              </a:spcBef>
              <a:spcAft>
                <a:spcPts val="0"/>
              </a:spcAft>
              <a:buNone/>
            </a:pPr>
            <a:r>
              <a:rPr lang="en-US" sz="4000">
                <a:solidFill>
                  <a:srgbClr val="000000"/>
                </a:solidFill>
                <a:latin typeface="Arial"/>
                <a:ea typeface="Arial"/>
                <a:cs typeface="Arial"/>
                <a:sym typeface="Arial"/>
              </a:rPr>
              <a:t>Disorders of the Digestive System</a:t>
            </a:r>
            <a:endParaRPr sz="4000">
              <a:solidFill>
                <a:srgbClr val="000000"/>
              </a:solidFill>
              <a:latin typeface="Arial"/>
              <a:ea typeface="Arial"/>
              <a:cs typeface="Arial"/>
              <a:sym typeface="Arial"/>
            </a:endParaRPr>
          </a:p>
        </p:txBody>
      </p:sp>
      <p:sp>
        <p:nvSpPr>
          <p:cNvPr id="370" name="Google Shape;370;p51"/>
          <p:cNvSpPr txBox="1"/>
          <p:nvPr/>
        </p:nvSpPr>
        <p:spPr>
          <a:xfrm>
            <a:off x="624397" y="791842"/>
            <a:ext cx="7319700" cy="14373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t>A </a:t>
            </a:r>
            <a:r>
              <a:rPr lang="en-US" sz="2500" u="sng"/>
              <a:t>Gastroenterologist</a:t>
            </a:r>
            <a:r>
              <a:rPr lang="en-US" sz="2500"/>
              <a:t> is a physician with dedicated training and unique experience in the management of diseases of the gastrointestinal tract and liver.</a:t>
            </a:r>
            <a:endParaRPr sz="2500"/>
          </a:p>
        </p:txBody>
      </p:sp>
      <p:pic>
        <p:nvPicPr>
          <p:cNvPr id="371" name="Google Shape;371;p51"/>
          <p:cNvPicPr preferRelativeResize="0"/>
          <p:nvPr/>
        </p:nvPicPr>
        <p:blipFill>
          <a:blip r:embed="rId3">
            <a:alphaModFix/>
          </a:blip>
          <a:stretch>
            <a:fillRect/>
          </a:stretch>
        </p:blipFill>
        <p:spPr>
          <a:xfrm>
            <a:off x="1593600" y="2229151"/>
            <a:ext cx="5381300" cy="281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2"/>
          <p:cNvSpPr txBox="1"/>
          <p:nvPr/>
        </p:nvSpPr>
        <p:spPr>
          <a:xfrm>
            <a:off x="340149" y="255852"/>
            <a:ext cx="3818400" cy="2220000"/>
          </a:xfrm>
          <a:prstGeom prst="rect">
            <a:avLst/>
          </a:prstGeom>
          <a:noFill/>
          <a:ln>
            <a:noFill/>
          </a:ln>
        </p:spPr>
        <p:txBody>
          <a:bodyPr spcFirstLastPara="1" wrap="square" lIns="31425" tIns="31425" rIns="31425" bIns="31425" anchor="t" anchorCtr="0">
            <a:noAutofit/>
          </a:bodyPr>
          <a:lstStyle/>
          <a:p>
            <a:pPr marL="0" marR="0" lvl="0" indent="0" algn="l" rtl="0">
              <a:lnSpc>
                <a:spcPct val="120139"/>
              </a:lnSpc>
              <a:spcBef>
                <a:spcPts val="0"/>
              </a:spcBef>
              <a:spcAft>
                <a:spcPts val="0"/>
              </a:spcAft>
              <a:buNone/>
            </a:pPr>
            <a:r>
              <a:rPr lang="en-US" sz="3000" u="sng">
                <a:solidFill>
                  <a:srgbClr val="000000"/>
                </a:solidFill>
                <a:latin typeface="Arial"/>
                <a:ea typeface="Arial"/>
                <a:cs typeface="Arial"/>
                <a:sym typeface="Arial"/>
              </a:rPr>
              <a:t>GERD</a:t>
            </a:r>
            <a:endParaRPr sz="3000" u="sng">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Gastroesophageal reflux disease </a:t>
            </a:r>
            <a:r>
              <a:rPr lang="en-US" sz="2400"/>
              <a:t> (acid reflux)</a:t>
            </a:r>
            <a:endParaRPr sz="2400"/>
          </a:p>
        </p:txBody>
      </p:sp>
      <p:pic>
        <p:nvPicPr>
          <p:cNvPr id="377" name="Google Shape;377;p52"/>
          <p:cNvPicPr preferRelativeResize="0"/>
          <p:nvPr/>
        </p:nvPicPr>
        <p:blipFill rotWithShape="1">
          <a:blip r:embed="rId3">
            <a:alphaModFix/>
          </a:blip>
          <a:srcRect b="6568"/>
          <a:stretch/>
        </p:blipFill>
        <p:spPr>
          <a:xfrm>
            <a:off x="4664000" y="82250"/>
            <a:ext cx="4088675" cy="4979000"/>
          </a:xfrm>
          <a:prstGeom prst="rect">
            <a:avLst/>
          </a:prstGeom>
          <a:noFill/>
          <a:ln>
            <a:noFill/>
          </a:ln>
        </p:spPr>
      </p:pic>
      <p:pic>
        <p:nvPicPr>
          <p:cNvPr id="378" name="Google Shape;378;p52"/>
          <p:cNvPicPr preferRelativeResize="0"/>
          <p:nvPr/>
        </p:nvPicPr>
        <p:blipFill>
          <a:blip r:embed="rId4">
            <a:alphaModFix/>
          </a:blip>
          <a:stretch>
            <a:fillRect/>
          </a:stretch>
        </p:blipFill>
        <p:spPr>
          <a:xfrm>
            <a:off x="427352" y="2018177"/>
            <a:ext cx="3950900" cy="218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3"/>
          <p:cNvSpPr txBox="1"/>
          <p:nvPr/>
        </p:nvSpPr>
        <p:spPr>
          <a:xfrm>
            <a:off x="83880" y="90163"/>
            <a:ext cx="5227200" cy="590100"/>
          </a:xfrm>
          <a:prstGeom prst="rect">
            <a:avLst/>
          </a:prstGeom>
          <a:noFill/>
          <a:ln>
            <a:noFill/>
          </a:ln>
        </p:spPr>
        <p:txBody>
          <a:bodyPr spcFirstLastPara="1" wrap="square" lIns="31425" tIns="31425" rIns="31425" bIns="31425" anchor="t" anchorCtr="0">
            <a:noAutofit/>
          </a:bodyPr>
          <a:lstStyle/>
          <a:p>
            <a:pPr marL="0" marR="0" lvl="0" indent="0" algn="l" rtl="0">
              <a:lnSpc>
                <a:spcPct val="120139"/>
              </a:lnSpc>
              <a:spcBef>
                <a:spcPts val="0"/>
              </a:spcBef>
              <a:spcAft>
                <a:spcPts val="0"/>
              </a:spcAft>
              <a:buNone/>
            </a:pPr>
            <a:r>
              <a:rPr lang="en-US" sz="3500">
                <a:solidFill>
                  <a:srgbClr val="000000"/>
                </a:solidFill>
                <a:latin typeface="Arial"/>
                <a:ea typeface="Arial"/>
                <a:cs typeface="Arial"/>
                <a:sym typeface="Arial"/>
              </a:rPr>
              <a:t>Dysentery or Diarrhea</a:t>
            </a:r>
            <a:endParaRPr sz="3500">
              <a:solidFill>
                <a:srgbClr val="000000"/>
              </a:solidFill>
              <a:latin typeface="Arial"/>
              <a:ea typeface="Arial"/>
              <a:cs typeface="Arial"/>
              <a:sym typeface="Arial"/>
            </a:endParaRPr>
          </a:p>
        </p:txBody>
      </p:sp>
      <p:pic>
        <p:nvPicPr>
          <p:cNvPr id="384" name="Google Shape;384;p53"/>
          <p:cNvPicPr preferRelativeResize="0"/>
          <p:nvPr/>
        </p:nvPicPr>
        <p:blipFill>
          <a:blip r:embed="rId3">
            <a:alphaModFix/>
          </a:blip>
          <a:stretch>
            <a:fillRect/>
          </a:stretch>
        </p:blipFill>
        <p:spPr>
          <a:xfrm>
            <a:off x="5641464" y="473604"/>
            <a:ext cx="1583988" cy="1583988"/>
          </a:xfrm>
          <a:prstGeom prst="rect">
            <a:avLst/>
          </a:prstGeom>
          <a:noFill/>
          <a:ln>
            <a:noFill/>
          </a:ln>
        </p:spPr>
      </p:pic>
      <p:pic>
        <p:nvPicPr>
          <p:cNvPr id="385" name="Google Shape;385;p53"/>
          <p:cNvPicPr preferRelativeResize="0"/>
          <p:nvPr/>
        </p:nvPicPr>
        <p:blipFill>
          <a:blip r:embed="rId4">
            <a:alphaModFix/>
          </a:blip>
          <a:stretch>
            <a:fillRect/>
          </a:stretch>
        </p:blipFill>
        <p:spPr>
          <a:xfrm>
            <a:off x="7310013" y="473615"/>
            <a:ext cx="1583972" cy="1583957"/>
          </a:xfrm>
          <a:prstGeom prst="rect">
            <a:avLst/>
          </a:prstGeom>
          <a:noFill/>
          <a:ln>
            <a:noFill/>
          </a:ln>
        </p:spPr>
      </p:pic>
      <p:sp>
        <p:nvSpPr>
          <p:cNvPr id="386" name="Google Shape;386;p53"/>
          <p:cNvSpPr txBox="1"/>
          <p:nvPr/>
        </p:nvSpPr>
        <p:spPr>
          <a:xfrm>
            <a:off x="199328" y="680248"/>
            <a:ext cx="5803800" cy="24870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a:t>Failure to reabsorb water in the large intestine, which leads to watery stool.   Dehydration can lead to death.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Causes Include:</a:t>
            </a:r>
            <a:endParaRPr sz="2000"/>
          </a:p>
          <a:p>
            <a:pPr marL="0" lvl="0" indent="0" algn="l" rtl="0">
              <a:spcBef>
                <a:spcPts val="0"/>
              </a:spcBef>
              <a:spcAft>
                <a:spcPts val="0"/>
              </a:spcAft>
              <a:buNone/>
            </a:pPr>
            <a:endParaRPr sz="2000"/>
          </a:p>
          <a:p>
            <a:pPr marL="381000" lvl="0" indent="0" algn="l" rtl="0">
              <a:spcBef>
                <a:spcPts val="0"/>
              </a:spcBef>
              <a:spcAft>
                <a:spcPts val="0"/>
              </a:spcAft>
              <a:buNone/>
            </a:pPr>
            <a:r>
              <a:rPr lang="en-US" sz="1700"/>
              <a:t>Parasitic Infection (Ameba, Cryptosporidium)</a:t>
            </a:r>
            <a:endParaRPr sz="1700"/>
          </a:p>
          <a:p>
            <a:pPr marL="381000" lvl="0" indent="0" algn="l" rtl="0">
              <a:spcBef>
                <a:spcPts val="0"/>
              </a:spcBef>
              <a:spcAft>
                <a:spcPts val="0"/>
              </a:spcAft>
              <a:buNone/>
            </a:pPr>
            <a:r>
              <a:rPr lang="en-US" sz="1700"/>
              <a:t>Bacterial Infection (Cholera, E. coli, Salmonella)</a:t>
            </a:r>
            <a:endParaRPr sz="1700"/>
          </a:p>
          <a:p>
            <a:pPr marL="381000" lvl="0" indent="0" algn="l" rtl="0">
              <a:spcBef>
                <a:spcPts val="0"/>
              </a:spcBef>
              <a:spcAft>
                <a:spcPts val="0"/>
              </a:spcAft>
              <a:buNone/>
            </a:pPr>
            <a:r>
              <a:rPr lang="en-US" sz="1700"/>
              <a:t>Viruses (Norovirus and other stomach bugs)</a:t>
            </a:r>
            <a:br>
              <a:rPr lang="en-US" sz="1700"/>
            </a:br>
            <a:r>
              <a:rPr lang="en-US" sz="1700"/>
              <a:t>Food allergy or intolerance</a:t>
            </a:r>
            <a:endParaRPr sz="1700"/>
          </a:p>
        </p:txBody>
      </p:sp>
      <p:sp>
        <p:nvSpPr>
          <p:cNvPr id="387" name="Google Shape;387;p53"/>
          <p:cNvSpPr txBox="1"/>
          <p:nvPr/>
        </p:nvSpPr>
        <p:spPr>
          <a:xfrm>
            <a:off x="199324" y="3847700"/>
            <a:ext cx="5386500" cy="11448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300" u="sng"/>
              <a:t>Gastroenteritis</a:t>
            </a:r>
            <a:r>
              <a:rPr lang="en-US" sz="2300"/>
              <a:t> is a generic name used to describe vomiting and diarrhea</a:t>
            </a:r>
            <a:endParaRPr sz="2300"/>
          </a:p>
        </p:txBody>
      </p:sp>
      <p:pic>
        <p:nvPicPr>
          <p:cNvPr id="388" name="Google Shape;388;p53"/>
          <p:cNvPicPr preferRelativeResize="0"/>
          <p:nvPr/>
        </p:nvPicPr>
        <p:blipFill>
          <a:blip r:embed="rId5">
            <a:alphaModFix/>
          </a:blip>
          <a:stretch>
            <a:fillRect/>
          </a:stretch>
        </p:blipFill>
        <p:spPr>
          <a:xfrm>
            <a:off x="6173290" y="2448900"/>
            <a:ext cx="2207098" cy="2207098"/>
          </a:xfrm>
          <a:prstGeom prst="rect">
            <a:avLst/>
          </a:prstGeom>
          <a:noFill/>
          <a:ln>
            <a:noFill/>
          </a:ln>
        </p:spPr>
      </p:pic>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TotalTime>
  <Words>850</Words>
  <Application>Microsoft Office PowerPoint</Application>
  <PresentationFormat>On-screen Show (16:9)</PresentationFormat>
  <Paragraphs>144</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Roboto</vt:lpstr>
      <vt:lpstr>Arial</vt:lpstr>
      <vt:lpstr>Verdana</vt:lpstr>
      <vt:lpstr>Custom</vt:lpstr>
      <vt:lpstr>PowerPoint Presentation</vt:lpstr>
      <vt:lpstr>Function of Large Intestine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Obesity  = BMI is 30 or more Body Mass Index is based on height and weight</vt:lpstr>
      <vt:lpstr>PowerPoint Presentation</vt:lpstr>
      <vt:lpstr>Treatments (extreme) for obesity</vt:lpstr>
      <vt:lpstr>Dysphagia  - problems with swallowing</vt:lpstr>
      <vt:lpstr>Colon Cancer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Digestive System</dc:title>
  <cp:lastModifiedBy>Lyndsey Norton</cp:lastModifiedBy>
  <cp:revision>4</cp:revision>
  <cp:lastPrinted>2019-04-16T13:31:24Z</cp:lastPrinted>
  <dcterms:modified xsi:type="dcterms:W3CDTF">2019-04-16T16:13:48Z</dcterms:modified>
</cp:coreProperties>
</file>