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48"/>
  </p:notesMasterIdLst>
  <p:sldIdLst>
    <p:sldId id="298" r:id="rId2"/>
    <p:sldId id="299"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Lst>
  <p:sldSz cx="9144000" cy="5143500" type="screen16x9"/>
  <p:notesSz cx="7620000" cy="10160000"/>
  <p:embeddedFontLst>
    <p:embeddedFont>
      <p:font typeface="Georgia" panose="02040502050405020303" pitchFamily="18" charset="0"/>
      <p:regular r:id="rId49"/>
      <p:bold r:id="rId50"/>
      <p:italic r:id="rId51"/>
      <p:boldItalic r:id="rId52"/>
    </p:embeddedFont>
    <p:embeddedFont>
      <p:font typeface="Helvetica Neue" panose="020B0604020202020204" charset="0"/>
      <p:regular r:id="rId53"/>
      <p:bold r:id="rId54"/>
      <p:italic r:id="rId55"/>
      <p:boldItalic r:id="rId56"/>
    </p:embeddedFont>
    <p:embeddedFont>
      <p:font typeface="MS Shell Dlg 2" panose="020B0604030504040204" pitchFamily="34" charset="0"/>
      <p:regular r:id="rId57"/>
      <p:bold r:id="rId58"/>
    </p:embeddedFont>
    <p:embeddedFont>
      <p:font typeface="Verdana" panose="020B060403050404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i161: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i161: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i209: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i20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i214: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i214: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i218: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i218: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i222: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i222: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i229: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i22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i234: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i234: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3aa78fd2_1041: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33aa78fd2_1041: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317caa689_0_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1317caa689_0_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i239: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i23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i244: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i244: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i166: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i16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i248: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i248: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462c36ec_4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3462c36ec_4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baeeaa8d_45: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baeeaa8d_45: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i256: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i25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bb196773_49: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bb196773_4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i262: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i262: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i269: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i26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i275: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i275: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978092c67_92_33: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978092c67_92_3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i281: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i281: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i171: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i171: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df2287be8_22_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1df2287be8_22_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i287: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i287: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3978092c67_248_2: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3978092c67_248_2: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Source: http://www.businessinsider.com/why-delaying-parenthood-and-having-kids-later-is-a-big-deal-2015-6</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i294: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i294: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bb196773_22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bb196773_22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i302: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i302: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i306:notes"/>
          <p:cNvSpPr>
            <a:spLocks noGrp="1" noRot="1" noChangeAspect="1"/>
          </p:cNvSpPr>
          <p:nvPr>
            <p:ph type="sldImg" idx="2"/>
          </p:nvPr>
        </p:nvSpPr>
        <p:spPr>
          <a:xfrm>
            <a:off x="423863" y="762000"/>
            <a:ext cx="6773862"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i30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bb196773_223: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bb196773_22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i311_1: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i311_1: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111ff0547e_70_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111ff0547e_70_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bb196773_4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bb196773_4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i318: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i318: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i323: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i32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ff0547e_127_11: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ff0547e_127_11: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i329: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i32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i335: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i335: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66"/>
              <a:t>https://www.cdc.gov/reproductivehealth/data_stats/abortion.htm</a:t>
            </a:r>
            <a:endParaRPr sz="1466"/>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111ff0547e_127_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111ff0547e_127_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12f90eb20f_22_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12f90eb20f_22_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i176: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i17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i184: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i184: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bb196773_28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bb196773_28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i190: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i19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i200: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i20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3"/>
          <p:cNvSpPr txBox="1">
            <a:spLocks noGrp="1"/>
          </p:cNvSpPr>
          <p:nvPr>
            <p:ph type="ctrTitle"/>
          </p:nvPr>
        </p:nvSpPr>
        <p:spPr>
          <a:xfrm>
            <a:off x="822960" y="2057400"/>
            <a:ext cx="7498200" cy="822900"/>
          </a:xfrm>
          <a:prstGeom prst="rect">
            <a:avLst/>
          </a:prstGeom>
          <a:noFill/>
          <a:ln>
            <a:noFill/>
          </a:ln>
        </p:spPr>
        <p:txBody>
          <a:bodyPr spcFirstLastPara="1" wrap="square" lIns="75425" tIns="75425" rIns="75425" bIns="75425" anchor="t" anchorCtr="0"/>
          <a:lstStyle>
            <a:lvl1pPr lvl="0" algn="ctr">
              <a:spcBef>
                <a:spcPts val="0"/>
              </a:spcBef>
              <a:spcAft>
                <a:spcPts val="0"/>
              </a:spcAft>
              <a:buSzPts val="4000"/>
              <a:buChar char="●"/>
              <a:defRPr sz="4000"/>
            </a:lvl1pPr>
            <a:lvl2pPr lvl="1" algn="ctr">
              <a:spcBef>
                <a:spcPts val="0"/>
              </a:spcBef>
              <a:spcAft>
                <a:spcPts val="0"/>
              </a:spcAft>
              <a:buSzPts val="4000"/>
              <a:buChar char="○"/>
              <a:defRPr sz="4000"/>
            </a:lvl2pPr>
            <a:lvl3pPr lvl="2" algn="ctr">
              <a:spcBef>
                <a:spcPts val="0"/>
              </a:spcBef>
              <a:spcAft>
                <a:spcPts val="0"/>
              </a:spcAft>
              <a:buSzPts val="4000"/>
              <a:buChar char="■"/>
              <a:defRPr sz="4000"/>
            </a:lvl3pPr>
            <a:lvl4pPr lvl="3" algn="ctr">
              <a:spcBef>
                <a:spcPts val="0"/>
              </a:spcBef>
              <a:spcAft>
                <a:spcPts val="0"/>
              </a:spcAft>
              <a:buSzPts val="4000"/>
              <a:buChar char="●"/>
              <a:defRPr sz="4000"/>
            </a:lvl4pPr>
            <a:lvl5pPr lvl="4" algn="ctr">
              <a:spcBef>
                <a:spcPts val="0"/>
              </a:spcBef>
              <a:spcAft>
                <a:spcPts val="0"/>
              </a:spcAft>
              <a:buSzPts val="4000"/>
              <a:buChar char="○"/>
              <a:defRPr sz="4000"/>
            </a:lvl5pPr>
            <a:lvl6pPr lvl="5" algn="ctr">
              <a:spcBef>
                <a:spcPts val="0"/>
              </a:spcBef>
              <a:spcAft>
                <a:spcPts val="0"/>
              </a:spcAft>
              <a:buSzPts val="4000"/>
              <a:buChar char="■"/>
              <a:defRPr sz="4000"/>
            </a:lvl6pPr>
            <a:lvl7pPr lvl="6" algn="ctr">
              <a:spcBef>
                <a:spcPts val="0"/>
              </a:spcBef>
              <a:spcAft>
                <a:spcPts val="0"/>
              </a:spcAft>
              <a:buSzPts val="4000"/>
              <a:buChar char="●"/>
              <a:defRPr sz="4000"/>
            </a:lvl7pPr>
            <a:lvl8pPr lvl="7" algn="ctr">
              <a:spcBef>
                <a:spcPts val="0"/>
              </a:spcBef>
              <a:spcAft>
                <a:spcPts val="0"/>
              </a:spcAft>
              <a:buSzPts val="4000"/>
              <a:buChar char="○"/>
              <a:defRPr sz="4000"/>
            </a:lvl8pPr>
            <a:lvl9pPr lvl="8" algn="ctr">
              <a:spcBef>
                <a:spcPts val="0"/>
              </a:spcBef>
              <a:spcAft>
                <a:spcPts val="0"/>
              </a:spcAft>
              <a:buSzPts val="4000"/>
              <a:buChar char="■"/>
              <a:defRPr sz="4000"/>
            </a:lvl9pPr>
          </a:lstStyle>
          <a:p>
            <a:endParaRPr/>
          </a:p>
        </p:txBody>
      </p:sp>
      <p:sp>
        <p:nvSpPr>
          <p:cNvPr id="9" name="Google Shape;9;p3"/>
          <p:cNvSpPr txBox="1">
            <a:spLocks noGrp="1"/>
          </p:cNvSpPr>
          <p:nvPr>
            <p:ph type="subTitle" idx="1"/>
          </p:nvPr>
        </p:nvSpPr>
        <p:spPr>
          <a:xfrm>
            <a:off x="1645920" y="3086100"/>
            <a:ext cx="5852100" cy="617100"/>
          </a:xfrm>
          <a:prstGeom prst="rect">
            <a:avLst/>
          </a:prstGeom>
          <a:noFill/>
          <a:ln>
            <a:noFill/>
          </a:ln>
        </p:spPr>
        <p:txBody>
          <a:bodyPr spcFirstLastPara="1" wrap="square" lIns="75425" tIns="75425" rIns="75425" bIns="75425" anchor="t" anchorCtr="0"/>
          <a:lstStyle>
            <a:lvl1pPr lvl="0" algn="ctr">
              <a:spcBef>
                <a:spcPts val="0"/>
              </a:spcBef>
              <a:spcAft>
                <a:spcPts val="0"/>
              </a:spcAft>
              <a:buSzPts val="2600"/>
              <a:buChar char="●"/>
              <a:defRPr sz="2600"/>
            </a:lvl1pPr>
            <a:lvl2pPr lvl="1" algn="ctr">
              <a:spcBef>
                <a:spcPts val="0"/>
              </a:spcBef>
              <a:spcAft>
                <a:spcPts val="0"/>
              </a:spcAft>
              <a:buSzPts val="2600"/>
              <a:buChar char="○"/>
              <a:defRPr sz="2600"/>
            </a:lvl2pPr>
            <a:lvl3pPr lvl="2" algn="ctr">
              <a:spcBef>
                <a:spcPts val="0"/>
              </a:spcBef>
              <a:spcAft>
                <a:spcPts val="0"/>
              </a:spcAft>
              <a:buSzPts val="2600"/>
              <a:buChar char="■"/>
              <a:defRPr sz="2600"/>
            </a:lvl3pPr>
            <a:lvl4pPr lvl="3" algn="ctr">
              <a:spcBef>
                <a:spcPts val="0"/>
              </a:spcBef>
              <a:spcAft>
                <a:spcPts val="0"/>
              </a:spcAft>
              <a:buSzPts val="2600"/>
              <a:buChar char="●"/>
              <a:defRPr sz="2600"/>
            </a:lvl4pPr>
            <a:lvl5pPr lvl="4" algn="ctr">
              <a:spcBef>
                <a:spcPts val="0"/>
              </a:spcBef>
              <a:spcAft>
                <a:spcPts val="0"/>
              </a:spcAft>
              <a:buSzPts val="2600"/>
              <a:buChar char="○"/>
              <a:defRPr sz="2600"/>
            </a:lvl5pPr>
            <a:lvl6pPr lvl="5" algn="ctr">
              <a:spcBef>
                <a:spcPts val="0"/>
              </a:spcBef>
              <a:spcAft>
                <a:spcPts val="0"/>
              </a:spcAft>
              <a:buSzPts val="2600"/>
              <a:buChar char="■"/>
              <a:defRPr sz="2600"/>
            </a:lvl6pPr>
            <a:lvl7pPr lvl="6" algn="ctr">
              <a:spcBef>
                <a:spcPts val="0"/>
              </a:spcBef>
              <a:spcAft>
                <a:spcPts val="0"/>
              </a:spcAft>
              <a:buSzPts val="2600"/>
              <a:buChar char="●"/>
              <a:defRPr sz="2600"/>
            </a:lvl7pPr>
            <a:lvl8pPr lvl="7" algn="ctr">
              <a:spcBef>
                <a:spcPts val="0"/>
              </a:spcBef>
              <a:spcAft>
                <a:spcPts val="0"/>
              </a:spcAft>
              <a:buSzPts val="2600"/>
              <a:buChar char="○"/>
              <a:defRPr sz="2600"/>
            </a:lvl8pPr>
            <a:lvl9pPr lvl="8" algn="ctr">
              <a:spcBef>
                <a:spcPts val="0"/>
              </a:spcBef>
              <a:spcAft>
                <a:spcPts val="0"/>
              </a:spcAft>
              <a:buSzPts val="2600"/>
              <a:buChar char="■"/>
              <a:defRPr sz="2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
        <p:cNvGrpSpPr/>
        <p:nvPr/>
      </p:nvGrpSpPr>
      <p:grpSpPr>
        <a:xfrm>
          <a:off x="0" y="0"/>
          <a:ext cx="0" cy="0"/>
          <a:chOff x="0" y="0"/>
          <a:chExt cx="0" cy="0"/>
        </a:xfrm>
      </p:grpSpPr>
      <p:sp>
        <p:nvSpPr>
          <p:cNvPr id="11" name="Google Shape;11;p4"/>
          <p:cNvSpPr txBox="1">
            <a:spLocks noGrp="1"/>
          </p:cNvSpPr>
          <p:nvPr>
            <p:ph type="title"/>
          </p:nvPr>
        </p:nvSpPr>
        <p:spPr>
          <a:xfrm>
            <a:off x="274320" y="205740"/>
            <a:ext cx="8595300" cy="617100"/>
          </a:xfrm>
          <a:prstGeom prst="rect">
            <a:avLst/>
          </a:prstGeom>
          <a:noFill/>
          <a:ln>
            <a:noFill/>
          </a:ln>
        </p:spPr>
        <p:txBody>
          <a:bodyPr spcFirstLastPara="1" wrap="square" lIns="75425" tIns="75425" rIns="75425" bIns="75425" anchor="t" anchorCtr="0"/>
          <a:lstStyle>
            <a:lvl1pPr lvl="0">
              <a:spcBef>
                <a:spcPts val="0"/>
              </a:spcBef>
              <a:spcAft>
                <a:spcPts val="0"/>
              </a:spcAft>
              <a:buSzPts val="3500"/>
              <a:buChar char="●"/>
              <a:defRPr sz="3500"/>
            </a:lvl1pPr>
            <a:lvl2pPr lvl="1">
              <a:spcBef>
                <a:spcPts val="0"/>
              </a:spcBef>
              <a:spcAft>
                <a:spcPts val="0"/>
              </a:spcAft>
              <a:buSzPts val="3500"/>
              <a:buChar char="○"/>
              <a:defRPr sz="3500"/>
            </a:lvl2pPr>
            <a:lvl3pPr lvl="2">
              <a:spcBef>
                <a:spcPts val="0"/>
              </a:spcBef>
              <a:spcAft>
                <a:spcPts val="0"/>
              </a:spcAft>
              <a:buSzPts val="3500"/>
              <a:buChar char="■"/>
              <a:defRPr sz="3500"/>
            </a:lvl3pPr>
            <a:lvl4pPr lvl="3">
              <a:spcBef>
                <a:spcPts val="0"/>
              </a:spcBef>
              <a:spcAft>
                <a:spcPts val="0"/>
              </a:spcAft>
              <a:buSzPts val="3500"/>
              <a:buChar char="●"/>
              <a:defRPr sz="3500"/>
            </a:lvl4pPr>
            <a:lvl5pPr lvl="4">
              <a:spcBef>
                <a:spcPts val="0"/>
              </a:spcBef>
              <a:spcAft>
                <a:spcPts val="0"/>
              </a:spcAft>
              <a:buSzPts val="3500"/>
              <a:buChar char="○"/>
              <a:defRPr sz="3500"/>
            </a:lvl5pPr>
            <a:lvl6pPr lvl="5">
              <a:spcBef>
                <a:spcPts val="0"/>
              </a:spcBef>
              <a:spcAft>
                <a:spcPts val="0"/>
              </a:spcAft>
              <a:buSzPts val="3500"/>
              <a:buChar char="■"/>
              <a:defRPr sz="3500"/>
            </a:lvl6pPr>
            <a:lvl7pPr lvl="6">
              <a:spcBef>
                <a:spcPts val="0"/>
              </a:spcBef>
              <a:spcAft>
                <a:spcPts val="0"/>
              </a:spcAft>
              <a:buSzPts val="3500"/>
              <a:buChar char="●"/>
              <a:defRPr sz="3500"/>
            </a:lvl7pPr>
            <a:lvl8pPr lvl="7">
              <a:spcBef>
                <a:spcPts val="0"/>
              </a:spcBef>
              <a:spcAft>
                <a:spcPts val="0"/>
              </a:spcAft>
              <a:buSzPts val="3500"/>
              <a:buChar char="○"/>
              <a:defRPr sz="3500"/>
            </a:lvl8pPr>
            <a:lvl9pPr lvl="8">
              <a:spcBef>
                <a:spcPts val="0"/>
              </a:spcBef>
              <a:spcAft>
                <a:spcPts val="0"/>
              </a:spcAft>
              <a:buSzPts val="3500"/>
              <a:buChar char="■"/>
              <a:defRPr sz="3500"/>
            </a:lvl9pPr>
          </a:lstStyle>
          <a:p>
            <a:endParaRPr/>
          </a:p>
        </p:txBody>
      </p:sp>
      <p:sp>
        <p:nvSpPr>
          <p:cNvPr id="12" name="Google Shape;12;p4"/>
          <p:cNvSpPr txBox="1">
            <a:spLocks noGrp="1"/>
          </p:cNvSpPr>
          <p:nvPr>
            <p:ph type="body" idx="1"/>
          </p:nvPr>
        </p:nvSpPr>
        <p:spPr>
          <a:xfrm>
            <a:off x="274320" y="1234440"/>
            <a:ext cx="8595300" cy="3703200"/>
          </a:xfrm>
          <a:prstGeom prst="rect">
            <a:avLst/>
          </a:prstGeom>
          <a:noFill/>
          <a:ln>
            <a:noFill/>
          </a:ln>
        </p:spPr>
        <p:txBody>
          <a:bodyPr spcFirstLastPara="1" wrap="square" lIns="75425" tIns="75425" rIns="75425" bIns="75425" anchor="t" anchorCtr="0"/>
          <a:lstStyle>
            <a:lvl1pPr marL="457200" lvl="0" indent="-368300">
              <a:spcBef>
                <a:spcPts val="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274320" y="205740"/>
            <a:ext cx="8595300" cy="617100"/>
          </a:xfrm>
          <a:prstGeom prst="rect">
            <a:avLst/>
          </a:prstGeom>
          <a:noFill/>
          <a:ln>
            <a:noFill/>
          </a:ln>
        </p:spPr>
        <p:txBody>
          <a:bodyPr spcFirstLastPara="1" wrap="square" lIns="75425" tIns="75425" rIns="75425" bIns="75425" anchor="t" anchorCtr="0"/>
          <a:lstStyle>
            <a:lvl1pPr lvl="0">
              <a:spcBef>
                <a:spcPts val="0"/>
              </a:spcBef>
              <a:spcAft>
                <a:spcPts val="0"/>
              </a:spcAft>
              <a:buSzPts val="3500"/>
              <a:buChar char="●"/>
              <a:defRPr sz="3500"/>
            </a:lvl1pPr>
            <a:lvl2pPr lvl="1">
              <a:spcBef>
                <a:spcPts val="0"/>
              </a:spcBef>
              <a:spcAft>
                <a:spcPts val="0"/>
              </a:spcAft>
              <a:buSzPts val="3500"/>
              <a:buChar char="○"/>
              <a:defRPr sz="3500"/>
            </a:lvl2pPr>
            <a:lvl3pPr lvl="2">
              <a:spcBef>
                <a:spcPts val="0"/>
              </a:spcBef>
              <a:spcAft>
                <a:spcPts val="0"/>
              </a:spcAft>
              <a:buSzPts val="3500"/>
              <a:buChar char="■"/>
              <a:defRPr sz="3500"/>
            </a:lvl3pPr>
            <a:lvl4pPr lvl="3">
              <a:spcBef>
                <a:spcPts val="0"/>
              </a:spcBef>
              <a:spcAft>
                <a:spcPts val="0"/>
              </a:spcAft>
              <a:buSzPts val="3500"/>
              <a:buChar char="●"/>
              <a:defRPr sz="3500"/>
            </a:lvl4pPr>
            <a:lvl5pPr lvl="4">
              <a:spcBef>
                <a:spcPts val="0"/>
              </a:spcBef>
              <a:spcAft>
                <a:spcPts val="0"/>
              </a:spcAft>
              <a:buSzPts val="3500"/>
              <a:buChar char="○"/>
              <a:defRPr sz="3500"/>
            </a:lvl5pPr>
            <a:lvl6pPr lvl="5">
              <a:spcBef>
                <a:spcPts val="0"/>
              </a:spcBef>
              <a:spcAft>
                <a:spcPts val="0"/>
              </a:spcAft>
              <a:buSzPts val="3500"/>
              <a:buChar char="■"/>
              <a:defRPr sz="3500"/>
            </a:lvl6pPr>
            <a:lvl7pPr lvl="6">
              <a:spcBef>
                <a:spcPts val="0"/>
              </a:spcBef>
              <a:spcAft>
                <a:spcPts val="0"/>
              </a:spcAft>
              <a:buSzPts val="3500"/>
              <a:buChar char="●"/>
              <a:defRPr sz="3500"/>
            </a:lvl7pPr>
            <a:lvl8pPr lvl="7">
              <a:spcBef>
                <a:spcPts val="0"/>
              </a:spcBef>
              <a:spcAft>
                <a:spcPts val="0"/>
              </a:spcAft>
              <a:buSzPts val="3500"/>
              <a:buChar char="○"/>
              <a:defRPr sz="3500"/>
            </a:lvl8pPr>
            <a:lvl9pPr lvl="8">
              <a:spcBef>
                <a:spcPts val="0"/>
              </a:spcBef>
              <a:spcAft>
                <a:spcPts val="0"/>
              </a:spcAft>
              <a:buSzPts val="3500"/>
              <a:buChar char="■"/>
              <a:defRPr sz="3500"/>
            </a:lvl9pPr>
          </a:lstStyle>
          <a:p>
            <a:endParaRPr/>
          </a:p>
        </p:txBody>
      </p:sp>
      <p:sp>
        <p:nvSpPr>
          <p:cNvPr id="15" name="Google Shape;15;p5"/>
          <p:cNvSpPr txBox="1">
            <a:spLocks noGrp="1"/>
          </p:cNvSpPr>
          <p:nvPr>
            <p:ph type="body" idx="1"/>
          </p:nvPr>
        </p:nvSpPr>
        <p:spPr>
          <a:xfrm>
            <a:off x="274320" y="1234440"/>
            <a:ext cx="4023300" cy="3703200"/>
          </a:xfrm>
          <a:prstGeom prst="rect">
            <a:avLst/>
          </a:prstGeom>
          <a:noFill/>
          <a:ln>
            <a:noFill/>
          </a:ln>
        </p:spPr>
        <p:txBody>
          <a:bodyPr spcFirstLastPara="1" wrap="square" lIns="75425" tIns="75425" rIns="75425" bIns="75425" anchor="t" anchorCtr="0"/>
          <a:lstStyle>
            <a:lvl1pPr marL="457200" lvl="0" indent="-368300">
              <a:spcBef>
                <a:spcPts val="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16" name="Google Shape;16;p5"/>
          <p:cNvSpPr txBox="1">
            <a:spLocks noGrp="1"/>
          </p:cNvSpPr>
          <p:nvPr>
            <p:ph type="body" idx="2"/>
          </p:nvPr>
        </p:nvSpPr>
        <p:spPr>
          <a:xfrm>
            <a:off x="4846320" y="1234440"/>
            <a:ext cx="4023300" cy="3703200"/>
          </a:xfrm>
          <a:prstGeom prst="rect">
            <a:avLst/>
          </a:prstGeom>
          <a:noFill/>
          <a:ln>
            <a:noFill/>
          </a:ln>
        </p:spPr>
        <p:txBody>
          <a:bodyPr spcFirstLastPara="1" wrap="square" lIns="75425" tIns="75425" rIns="75425" bIns="75425" anchor="t" anchorCtr="0"/>
          <a:lstStyle>
            <a:lvl1pPr marL="457200" lvl="0" indent="-368300">
              <a:spcBef>
                <a:spcPts val="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
        <p:cNvGrpSpPr/>
        <p:nvPr/>
      </p:nvGrpSpPr>
      <p:grpSpPr>
        <a:xfrm>
          <a:off x="0" y="0"/>
          <a:ext cx="0" cy="0"/>
          <a:chOff x="0" y="0"/>
          <a:chExt cx="0" cy="0"/>
        </a:xfrm>
      </p:grpSpPr>
      <p:sp>
        <p:nvSpPr>
          <p:cNvPr id="18" name="Google Shape;18;p6"/>
          <p:cNvSpPr txBox="1">
            <a:spLocks noGrp="1"/>
          </p:cNvSpPr>
          <p:nvPr>
            <p:ph type="body" idx="1"/>
          </p:nvPr>
        </p:nvSpPr>
        <p:spPr>
          <a:xfrm>
            <a:off x="274320" y="4526280"/>
            <a:ext cx="8595300" cy="411600"/>
          </a:xfrm>
          <a:prstGeom prst="rect">
            <a:avLst/>
          </a:prstGeom>
          <a:noFill/>
          <a:ln>
            <a:noFill/>
          </a:ln>
        </p:spPr>
        <p:txBody>
          <a:bodyPr spcFirstLastPara="1" wrap="square" lIns="75425" tIns="75425" rIns="75425" bIns="75425" anchor="t" anchorCtr="0"/>
          <a:lstStyle>
            <a:lvl1pPr marL="457200" lvl="0" indent="-393700" algn="ctr">
              <a:spcBef>
                <a:spcPts val="0"/>
              </a:spcBef>
              <a:spcAft>
                <a:spcPts val="0"/>
              </a:spcAft>
              <a:buSzPts val="2600"/>
              <a:buChar char="●"/>
              <a:defRPr sz="2600"/>
            </a:lvl1pPr>
            <a:lvl2pPr marL="914400" lvl="1" indent="-393700" algn="ctr">
              <a:spcBef>
                <a:spcPts val="0"/>
              </a:spcBef>
              <a:spcAft>
                <a:spcPts val="0"/>
              </a:spcAft>
              <a:buSzPts val="2600"/>
              <a:buChar char="○"/>
              <a:defRPr sz="2600"/>
            </a:lvl2pPr>
            <a:lvl3pPr marL="1371600" lvl="2" indent="-393700" algn="ctr">
              <a:spcBef>
                <a:spcPts val="0"/>
              </a:spcBef>
              <a:spcAft>
                <a:spcPts val="0"/>
              </a:spcAft>
              <a:buSzPts val="2600"/>
              <a:buChar char="■"/>
              <a:defRPr sz="2600"/>
            </a:lvl3pPr>
            <a:lvl4pPr marL="1828800" lvl="3" indent="-393700" algn="ctr">
              <a:spcBef>
                <a:spcPts val="0"/>
              </a:spcBef>
              <a:spcAft>
                <a:spcPts val="0"/>
              </a:spcAft>
              <a:buSzPts val="2600"/>
              <a:buChar char="●"/>
              <a:defRPr sz="2600"/>
            </a:lvl4pPr>
            <a:lvl5pPr marL="2286000" lvl="4" indent="-393700" algn="ctr">
              <a:spcBef>
                <a:spcPts val="0"/>
              </a:spcBef>
              <a:spcAft>
                <a:spcPts val="0"/>
              </a:spcAft>
              <a:buSzPts val="2600"/>
              <a:buChar char="○"/>
              <a:defRPr sz="2600"/>
            </a:lvl5pPr>
            <a:lvl6pPr marL="2743200" lvl="5" indent="-393700" algn="ctr">
              <a:spcBef>
                <a:spcPts val="0"/>
              </a:spcBef>
              <a:spcAft>
                <a:spcPts val="0"/>
              </a:spcAft>
              <a:buSzPts val="2600"/>
              <a:buChar char="■"/>
              <a:defRPr sz="2600"/>
            </a:lvl6pPr>
            <a:lvl7pPr marL="3200400" lvl="6" indent="-393700" algn="ctr">
              <a:spcBef>
                <a:spcPts val="0"/>
              </a:spcBef>
              <a:spcAft>
                <a:spcPts val="0"/>
              </a:spcAft>
              <a:buSzPts val="2600"/>
              <a:buChar char="●"/>
              <a:defRPr sz="2600"/>
            </a:lvl7pPr>
            <a:lvl8pPr marL="3657600" lvl="7" indent="-393700" algn="ctr">
              <a:spcBef>
                <a:spcPts val="0"/>
              </a:spcBef>
              <a:spcAft>
                <a:spcPts val="0"/>
              </a:spcAft>
              <a:buSzPts val="2600"/>
              <a:buChar char="○"/>
              <a:defRPr sz="2600"/>
            </a:lvl8pPr>
            <a:lvl9pPr marL="4114800" lvl="8" indent="-393700" algn="ctr">
              <a:spcBef>
                <a:spcPts val="0"/>
              </a:spcBef>
              <a:spcAft>
                <a:spcPts val="0"/>
              </a:spcAft>
              <a:buSzPts val="2600"/>
              <a:buChar char="■"/>
              <a:defRPr sz="2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DqX7VxW3wL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bkZjcVl0cqw"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8PbnIruiv-Q"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https://www.youtube.com/watch?v=FlQlYS4tNXs" TargetMode="External"/><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7.gif"/></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MbgHbYXs3cM"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2.jpg"/></Relationships>
</file>

<file path=ppt/slides/_rels/slide31.xml.rels><?xml version="1.0" encoding="UTF-8" standalone="yes"?>
<Relationships xmlns="http://schemas.openxmlformats.org/package/2006/relationships"><Relationship Id="rId3" Type="http://schemas.openxmlformats.org/officeDocument/2006/relationships/hyperlink" Target="https://www.cdc.gov/teenpregnancy/about/index.htm"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3.jpg"/></Relationships>
</file>

<file path=ppt/slides/_rels/slide3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56.jpg"/><Relationship Id="rId4" Type="http://schemas.openxmlformats.org/officeDocument/2006/relationships/image" Target="../media/image55.jpg"/></Relationships>
</file>

<file path=ppt/slides/_rels/slide38.xml.rels><?xml version="1.0" encoding="UTF-8" standalone="yes"?>
<Relationships xmlns="http://schemas.openxmlformats.org/package/2006/relationships"><Relationship Id="rId3" Type="http://schemas.openxmlformats.org/officeDocument/2006/relationships/hyperlink" Target="http://howbirthcontrolworks.com/index.php/types-of-birth-control/oral-contraceptives"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58.jpg"/><Relationship Id="rId4" Type="http://schemas.openxmlformats.org/officeDocument/2006/relationships/image" Target="../media/image57.jpg"/></Relationships>
</file>

<file path=ppt/slides/_rels/slide3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www.flickr.com/photos/lunarcaustic/3385925240/" TargetMode="Externa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62.jpg"/></Relationships>
</file>

<file path=ppt/slides/_rels/slide42.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65.jpg"/></Relationships>
</file>

<file path=ppt/slides/_rels/slide44.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www.sciencealert.com/a-one-off-injection-could-replace-the-need-to-spay-and-neuter-your-pets"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9"/>
          <p:cNvSpPr txBox="1">
            <a:spLocks noGrp="1"/>
          </p:cNvSpPr>
          <p:nvPr>
            <p:ph type="ctrTitle"/>
          </p:nvPr>
        </p:nvSpPr>
        <p:spPr>
          <a:xfrm>
            <a:off x="733703" y="238275"/>
            <a:ext cx="7569900" cy="873000"/>
          </a:xfrm>
          <a:prstGeom prst="rect">
            <a:avLst/>
          </a:prstGeom>
        </p:spPr>
        <p:txBody>
          <a:bodyPr spcFirstLastPara="1" wrap="square" lIns="31425" tIns="31425" rIns="31425" bIns="31425" anchor="t" anchorCtr="0">
            <a:noAutofit/>
          </a:bodyPr>
          <a:lstStyle/>
          <a:p>
            <a:pPr marL="0" lvl="0" indent="0" algn="ctr" rtl="0">
              <a:lnSpc>
                <a:spcPct val="100000"/>
              </a:lnSpc>
              <a:spcBef>
                <a:spcPts val="0"/>
              </a:spcBef>
              <a:spcAft>
                <a:spcPts val="0"/>
              </a:spcAft>
              <a:buNone/>
            </a:pPr>
            <a:r>
              <a:rPr lang="en-US" sz="4000">
                <a:solidFill>
                  <a:srgbClr val="000000"/>
                </a:solidFill>
                <a:latin typeface="Arial"/>
                <a:ea typeface="Arial"/>
                <a:cs typeface="Arial"/>
                <a:sym typeface="Arial"/>
              </a:rPr>
              <a:t>Clearblue Pregnancy Test</a:t>
            </a:r>
            <a:endParaRPr sz="4000">
              <a:solidFill>
                <a:srgbClr val="000000"/>
              </a:solidFill>
              <a:latin typeface="Arial"/>
              <a:ea typeface="Arial"/>
              <a:cs typeface="Arial"/>
              <a:sym typeface="Arial"/>
            </a:endParaRPr>
          </a:p>
        </p:txBody>
      </p:sp>
      <p:pic>
        <p:nvPicPr>
          <p:cNvPr id="346" name="Google Shape;346;p49">
            <a:hlinkClick r:id="rId3"/>
          </p:cNvPr>
          <p:cNvPicPr preferRelativeResize="0"/>
          <p:nvPr/>
        </p:nvPicPr>
        <p:blipFill>
          <a:blip r:embed="rId4">
            <a:alphaModFix/>
          </a:blip>
          <a:stretch>
            <a:fillRect/>
          </a:stretch>
        </p:blipFill>
        <p:spPr>
          <a:xfrm>
            <a:off x="2122224" y="1111274"/>
            <a:ext cx="4899550" cy="3674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58"/>
          <p:cNvPicPr preferRelativeResize="0"/>
          <p:nvPr/>
        </p:nvPicPr>
        <p:blipFill rotWithShape="1">
          <a:blip r:embed="rId3">
            <a:alphaModFix/>
          </a:blip>
          <a:srcRect t="6147"/>
          <a:stretch/>
        </p:blipFill>
        <p:spPr>
          <a:xfrm>
            <a:off x="936225" y="140150"/>
            <a:ext cx="6995076" cy="4919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59"/>
          <p:cNvPicPr preferRelativeResize="0"/>
          <p:nvPr/>
        </p:nvPicPr>
        <p:blipFill>
          <a:blip r:embed="rId3">
            <a:alphaModFix/>
          </a:blip>
          <a:stretch>
            <a:fillRect/>
          </a:stretch>
        </p:blipFill>
        <p:spPr>
          <a:xfrm>
            <a:off x="1262075" y="149900"/>
            <a:ext cx="5781176" cy="4626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60"/>
          <p:cNvPicPr preferRelativeResize="0"/>
          <p:nvPr/>
        </p:nvPicPr>
        <p:blipFill>
          <a:blip r:embed="rId3">
            <a:alphaModFix/>
          </a:blip>
          <a:stretch>
            <a:fillRect/>
          </a:stretch>
        </p:blipFill>
        <p:spPr>
          <a:xfrm>
            <a:off x="1867850" y="294950"/>
            <a:ext cx="4876775" cy="4531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1"/>
          <p:cNvSpPr txBox="1">
            <a:spLocks noGrp="1"/>
          </p:cNvSpPr>
          <p:nvPr>
            <p:ph type="title"/>
          </p:nvPr>
        </p:nvSpPr>
        <p:spPr>
          <a:xfrm>
            <a:off x="274320" y="205740"/>
            <a:ext cx="8664000" cy="6687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3500">
                <a:solidFill>
                  <a:srgbClr val="000000"/>
                </a:solidFill>
                <a:latin typeface="Arial"/>
                <a:ea typeface="Arial"/>
                <a:cs typeface="Arial"/>
                <a:sym typeface="Arial"/>
              </a:rPr>
              <a:t>Labor</a:t>
            </a:r>
            <a:endParaRPr sz="3500">
              <a:solidFill>
                <a:srgbClr val="000000"/>
              </a:solidFill>
              <a:latin typeface="Arial"/>
              <a:ea typeface="Arial"/>
              <a:cs typeface="Arial"/>
              <a:sym typeface="Arial"/>
            </a:endParaRPr>
          </a:p>
        </p:txBody>
      </p:sp>
      <p:sp>
        <p:nvSpPr>
          <p:cNvPr id="423" name="Google Shape;423;p61"/>
          <p:cNvSpPr txBox="1">
            <a:spLocks noGrp="1"/>
          </p:cNvSpPr>
          <p:nvPr>
            <p:ph type="body" idx="1"/>
          </p:nvPr>
        </p:nvSpPr>
        <p:spPr>
          <a:xfrm>
            <a:off x="273375" y="1031333"/>
            <a:ext cx="3346500" cy="35688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Contractions of muscles occur and become faster and faster, this timing can be used to predict the progression of the labor.</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highlight>
                  <a:srgbClr val="FFFF00"/>
                </a:highlight>
                <a:latin typeface="Arial"/>
                <a:ea typeface="Arial"/>
                <a:cs typeface="Arial"/>
                <a:sym typeface="Arial"/>
              </a:rPr>
              <a:t>Braxton Hicks </a:t>
            </a:r>
            <a:r>
              <a:rPr lang="en-US" sz="2200">
                <a:solidFill>
                  <a:srgbClr val="000000"/>
                </a:solidFill>
                <a:latin typeface="Arial"/>
                <a:ea typeface="Arial"/>
                <a:cs typeface="Arial"/>
                <a:sym typeface="Arial"/>
              </a:rPr>
              <a:t>contractions can occur throughout pregnancy, but probably more frequent at the end</a:t>
            </a:r>
            <a:endParaRPr sz="2200">
              <a:solidFill>
                <a:srgbClr val="000000"/>
              </a:solidFill>
              <a:latin typeface="Arial"/>
              <a:ea typeface="Arial"/>
              <a:cs typeface="Arial"/>
              <a:sym typeface="Arial"/>
            </a:endParaRPr>
          </a:p>
        </p:txBody>
      </p:sp>
      <p:pic>
        <p:nvPicPr>
          <p:cNvPr id="424" name="Google Shape;424;p61"/>
          <p:cNvPicPr preferRelativeResize="0"/>
          <p:nvPr/>
        </p:nvPicPr>
        <p:blipFill>
          <a:blip r:embed="rId3">
            <a:alphaModFix/>
          </a:blip>
          <a:stretch>
            <a:fillRect/>
          </a:stretch>
        </p:blipFill>
        <p:spPr>
          <a:xfrm>
            <a:off x="4938660" y="675"/>
            <a:ext cx="3339876" cy="3226484"/>
          </a:xfrm>
          <a:prstGeom prst="rect">
            <a:avLst/>
          </a:prstGeom>
          <a:noFill/>
          <a:ln>
            <a:noFill/>
          </a:ln>
        </p:spPr>
      </p:pic>
      <p:sp>
        <p:nvSpPr>
          <p:cNvPr id="425" name="Google Shape;425;p61"/>
          <p:cNvSpPr txBox="1"/>
          <p:nvPr/>
        </p:nvSpPr>
        <p:spPr>
          <a:xfrm>
            <a:off x="4847220" y="3429675"/>
            <a:ext cx="3848100" cy="13986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000">
                <a:solidFill>
                  <a:srgbClr val="000000"/>
                </a:solidFill>
                <a:latin typeface="Arial"/>
                <a:ea typeface="Arial"/>
                <a:cs typeface="Arial"/>
                <a:sym typeface="Arial"/>
              </a:rPr>
              <a:t>Dilation of the cervix allows for baby to pass through, the amount of dilation also is a good clue for how close baby is.</a:t>
            </a:r>
            <a:endParaRPr sz="200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2"/>
          <p:cNvSpPr txBox="1"/>
          <p:nvPr/>
        </p:nvSpPr>
        <p:spPr>
          <a:xfrm>
            <a:off x="415300" y="3002202"/>
            <a:ext cx="4247100" cy="18813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1800">
                <a:solidFill>
                  <a:srgbClr val="000000"/>
                </a:solidFill>
                <a:latin typeface="Arial"/>
                <a:ea typeface="Arial"/>
                <a:cs typeface="Arial"/>
                <a:sym typeface="Arial"/>
              </a:rPr>
              <a:t>An </a:t>
            </a:r>
            <a:r>
              <a:rPr lang="en-US" sz="1800">
                <a:solidFill>
                  <a:srgbClr val="000000"/>
                </a:solidFill>
                <a:highlight>
                  <a:srgbClr val="FFFF00"/>
                </a:highlight>
                <a:latin typeface="Arial"/>
                <a:ea typeface="Arial"/>
                <a:cs typeface="Arial"/>
                <a:sym typeface="Arial"/>
              </a:rPr>
              <a:t>epidural</a:t>
            </a:r>
            <a:r>
              <a:rPr lang="en-US" sz="1800">
                <a:solidFill>
                  <a:srgbClr val="000000"/>
                </a:solidFill>
                <a:latin typeface="Arial"/>
                <a:ea typeface="Arial"/>
                <a:cs typeface="Arial"/>
                <a:sym typeface="Arial"/>
              </a:rPr>
              <a:t> can be used to </a:t>
            </a:r>
            <a:r>
              <a:rPr lang="en-US" sz="1800" u="sng">
                <a:solidFill>
                  <a:srgbClr val="000000"/>
                </a:solidFill>
                <a:latin typeface="Arial"/>
                <a:ea typeface="Arial"/>
                <a:cs typeface="Arial"/>
                <a:sym typeface="Arial"/>
              </a:rPr>
              <a:t>manage pain of labor.  </a:t>
            </a:r>
            <a:endParaRPr sz="1800" u="sng"/>
          </a:p>
          <a:p>
            <a:pPr marL="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r>
              <a:rPr lang="en-US" sz="1800"/>
              <a:t>     </a:t>
            </a:r>
            <a:r>
              <a:rPr lang="en-US" sz="1800" i="1"/>
              <a:t>Epi + dura</a:t>
            </a:r>
            <a:r>
              <a:rPr lang="en-US" sz="1800"/>
              <a:t> = upon the dura</a:t>
            </a:r>
            <a:endParaRPr sz="1800"/>
          </a:p>
          <a:p>
            <a:pPr marL="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r>
              <a:rPr lang="en-US" sz="1800"/>
              <a:t>Drug is injected into the space (dura) near the spinal cord. </a:t>
            </a:r>
            <a:endParaRPr sz="1800"/>
          </a:p>
        </p:txBody>
      </p:sp>
      <p:pic>
        <p:nvPicPr>
          <p:cNvPr id="431" name="Google Shape;431;p62" descr="Epidural_Anesthesia.png"/>
          <p:cNvPicPr preferRelativeResize="0"/>
          <p:nvPr/>
        </p:nvPicPr>
        <p:blipFill rotWithShape="1">
          <a:blip r:embed="rId3">
            <a:alphaModFix/>
          </a:blip>
          <a:srcRect t="5852" b="5471"/>
          <a:stretch/>
        </p:blipFill>
        <p:spPr>
          <a:xfrm>
            <a:off x="1004478" y="94592"/>
            <a:ext cx="7286154" cy="2907612"/>
          </a:xfrm>
          <a:prstGeom prst="rect">
            <a:avLst/>
          </a:prstGeom>
          <a:noFill/>
          <a:ln>
            <a:noFill/>
          </a:ln>
        </p:spPr>
      </p:pic>
      <p:pic>
        <p:nvPicPr>
          <p:cNvPr id="432" name="Google Shape;432;p62" descr="b4dd49fdc75915a128dc7bb37659c4f2.jpg"/>
          <p:cNvPicPr preferRelativeResize="0"/>
          <p:nvPr/>
        </p:nvPicPr>
        <p:blipFill>
          <a:blip r:embed="rId4">
            <a:alphaModFix/>
          </a:blip>
          <a:stretch>
            <a:fillRect/>
          </a:stretch>
        </p:blipFill>
        <p:spPr>
          <a:xfrm>
            <a:off x="5643263" y="3193568"/>
            <a:ext cx="2300417" cy="188125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p63"/>
          <p:cNvPicPr preferRelativeResize="0"/>
          <p:nvPr/>
        </p:nvPicPr>
        <p:blipFill>
          <a:blip r:embed="rId3">
            <a:alphaModFix/>
          </a:blip>
          <a:stretch>
            <a:fillRect/>
          </a:stretch>
        </p:blipFill>
        <p:spPr>
          <a:xfrm>
            <a:off x="1825567" y="113813"/>
            <a:ext cx="5210814" cy="49158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42" name="Google Shape;442;p64"/>
          <p:cNvPicPr preferRelativeResize="0"/>
          <p:nvPr/>
        </p:nvPicPr>
        <p:blipFill>
          <a:blip r:embed="rId3">
            <a:alphaModFix/>
          </a:blip>
          <a:stretch>
            <a:fillRect/>
          </a:stretch>
        </p:blipFill>
        <p:spPr>
          <a:xfrm>
            <a:off x="323550" y="439300"/>
            <a:ext cx="8461875" cy="3881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5"/>
          <p:cNvSpPr txBox="1"/>
          <p:nvPr/>
        </p:nvSpPr>
        <p:spPr>
          <a:xfrm>
            <a:off x="279025" y="93875"/>
            <a:ext cx="8788500" cy="8271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100" b="1" u="sng"/>
              <a:t>Placenta</a:t>
            </a:r>
            <a:r>
              <a:rPr lang="en-US" sz="2100"/>
              <a:t> -  attaches to the fetus via the umbilical cord, supplies nutrients to the fetus during pregnancy.  It is expelled after the baby is born. </a:t>
            </a:r>
            <a:endParaRPr sz="2100"/>
          </a:p>
        </p:txBody>
      </p:sp>
      <p:pic>
        <p:nvPicPr>
          <p:cNvPr id="448" name="Google Shape;448;p65"/>
          <p:cNvPicPr preferRelativeResize="0"/>
          <p:nvPr/>
        </p:nvPicPr>
        <p:blipFill>
          <a:blip r:embed="rId3">
            <a:alphaModFix/>
          </a:blip>
          <a:stretch>
            <a:fillRect/>
          </a:stretch>
        </p:blipFill>
        <p:spPr>
          <a:xfrm>
            <a:off x="1766900" y="1119271"/>
            <a:ext cx="5812761" cy="385001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66" descr="a-woman-is-pointing-at-a-c-section-scar.jpg"/>
          <p:cNvPicPr preferRelativeResize="0"/>
          <p:nvPr/>
        </p:nvPicPr>
        <p:blipFill>
          <a:blip r:embed="rId3">
            <a:alphaModFix/>
          </a:blip>
          <a:stretch>
            <a:fillRect/>
          </a:stretch>
        </p:blipFill>
        <p:spPr>
          <a:xfrm>
            <a:off x="4591192" y="149799"/>
            <a:ext cx="3147981" cy="1951746"/>
          </a:xfrm>
          <a:prstGeom prst="rect">
            <a:avLst/>
          </a:prstGeom>
          <a:noFill/>
          <a:ln>
            <a:noFill/>
          </a:ln>
        </p:spPr>
      </p:pic>
      <p:pic>
        <p:nvPicPr>
          <p:cNvPr id="454" name="Google Shape;454;p66" descr="c-section-graphic.jpg"/>
          <p:cNvPicPr preferRelativeResize="0"/>
          <p:nvPr/>
        </p:nvPicPr>
        <p:blipFill>
          <a:blip r:embed="rId4">
            <a:alphaModFix/>
          </a:blip>
          <a:stretch>
            <a:fillRect/>
          </a:stretch>
        </p:blipFill>
        <p:spPr>
          <a:xfrm>
            <a:off x="183397" y="82637"/>
            <a:ext cx="3768069" cy="3042714"/>
          </a:xfrm>
          <a:prstGeom prst="rect">
            <a:avLst/>
          </a:prstGeom>
          <a:noFill/>
          <a:ln>
            <a:noFill/>
          </a:ln>
        </p:spPr>
      </p:pic>
      <p:pic>
        <p:nvPicPr>
          <p:cNvPr id="455" name="Google Shape;455;p66" descr="Birth060207w.jpg"/>
          <p:cNvPicPr preferRelativeResize="0"/>
          <p:nvPr/>
        </p:nvPicPr>
        <p:blipFill>
          <a:blip r:embed="rId5">
            <a:alphaModFix/>
          </a:blip>
          <a:stretch>
            <a:fillRect/>
          </a:stretch>
        </p:blipFill>
        <p:spPr>
          <a:xfrm>
            <a:off x="4185056" y="2204668"/>
            <a:ext cx="3661234" cy="2872041"/>
          </a:xfrm>
          <a:prstGeom prst="rect">
            <a:avLst/>
          </a:prstGeom>
          <a:noFill/>
          <a:ln>
            <a:noFill/>
          </a:ln>
        </p:spPr>
      </p:pic>
      <p:sp>
        <p:nvSpPr>
          <p:cNvPr id="456" name="Google Shape;456;p66"/>
          <p:cNvSpPr txBox="1"/>
          <p:nvPr/>
        </p:nvSpPr>
        <p:spPr>
          <a:xfrm>
            <a:off x="499005" y="3301054"/>
            <a:ext cx="2981100" cy="15834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1500"/>
              <a:t>Caesarean Section - baby is surgically removed from the mother</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US" sz="1500"/>
              <a:t>Performed when complications make vaginal delivery risky </a:t>
            </a:r>
            <a:endParaRPr sz="15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p67">
            <a:hlinkClick r:id="rId3"/>
          </p:cNvPr>
          <p:cNvPicPr preferRelativeResize="0"/>
          <p:nvPr/>
        </p:nvPicPr>
        <p:blipFill>
          <a:blip r:embed="rId4">
            <a:alphaModFix/>
          </a:blip>
          <a:stretch>
            <a:fillRect/>
          </a:stretch>
        </p:blipFill>
        <p:spPr>
          <a:xfrm>
            <a:off x="1468199" y="249599"/>
            <a:ext cx="5961050" cy="4470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50"/>
          <p:cNvPicPr preferRelativeResize="0"/>
          <p:nvPr/>
        </p:nvPicPr>
        <p:blipFill>
          <a:blip r:embed="rId3">
            <a:alphaModFix/>
          </a:blip>
          <a:stretch>
            <a:fillRect/>
          </a:stretch>
        </p:blipFill>
        <p:spPr>
          <a:xfrm>
            <a:off x="1178950" y="525969"/>
            <a:ext cx="6100752" cy="4571995"/>
          </a:xfrm>
          <a:prstGeom prst="rect">
            <a:avLst/>
          </a:prstGeom>
          <a:noFill/>
          <a:ln>
            <a:noFill/>
          </a:ln>
        </p:spPr>
      </p:pic>
      <p:sp>
        <p:nvSpPr>
          <p:cNvPr id="352" name="Google Shape;352;p50"/>
          <p:cNvSpPr txBox="1"/>
          <p:nvPr/>
        </p:nvSpPr>
        <p:spPr>
          <a:xfrm>
            <a:off x="244463" y="34526"/>
            <a:ext cx="4989900" cy="375300"/>
          </a:xfrm>
          <a:prstGeom prst="rect">
            <a:avLst/>
          </a:prstGeom>
          <a:noFill/>
          <a:ln>
            <a:noFill/>
          </a:ln>
        </p:spPr>
        <p:txBody>
          <a:bodyPr spcFirstLastPara="1" wrap="square" lIns="31425" tIns="31425" rIns="31425" bIns="31425" anchor="t" anchorCtr="0">
            <a:noAutofit/>
          </a:bodyPr>
          <a:lstStyle/>
          <a:p>
            <a:pPr marL="0" marR="0" lvl="0" indent="0" algn="l" rtl="0">
              <a:lnSpc>
                <a:spcPct val="120089"/>
              </a:lnSpc>
              <a:spcBef>
                <a:spcPts val="0"/>
              </a:spcBef>
              <a:spcAft>
                <a:spcPts val="0"/>
              </a:spcAft>
              <a:buNone/>
            </a:pPr>
            <a:r>
              <a:rPr lang="en-US" sz="2600">
                <a:solidFill>
                  <a:srgbClr val="000000"/>
                </a:solidFill>
                <a:latin typeface="Arial"/>
                <a:ea typeface="Arial"/>
                <a:cs typeface="Arial"/>
                <a:sym typeface="Arial"/>
              </a:rPr>
              <a:t>Fetal Development</a:t>
            </a:r>
            <a:endParaRPr sz="260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68"/>
          <p:cNvPicPr preferRelativeResize="0"/>
          <p:nvPr/>
        </p:nvPicPr>
        <p:blipFill>
          <a:blip r:embed="rId3">
            <a:alphaModFix/>
          </a:blip>
          <a:stretch>
            <a:fillRect/>
          </a:stretch>
        </p:blipFill>
        <p:spPr>
          <a:xfrm>
            <a:off x="760429" y="799098"/>
            <a:ext cx="2947875" cy="2947900"/>
          </a:xfrm>
          <a:prstGeom prst="rect">
            <a:avLst/>
          </a:prstGeom>
          <a:noFill/>
          <a:ln>
            <a:noFill/>
          </a:ln>
        </p:spPr>
      </p:pic>
      <p:pic>
        <p:nvPicPr>
          <p:cNvPr id="467" name="Google Shape;467;p68"/>
          <p:cNvPicPr preferRelativeResize="0"/>
          <p:nvPr/>
        </p:nvPicPr>
        <p:blipFill>
          <a:blip r:embed="rId4">
            <a:alphaModFix/>
          </a:blip>
          <a:stretch>
            <a:fillRect/>
          </a:stretch>
        </p:blipFill>
        <p:spPr>
          <a:xfrm>
            <a:off x="5252605" y="147900"/>
            <a:ext cx="2857494" cy="2150263"/>
          </a:xfrm>
          <a:prstGeom prst="rect">
            <a:avLst/>
          </a:prstGeom>
          <a:noFill/>
          <a:ln>
            <a:noFill/>
          </a:ln>
        </p:spPr>
      </p:pic>
      <p:sp>
        <p:nvSpPr>
          <p:cNvPr id="468" name="Google Shape;468;p68"/>
          <p:cNvSpPr txBox="1"/>
          <p:nvPr/>
        </p:nvSpPr>
        <p:spPr>
          <a:xfrm>
            <a:off x="191028" y="147900"/>
            <a:ext cx="4396800" cy="745500"/>
          </a:xfrm>
          <a:prstGeom prst="rect">
            <a:avLst/>
          </a:prstGeom>
          <a:noFill/>
          <a:ln>
            <a:noFill/>
          </a:ln>
        </p:spPr>
        <p:txBody>
          <a:bodyPr spcFirstLastPara="1" wrap="square" lIns="31425" tIns="31425" rIns="31425" bIns="31425" anchor="t" anchorCtr="0">
            <a:noAutofit/>
          </a:bodyPr>
          <a:lstStyle/>
          <a:p>
            <a:pPr marL="0" marR="0" lvl="0" indent="0" algn="l" rtl="0">
              <a:lnSpc>
                <a:spcPct val="120138"/>
              </a:lnSpc>
              <a:spcBef>
                <a:spcPts val="0"/>
              </a:spcBef>
              <a:spcAft>
                <a:spcPts val="0"/>
              </a:spcAft>
              <a:buNone/>
            </a:pPr>
            <a:r>
              <a:rPr lang="en-US" sz="1700" dirty="0">
                <a:solidFill>
                  <a:srgbClr val="000000"/>
                </a:solidFill>
                <a:latin typeface="Arial"/>
                <a:ea typeface="Arial"/>
                <a:cs typeface="Arial"/>
                <a:sym typeface="Arial"/>
              </a:rPr>
              <a:t>Babies aren’t so cute when they’re born – it’s a rough road to leave the womb</a:t>
            </a:r>
            <a:endParaRPr sz="1700" dirty="0">
              <a:solidFill>
                <a:srgbClr val="000000"/>
              </a:solidFill>
              <a:latin typeface="Arial"/>
              <a:ea typeface="Arial"/>
              <a:cs typeface="Arial"/>
              <a:sym typeface="Arial"/>
            </a:endParaRPr>
          </a:p>
        </p:txBody>
      </p:sp>
      <p:pic>
        <p:nvPicPr>
          <p:cNvPr id="469" name="Google Shape;469;p68"/>
          <p:cNvPicPr preferRelativeResize="0"/>
          <p:nvPr/>
        </p:nvPicPr>
        <p:blipFill>
          <a:blip r:embed="rId5">
            <a:alphaModFix/>
          </a:blip>
          <a:stretch>
            <a:fillRect/>
          </a:stretch>
        </p:blipFill>
        <p:spPr>
          <a:xfrm>
            <a:off x="5252599" y="2438076"/>
            <a:ext cx="2811075" cy="2536050"/>
          </a:xfrm>
          <a:prstGeom prst="rect">
            <a:avLst/>
          </a:prstGeom>
          <a:noFill/>
          <a:ln>
            <a:noFill/>
          </a:ln>
        </p:spPr>
      </p:pic>
      <p:sp>
        <p:nvSpPr>
          <p:cNvPr id="470" name="Google Shape;470;p68"/>
          <p:cNvSpPr txBox="1"/>
          <p:nvPr/>
        </p:nvSpPr>
        <p:spPr>
          <a:xfrm>
            <a:off x="624535" y="3811291"/>
            <a:ext cx="3351600" cy="11187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200" dirty="0">
                <a:solidFill>
                  <a:srgbClr val="000000"/>
                </a:solidFill>
                <a:latin typeface="Arial"/>
                <a:ea typeface="Arial"/>
                <a:cs typeface="Arial"/>
                <a:sym typeface="Arial"/>
              </a:rPr>
              <a:t>Some women advocate for home births using midwives.</a:t>
            </a:r>
            <a:endParaRPr sz="2200"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9"/>
          <p:cNvSpPr txBox="1"/>
          <p:nvPr/>
        </p:nvSpPr>
        <p:spPr>
          <a:xfrm>
            <a:off x="303615" y="113012"/>
            <a:ext cx="8100000" cy="5589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1500"/>
              <a:t>Most of the time, the amniotic sac breaks before the baby is born, in this photo, the baby is shown still inside it.</a:t>
            </a:r>
            <a:endParaRPr sz="1500"/>
          </a:p>
        </p:txBody>
      </p:sp>
      <p:pic>
        <p:nvPicPr>
          <p:cNvPr id="476" name="Google Shape;476;p69"/>
          <p:cNvPicPr preferRelativeResize="0"/>
          <p:nvPr/>
        </p:nvPicPr>
        <p:blipFill>
          <a:blip r:embed="rId3">
            <a:alphaModFix/>
          </a:blip>
          <a:stretch>
            <a:fillRect/>
          </a:stretch>
        </p:blipFill>
        <p:spPr>
          <a:xfrm>
            <a:off x="2111180" y="622138"/>
            <a:ext cx="4636980" cy="432784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70"/>
          <p:cNvSpPr txBox="1"/>
          <p:nvPr/>
        </p:nvSpPr>
        <p:spPr>
          <a:xfrm>
            <a:off x="311738" y="0"/>
            <a:ext cx="6220200" cy="3768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500"/>
              <a:t>Some women opt to give birth in water.</a:t>
            </a:r>
            <a:endParaRPr sz="2500"/>
          </a:p>
        </p:txBody>
      </p:sp>
      <p:pic>
        <p:nvPicPr>
          <p:cNvPr id="482" name="Google Shape;482;p70">
            <a:hlinkClick r:id="rId3"/>
          </p:cNvPr>
          <p:cNvPicPr preferRelativeResize="0"/>
          <p:nvPr/>
        </p:nvPicPr>
        <p:blipFill>
          <a:blip r:embed="rId4">
            <a:alphaModFix/>
          </a:blip>
          <a:stretch>
            <a:fillRect/>
          </a:stretch>
        </p:blipFill>
        <p:spPr>
          <a:xfrm>
            <a:off x="2149484" y="419041"/>
            <a:ext cx="4619050" cy="3465466"/>
          </a:xfrm>
          <a:prstGeom prst="rect">
            <a:avLst/>
          </a:prstGeom>
          <a:noFill/>
          <a:ln>
            <a:noFill/>
          </a:ln>
        </p:spPr>
      </p:pic>
      <p:sp>
        <p:nvSpPr>
          <p:cNvPr id="483" name="Google Shape;483;p70"/>
          <p:cNvSpPr txBox="1"/>
          <p:nvPr/>
        </p:nvSpPr>
        <p:spPr>
          <a:xfrm>
            <a:off x="937665" y="3926745"/>
            <a:ext cx="7268700" cy="2841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1200"/>
              <a:t>This woman was waiting on the midwife and delivered when her husband went to answer the door.</a:t>
            </a:r>
            <a:endParaRPr sz="1200"/>
          </a:p>
        </p:txBody>
      </p:sp>
      <p:sp>
        <p:nvSpPr>
          <p:cNvPr id="484" name="Google Shape;484;p70"/>
          <p:cNvSpPr txBox="1"/>
          <p:nvPr/>
        </p:nvSpPr>
        <p:spPr>
          <a:xfrm>
            <a:off x="664425" y="4399886"/>
            <a:ext cx="7815300" cy="3249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500" u="sng">
                <a:solidFill>
                  <a:schemeClr val="hlink"/>
                </a:solidFill>
                <a:hlinkClick r:id="rId5"/>
              </a:rPr>
              <a:t>Epidural live birth</a:t>
            </a:r>
            <a:r>
              <a:rPr lang="en-US" sz="2500"/>
              <a:t> - graphic video by Baby Center</a:t>
            </a:r>
            <a:endParaRPr sz="25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71"/>
          <p:cNvSpPr txBox="1">
            <a:spLocks noGrp="1"/>
          </p:cNvSpPr>
          <p:nvPr>
            <p:ph type="title"/>
          </p:nvPr>
        </p:nvSpPr>
        <p:spPr>
          <a:xfrm>
            <a:off x="274320" y="205740"/>
            <a:ext cx="8664000" cy="6687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3500">
                <a:solidFill>
                  <a:srgbClr val="000000"/>
                </a:solidFill>
                <a:latin typeface="Arial"/>
                <a:ea typeface="Arial"/>
                <a:cs typeface="Arial"/>
                <a:sym typeface="Arial"/>
              </a:rPr>
              <a:t>Complications During Birth</a:t>
            </a:r>
            <a:endParaRPr sz="3500">
              <a:solidFill>
                <a:srgbClr val="000000"/>
              </a:solidFill>
              <a:latin typeface="Arial"/>
              <a:ea typeface="Arial"/>
              <a:cs typeface="Arial"/>
              <a:sym typeface="Arial"/>
            </a:endParaRPr>
          </a:p>
        </p:txBody>
      </p:sp>
      <p:sp>
        <p:nvSpPr>
          <p:cNvPr id="490" name="Google Shape;490;p71"/>
          <p:cNvSpPr txBox="1">
            <a:spLocks noGrp="1"/>
          </p:cNvSpPr>
          <p:nvPr>
            <p:ph type="body" idx="1"/>
          </p:nvPr>
        </p:nvSpPr>
        <p:spPr>
          <a:xfrm>
            <a:off x="375300" y="1030236"/>
            <a:ext cx="3191700" cy="37758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3100">
                <a:solidFill>
                  <a:srgbClr val="000000"/>
                </a:solidFill>
                <a:latin typeface="Arial"/>
                <a:ea typeface="Arial"/>
                <a:cs typeface="Arial"/>
                <a:sym typeface="Arial"/>
              </a:rPr>
              <a:t>Placenta Previa</a:t>
            </a:r>
            <a:endParaRPr sz="31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placenta is not attached to the top of the uterus, partially or fully blocks the cervix, this can cause bleeding during pregnancy</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Solution:  C-Section</a:t>
            </a:r>
            <a:endParaRPr sz="2200">
              <a:solidFill>
                <a:srgbClr val="000000"/>
              </a:solidFill>
              <a:latin typeface="Arial"/>
              <a:ea typeface="Arial"/>
              <a:cs typeface="Arial"/>
              <a:sym typeface="Arial"/>
            </a:endParaRPr>
          </a:p>
        </p:txBody>
      </p:sp>
      <p:pic>
        <p:nvPicPr>
          <p:cNvPr id="491" name="Google Shape;491;p71"/>
          <p:cNvPicPr preferRelativeResize="0"/>
          <p:nvPr/>
        </p:nvPicPr>
        <p:blipFill>
          <a:blip r:embed="rId3">
            <a:alphaModFix/>
          </a:blip>
          <a:stretch>
            <a:fillRect/>
          </a:stretch>
        </p:blipFill>
        <p:spPr>
          <a:xfrm>
            <a:off x="3758998" y="1112024"/>
            <a:ext cx="4807775" cy="3135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72"/>
          <p:cNvSpPr txBox="1"/>
          <p:nvPr/>
        </p:nvSpPr>
        <p:spPr>
          <a:xfrm>
            <a:off x="86650" y="69724"/>
            <a:ext cx="8689500" cy="16392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500" b="1">
                <a:latin typeface="Verdana"/>
                <a:ea typeface="Verdana"/>
                <a:cs typeface="Verdana"/>
                <a:sym typeface="Verdana"/>
              </a:rPr>
              <a:t>What Is An Episiotomy?</a:t>
            </a:r>
            <a:endParaRPr sz="2500" b="1">
              <a:latin typeface="Verdana"/>
              <a:ea typeface="Verdana"/>
              <a:cs typeface="Verdana"/>
              <a:sym typeface="Verdana"/>
            </a:endParaRPr>
          </a:p>
          <a:p>
            <a:pPr marL="0" lvl="0" indent="0" algn="l" rtl="0">
              <a:spcBef>
                <a:spcPts val="0"/>
              </a:spcBef>
              <a:spcAft>
                <a:spcPts val="0"/>
              </a:spcAft>
              <a:buNone/>
            </a:pPr>
            <a:r>
              <a:rPr lang="en-US" sz="1800">
                <a:latin typeface="Verdana"/>
                <a:ea typeface="Verdana"/>
                <a:cs typeface="Verdana"/>
                <a:sym typeface="Verdana"/>
              </a:rPr>
              <a:t>It is a surgical incision to open the perineum - the tissue between the anus and vagina. It is performed during the second stage of labor when the baby is being pushed through the vagina. The purpose of the procedure is to avoid tearing the delicate perineal tissue. </a:t>
            </a:r>
            <a:endParaRPr sz="1800">
              <a:latin typeface="Verdana"/>
              <a:ea typeface="Verdana"/>
              <a:cs typeface="Verdana"/>
              <a:sym typeface="Verdana"/>
            </a:endParaRPr>
          </a:p>
          <a:p>
            <a:pPr marL="0" lvl="0" indent="0" algn="l" rtl="0">
              <a:spcBef>
                <a:spcPts val="0"/>
              </a:spcBef>
              <a:spcAft>
                <a:spcPts val="0"/>
              </a:spcAft>
              <a:buNone/>
            </a:pPr>
            <a:endParaRPr sz="1800"/>
          </a:p>
        </p:txBody>
      </p:sp>
      <p:pic>
        <p:nvPicPr>
          <p:cNvPr id="497" name="Google Shape;497;p72"/>
          <p:cNvPicPr preferRelativeResize="0"/>
          <p:nvPr/>
        </p:nvPicPr>
        <p:blipFill>
          <a:blip r:embed="rId3">
            <a:alphaModFix/>
          </a:blip>
          <a:stretch>
            <a:fillRect/>
          </a:stretch>
        </p:blipFill>
        <p:spPr>
          <a:xfrm>
            <a:off x="1083524" y="1890773"/>
            <a:ext cx="2813663" cy="3144875"/>
          </a:xfrm>
          <a:prstGeom prst="rect">
            <a:avLst/>
          </a:prstGeom>
          <a:noFill/>
          <a:ln>
            <a:noFill/>
          </a:ln>
        </p:spPr>
      </p:pic>
      <p:pic>
        <p:nvPicPr>
          <p:cNvPr id="498" name="Google Shape;498;p72"/>
          <p:cNvPicPr preferRelativeResize="0"/>
          <p:nvPr/>
        </p:nvPicPr>
        <p:blipFill>
          <a:blip r:embed="rId4">
            <a:alphaModFix/>
          </a:blip>
          <a:stretch>
            <a:fillRect/>
          </a:stretch>
        </p:blipFill>
        <p:spPr>
          <a:xfrm>
            <a:off x="4365001" y="2080723"/>
            <a:ext cx="2813650" cy="276496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3" name="Google Shape;503;p73"/>
          <p:cNvPicPr preferRelativeResize="0"/>
          <p:nvPr/>
        </p:nvPicPr>
        <p:blipFill rotWithShape="1">
          <a:blip r:embed="rId3">
            <a:alphaModFix/>
          </a:blip>
          <a:srcRect t="11063"/>
          <a:stretch/>
        </p:blipFill>
        <p:spPr>
          <a:xfrm>
            <a:off x="572274" y="735313"/>
            <a:ext cx="4904776" cy="2084826"/>
          </a:xfrm>
          <a:prstGeom prst="rect">
            <a:avLst/>
          </a:prstGeom>
          <a:noFill/>
          <a:ln>
            <a:noFill/>
          </a:ln>
        </p:spPr>
      </p:pic>
      <p:sp>
        <p:nvSpPr>
          <p:cNvPr id="504" name="Google Shape;504;p73"/>
          <p:cNvSpPr txBox="1"/>
          <p:nvPr/>
        </p:nvSpPr>
        <p:spPr>
          <a:xfrm>
            <a:off x="219455" y="3030576"/>
            <a:ext cx="8705100" cy="17847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If the baby is rear or feet first, it is called a BREECH BIRTH.  Doctors will attempt to turn the baby or even do an emergency C section.  Breech births are dangerous for baby </a:t>
            </a:r>
            <a:r>
              <a:rPr lang="en-US" sz="2200">
                <a:solidFill>
                  <a:srgbClr val="000000"/>
                </a:solidFill>
                <a:latin typeface="MS Shell Dlg 2"/>
                <a:ea typeface="MS Shell Dlg 2"/>
                <a:cs typeface="MS Shell Dlg 2"/>
                <a:sym typeface="MS Shell Dlg 2"/>
              </a:rPr>
              <a:t>because the head can get stuck or umbilical cord gets tangled.</a:t>
            </a:r>
            <a:endParaRPr sz="2200">
              <a:solidFill>
                <a:srgbClr val="000000"/>
              </a:solidFill>
              <a:latin typeface="MS Shell Dlg 2"/>
              <a:ea typeface="MS Shell Dlg 2"/>
              <a:cs typeface="MS Shell Dlg 2"/>
              <a:sym typeface="MS Shell Dlg 2"/>
            </a:endParaRPr>
          </a:p>
          <a:p>
            <a:pPr marL="0" lvl="0" indent="0" algn="l" rtl="0">
              <a:lnSpc>
                <a:spcPct val="100000"/>
              </a:lnSpc>
              <a:spcBef>
                <a:spcPts val="0"/>
              </a:spcBef>
              <a:spcAft>
                <a:spcPts val="0"/>
              </a:spcAft>
              <a:buNone/>
            </a:pPr>
            <a:endParaRPr sz="700">
              <a:solidFill>
                <a:srgbClr val="000000"/>
              </a:solidFill>
              <a:latin typeface="MS Shell Dlg 2"/>
              <a:ea typeface="MS Shell Dlg 2"/>
              <a:cs typeface="MS Shell Dlg 2"/>
              <a:sym typeface="MS Shell Dlg 2"/>
            </a:endParaRPr>
          </a:p>
          <a:p>
            <a:pPr marL="0" lvl="0" indent="0" algn="l" rtl="0">
              <a:lnSpc>
                <a:spcPct val="100000"/>
              </a:lnSpc>
              <a:spcBef>
                <a:spcPts val="0"/>
              </a:spcBef>
              <a:spcAft>
                <a:spcPts val="0"/>
              </a:spcAft>
              <a:buNone/>
            </a:pPr>
            <a:r>
              <a:rPr lang="en-US" sz="2200">
                <a:solidFill>
                  <a:srgbClr val="000000"/>
                </a:solidFill>
                <a:latin typeface="MS Shell Dlg 2"/>
                <a:ea typeface="MS Shell Dlg 2"/>
                <a:cs typeface="MS Shell Dlg 2"/>
                <a:sym typeface="MS Shell Dlg 2"/>
              </a:rPr>
              <a:t>Solution:  turning the baby before delivery, C-section</a:t>
            </a:r>
            <a:endParaRPr sz="2200">
              <a:solidFill>
                <a:srgbClr val="000000"/>
              </a:solidFill>
              <a:latin typeface="MS Shell Dlg 2"/>
              <a:ea typeface="MS Shell Dlg 2"/>
              <a:cs typeface="MS Shell Dlg 2"/>
              <a:sym typeface="MS Shell Dlg 2"/>
            </a:endParaRPr>
          </a:p>
        </p:txBody>
      </p:sp>
      <p:pic>
        <p:nvPicPr>
          <p:cNvPr id="505" name="Google Shape;505;p73"/>
          <p:cNvPicPr preferRelativeResize="0"/>
          <p:nvPr/>
        </p:nvPicPr>
        <p:blipFill>
          <a:blip r:embed="rId4">
            <a:alphaModFix/>
          </a:blip>
          <a:stretch>
            <a:fillRect/>
          </a:stretch>
        </p:blipFill>
        <p:spPr>
          <a:xfrm>
            <a:off x="6110224" y="276500"/>
            <a:ext cx="2501000" cy="2483325"/>
          </a:xfrm>
          <a:prstGeom prst="rect">
            <a:avLst/>
          </a:prstGeom>
          <a:noFill/>
          <a:ln>
            <a:noFill/>
          </a:ln>
        </p:spPr>
      </p:pic>
      <p:sp>
        <p:nvSpPr>
          <p:cNvPr id="506" name="Google Shape;506;p73"/>
          <p:cNvSpPr txBox="1"/>
          <p:nvPr/>
        </p:nvSpPr>
        <p:spPr>
          <a:xfrm>
            <a:off x="276840" y="60564"/>
            <a:ext cx="5200200" cy="3612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BREECH BIRTH (Footling)</a:t>
            </a:r>
            <a:endParaRPr sz="220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74"/>
          <p:cNvSpPr txBox="1">
            <a:spLocks noGrp="1"/>
          </p:cNvSpPr>
          <p:nvPr>
            <p:ph type="title"/>
          </p:nvPr>
        </p:nvSpPr>
        <p:spPr>
          <a:xfrm>
            <a:off x="274320" y="205740"/>
            <a:ext cx="8664000" cy="6687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3500">
                <a:solidFill>
                  <a:srgbClr val="000000"/>
                </a:solidFill>
                <a:latin typeface="Arial"/>
                <a:ea typeface="Arial"/>
                <a:cs typeface="Arial"/>
                <a:sym typeface="Arial"/>
              </a:rPr>
              <a:t>Ectopic Pregnancy</a:t>
            </a:r>
            <a:endParaRPr sz="3500">
              <a:solidFill>
                <a:srgbClr val="000000"/>
              </a:solidFill>
              <a:latin typeface="Arial"/>
              <a:ea typeface="Arial"/>
              <a:cs typeface="Arial"/>
              <a:sym typeface="Arial"/>
            </a:endParaRPr>
          </a:p>
        </p:txBody>
      </p:sp>
      <p:sp>
        <p:nvSpPr>
          <p:cNvPr id="512" name="Google Shape;512;p74"/>
          <p:cNvSpPr txBox="1">
            <a:spLocks noGrp="1"/>
          </p:cNvSpPr>
          <p:nvPr>
            <p:ph type="body" idx="1"/>
          </p:nvPr>
        </p:nvSpPr>
        <p:spPr>
          <a:xfrm>
            <a:off x="367476" y="960800"/>
            <a:ext cx="4104000" cy="38232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Fertilized egg attaches (or implants) someplace other than the uterus, most often in the fallopian tube. (sometimes called a tubal pregnancy.) </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 </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The pregnancy cannot continue to term, usually embryo is removed.</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Can be very dangerous for woman.</a:t>
            </a:r>
            <a:endParaRPr sz="2200">
              <a:solidFill>
                <a:srgbClr val="000000"/>
              </a:solidFill>
              <a:latin typeface="Arial"/>
              <a:ea typeface="Arial"/>
              <a:cs typeface="Arial"/>
              <a:sym typeface="Arial"/>
            </a:endParaRPr>
          </a:p>
        </p:txBody>
      </p:sp>
      <p:pic>
        <p:nvPicPr>
          <p:cNvPr id="513" name="Google Shape;513;p74"/>
          <p:cNvPicPr preferRelativeResize="0"/>
          <p:nvPr/>
        </p:nvPicPr>
        <p:blipFill>
          <a:blip r:embed="rId3">
            <a:alphaModFix/>
          </a:blip>
          <a:stretch>
            <a:fillRect/>
          </a:stretch>
        </p:blipFill>
        <p:spPr>
          <a:xfrm>
            <a:off x="4795198" y="914499"/>
            <a:ext cx="4143125" cy="3314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75"/>
          <p:cNvSpPr txBox="1">
            <a:spLocks noGrp="1"/>
          </p:cNvSpPr>
          <p:nvPr>
            <p:ph type="title"/>
          </p:nvPr>
        </p:nvSpPr>
        <p:spPr>
          <a:xfrm>
            <a:off x="274320" y="205740"/>
            <a:ext cx="8664000" cy="6687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3500">
                <a:solidFill>
                  <a:srgbClr val="000000"/>
                </a:solidFill>
                <a:latin typeface="Arial"/>
                <a:ea typeface="Arial"/>
                <a:cs typeface="Arial"/>
                <a:sym typeface="Arial"/>
              </a:rPr>
              <a:t>Gestational Diabetes</a:t>
            </a:r>
            <a:endParaRPr sz="3500">
              <a:solidFill>
                <a:srgbClr val="000000"/>
              </a:solidFill>
              <a:latin typeface="Arial"/>
              <a:ea typeface="Arial"/>
              <a:cs typeface="Arial"/>
              <a:sym typeface="Arial"/>
            </a:endParaRPr>
          </a:p>
        </p:txBody>
      </p:sp>
      <p:sp>
        <p:nvSpPr>
          <p:cNvPr id="519" name="Google Shape;519;p75"/>
          <p:cNvSpPr txBox="1">
            <a:spLocks noGrp="1"/>
          </p:cNvSpPr>
          <p:nvPr>
            <p:ph type="body" idx="1"/>
          </p:nvPr>
        </p:nvSpPr>
        <p:spPr>
          <a:xfrm>
            <a:off x="532025" y="1050748"/>
            <a:ext cx="4030800" cy="21846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Pregnancy hormones can block insulin from doing its job. When this happens, glucose levels may increase in a pregnant woman's blood.</a:t>
            </a:r>
            <a:endParaRPr sz="2200">
              <a:solidFill>
                <a:srgbClr val="000000"/>
              </a:solidFill>
              <a:latin typeface="Arial"/>
              <a:ea typeface="Arial"/>
              <a:cs typeface="Arial"/>
              <a:sym typeface="Arial"/>
            </a:endParaRPr>
          </a:p>
        </p:txBody>
      </p:sp>
      <p:pic>
        <p:nvPicPr>
          <p:cNvPr id="520" name="Google Shape;520;p75"/>
          <p:cNvPicPr preferRelativeResize="0"/>
          <p:nvPr/>
        </p:nvPicPr>
        <p:blipFill>
          <a:blip r:embed="rId3">
            <a:alphaModFix/>
          </a:blip>
          <a:stretch>
            <a:fillRect/>
          </a:stretch>
        </p:blipFill>
        <p:spPr>
          <a:xfrm>
            <a:off x="5261095" y="857185"/>
            <a:ext cx="3429000" cy="25717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76"/>
          <p:cNvSpPr txBox="1">
            <a:spLocks noGrp="1"/>
          </p:cNvSpPr>
          <p:nvPr>
            <p:ph type="title"/>
          </p:nvPr>
        </p:nvSpPr>
        <p:spPr>
          <a:xfrm>
            <a:off x="274320" y="205740"/>
            <a:ext cx="8595300" cy="6171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US"/>
              <a:t>Pre-eclampsia</a:t>
            </a:r>
            <a:endParaRPr/>
          </a:p>
        </p:txBody>
      </p:sp>
      <p:sp>
        <p:nvSpPr>
          <p:cNvPr id="526" name="Google Shape;526;p76"/>
          <p:cNvSpPr txBox="1">
            <a:spLocks noGrp="1"/>
          </p:cNvSpPr>
          <p:nvPr>
            <p:ph type="body" idx="1"/>
          </p:nvPr>
        </p:nvSpPr>
        <p:spPr>
          <a:xfrm>
            <a:off x="332398" y="1027050"/>
            <a:ext cx="4869300" cy="37032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US">
                <a:solidFill>
                  <a:srgbClr val="111111"/>
                </a:solidFill>
                <a:highlight>
                  <a:srgbClr val="FFFFFF"/>
                </a:highlight>
              </a:rPr>
              <a:t>Preeclampsia is a pregnancy complication characterized by high blood pressure and signs of damage to another organ system, most often the liver and kidneys. </a:t>
            </a:r>
            <a:endParaRPr>
              <a:solidFill>
                <a:srgbClr val="111111"/>
              </a:solidFill>
              <a:highlight>
                <a:srgbClr val="FFFFFF"/>
              </a:highlight>
            </a:endParaRPr>
          </a:p>
          <a:p>
            <a:pPr marL="0" lvl="0" indent="0" algn="l" rtl="0">
              <a:spcBef>
                <a:spcPts val="0"/>
              </a:spcBef>
              <a:spcAft>
                <a:spcPts val="0"/>
              </a:spcAft>
              <a:buNone/>
            </a:pPr>
            <a:endParaRPr>
              <a:solidFill>
                <a:srgbClr val="111111"/>
              </a:solidFill>
              <a:highlight>
                <a:srgbClr val="FFFFFF"/>
              </a:highlight>
            </a:endParaRPr>
          </a:p>
          <a:p>
            <a:pPr marL="0" lvl="0" indent="0" algn="l" rtl="0">
              <a:spcBef>
                <a:spcPts val="0"/>
              </a:spcBef>
              <a:spcAft>
                <a:spcPts val="0"/>
              </a:spcAft>
              <a:buNone/>
            </a:pPr>
            <a:r>
              <a:rPr lang="en-US">
                <a:solidFill>
                  <a:srgbClr val="111111"/>
                </a:solidFill>
                <a:highlight>
                  <a:srgbClr val="FFFFFF"/>
                </a:highlight>
              </a:rPr>
              <a:t>Left untreated, preeclampsia can lead to serious — even fatal — complications for both you and your baby. If you have preeclampsia, the only cure is delivery of your baby.</a:t>
            </a:r>
            <a:endParaRPr>
              <a:solidFill>
                <a:srgbClr val="111111"/>
              </a:solidFill>
              <a:highlight>
                <a:srgbClr val="FFFFFF"/>
              </a:highlight>
            </a:endParaRPr>
          </a:p>
        </p:txBody>
      </p:sp>
      <p:pic>
        <p:nvPicPr>
          <p:cNvPr id="527" name="Google Shape;527;p76" descr="Image result for preeclampsia"/>
          <p:cNvPicPr preferRelativeResize="0"/>
          <p:nvPr/>
        </p:nvPicPr>
        <p:blipFill>
          <a:blip r:embed="rId3">
            <a:alphaModFix/>
          </a:blip>
          <a:stretch>
            <a:fillRect/>
          </a:stretch>
        </p:blipFill>
        <p:spPr>
          <a:xfrm>
            <a:off x="5442275" y="340100"/>
            <a:ext cx="3464750" cy="2389250"/>
          </a:xfrm>
          <a:prstGeom prst="rect">
            <a:avLst/>
          </a:prstGeom>
          <a:noFill/>
          <a:ln>
            <a:noFill/>
          </a:ln>
        </p:spPr>
      </p:pic>
      <p:sp>
        <p:nvSpPr>
          <p:cNvPr id="528" name="Google Shape;528;p76"/>
          <p:cNvSpPr txBox="1"/>
          <p:nvPr/>
        </p:nvSpPr>
        <p:spPr>
          <a:xfrm>
            <a:off x="5523700" y="2969975"/>
            <a:ext cx="3069600" cy="198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Symptoms:</a:t>
            </a:r>
            <a:endParaRPr/>
          </a:p>
          <a:p>
            <a:pPr marL="0" lvl="0" indent="0" algn="l" rtl="0">
              <a:spcBef>
                <a:spcPts val="0"/>
              </a:spcBef>
              <a:spcAft>
                <a:spcPts val="0"/>
              </a:spcAft>
              <a:buNone/>
            </a:pPr>
            <a:endParaRPr/>
          </a:p>
          <a:p>
            <a:pPr marL="0" lvl="0" indent="0" algn="l" rtl="0">
              <a:spcBef>
                <a:spcPts val="0"/>
              </a:spcBef>
              <a:spcAft>
                <a:spcPts val="0"/>
              </a:spcAft>
              <a:buNone/>
            </a:pPr>
            <a:r>
              <a:rPr lang="en-US"/>
              <a:t>-high blood pressure</a:t>
            </a:r>
            <a:br>
              <a:rPr lang="en-US"/>
            </a:br>
            <a:r>
              <a:rPr lang="en-US"/>
              <a:t>-severe headaches</a:t>
            </a:r>
            <a:endParaRPr/>
          </a:p>
          <a:p>
            <a:pPr marL="0" lvl="0" indent="0" algn="l" rtl="0">
              <a:spcBef>
                <a:spcPts val="0"/>
              </a:spcBef>
              <a:spcAft>
                <a:spcPts val="0"/>
              </a:spcAft>
              <a:buNone/>
            </a:pPr>
            <a:r>
              <a:rPr lang="en-US"/>
              <a:t>- loss of vision</a:t>
            </a:r>
            <a:br>
              <a:rPr lang="en-US"/>
            </a:br>
            <a:r>
              <a:rPr lang="en-US"/>
              <a:t>- nausea and vomiting</a:t>
            </a:r>
            <a:br>
              <a:rPr lang="en-US"/>
            </a:br>
            <a:r>
              <a:rPr lang="en-US"/>
              <a:t>- decreased urine output</a:t>
            </a:r>
            <a:endParaRPr/>
          </a:p>
          <a:p>
            <a:pPr marL="0" lvl="0" indent="0" algn="l" rtl="0">
              <a:spcBef>
                <a:spcPts val="0"/>
              </a:spcBef>
              <a:spcAft>
                <a:spcPts val="0"/>
              </a:spcAft>
              <a:buNone/>
            </a:pPr>
            <a:r>
              <a:rPr lang="en-US"/>
              <a:t>- swelling</a:t>
            </a:r>
            <a:endParaRPr/>
          </a:p>
          <a:p>
            <a:pPr marL="0" lvl="0" indent="0" algn="l" rtl="0">
              <a:spcBef>
                <a:spcPts val="0"/>
              </a:spcBef>
              <a:spcAft>
                <a:spcPts val="0"/>
              </a:spcAft>
              <a:buNone/>
            </a:pPr>
            <a:r>
              <a:rPr lang="en-US"/>
              <a:t>- seizures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77"/>
          <p:cNvSpPr txBox="1">
            <a:spLocks noGrp="1"/>
          </p:cNvSpPr>
          <p:nvPr>
            <p:ph type="title"/>
          </p:nvPr>
        </p:nvSpPr>
        <p:spPr>
          <a:xfrm>
            <a:off x="274320" y="205740"/>
            <a:ext cx="8664000" cy="6687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3500">
                <a:solidFill>
                  <a:srgbClr val="000000"/>
                </a:solidFill>
                <a:latin typeface="Arial"/>
                <a:ea typeface="Arial"/>
                <a:cs typeface="Arial"/>
                <a:sym typeface="Arial"/>
              </a:rPr>
              <a:t>Problems with Getting Pregnant</a:t>
            </a:r>
            <a:endParaRPr sz="3500">
              <a:solidFill>
                <a:srgbClr val="000000"/>
              </a:solidFill>
              <a:latin typeface="Arial"/>
              <a:ea typeface="Arial"/>
              <a:cs typeface="Arial"/>
              <a:sym typeface="Arial"/>
            </a:endParaRPr>
          </a:p>
        </p:txBody>
      </p:sp>
      <p:sp>
        <p:nvSpPr>
          <p:cNvPr id="534" name="Google Shape;534;p77"/>
          <p:cNvSpPr txBox="1">
            <a:spLocks noGrp="1"/>
          </p:cNvSpPr>
          <p:nvPr>
            <p:ph type="body" idx="1"/>
          </p:nvPr>
        </p:nvSpPr>
        <p:spPr>
          <a:xfrm>
            <a:off x="317200" y="874450"/>
            <a:ext cx="4992300" cy="39375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Fertility clinics can assist with family planning</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In Vitro Fertilization  (IVF) involves the removal of egg and fertilization in a petri dish, then transferring one or more fertilized eggs back into the uterus</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(once called test-tube babies)</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1800" i="1">
                <a:solidFill>
                  <a:srgbClr val="000000"/>
                </a:solidFill>
                <a:latin typeface="Arial"/>
                <a:ea typeface="Arial"/>
                <a:cs typeface="Arial"/>
                <a:sym typeface="Arial"/>
              </a:rPr>
              <a:t>Specialists can also offer advice with improving fertility without invasive procedures</a:t>
            </a:r>
            <a:endParaRPr sz="1800" i="1">
              <a:solidFill>
                <a:srgbClr val="000000"/>
              </a:solidFill>
              <a:latin typeface="Arial"/>
              <a:ea typeface="Arial"/>
              <a:cs typeface="Arial"/>
              <a:sym typeface="Arial"/>
            </a:endParaRPr>
          </a:p>
        </p:txBody>
      </p:sp>
      <p:pic>
        <p:nvPicPr>
          <p:cNvPr id="535" name="Google Shape;535;p77"/>
          <p:cNvPicPr preferRelativeResize="0"/>
          <p:nvPr/>
        </p:nvPicPr>
        <p:blipFill>
          <a:blip r:embed="rId3">
            <a:alphaModFix/>
          </a:blip>
          <a:stretch>
            <a:fillRect/>
          </a:stretch>
        </p:blipFill>
        <p:spPr>
          <a:xfrm>
            <a:off x="5440375" y="1110000"/>
            <a:ext cx="3497950" cy="3596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1"/>
          <p:cNvSpPr txBox="1"/>
          <p:nvPr/>
        </p:nvSpPr>
        <p:spPr>
          <a:xfrm>
            <a:off x="244463" y="34526"/>
            <a:ext cx="4989900" cy="375300"/>
          </a:xfrm>
          <a:prstGeom prst="rect">
            <a:avLst/>
          </a:prstGeom>
          <a:noFill/>
          <a:ln>
            <a:noFill/>
          </a:ln>
        </p:spPr>
        <p:txBody>
          <a:bodyPr spcFirstLastPara="1" wrap="square" lIns="31425" tIns="31425" rIns="31425" bIns="31425" anchor="t" anchorCtr="0">
            <a:noAutofit/>
          </a:bodyPr>
          <a:lstStyle/>
          <a:p>
            <a:pPr marL="0" marR="0" lvl="0" indent="0" algn="l" rtl="0">
              <a:lnSpc>
                <a:spcPct val="120089"/>
              </a:lnSpc>
              <a:spcBef>
                <a:spcPts val="0"/>
              </a:spcBef>
              <a:spcAft>
                <a:spcPts val="0"/>
              </a:spcAft>
              <a:buNone/>
            </a:pPr>
            <a:r>
              <a:rPr lang="en-US" sz="2600">
                <a:solidFill>
                  <a:srgbClr val="000000"/>
                </a:solidFill>
                <a:latin typeface="Arial"/>
                <a:ea typeface="Arial"/>
                <a:cs typeface="Arial"/>
                <a:sym typeface="Arial"/>
              </a:rPr>
              <a:t>Fetal Development</a:t>
            </a:r>
            <a:endParaRPr sz="2600">
              <a:solidFill>
                <a:srgbClr val="000000"/>
              </a:solidFill>
              <a:latin typeface="Arial"/>
              <a:ea typeface="Arial"/>
              <a:cs typeface="Arial"/>
              <a:sym typeface="Arial"/>
            </a:endParaRPr>
          </a:p>
        </p:txBody>
      </p:sp>
      <p:pic>
        <p:nvPicPr>
          <p:cNvPr id="358" name="Google Shape;358;p51"/>
          <p:cNvPicPr preferRelativeResize="0"/>
          <p:nvPr/>
        </p:nvPicPr>
        <p:blipFill>
          <a:blip r:embed="rId3">
            <a:alphaModFix/>
          </a:blip>
          <a:stretch>
            <a:fillRect/>
          </a:stretch>
        </p:blipFill>
        <p:spPr>
          <a:xfrm>
            <a:off x="1358385" y="409814"/>
            <a:ext cx="6100752" cy="465772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78"/>
          <p:cNvSpPr txBox="1">
            <a:spLocks noGrp="1"/>
          </p:cNvSpPr>
          <p:nvPr>
            <p:ph type="title"/>
          </p:nvPr>
        </p:nvSpPr>
        <p:spPr>
          <a:xfrm>
            <a:off x="0" y="81506"/>
            <a:ext cx="6278400" cy="4440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US"/>
              <a:t>Artificial Womb</a:t>
            </a:r>
            <a:endParaRPr/>
          </a:p>
        </p:txBody>
      </p:sp>
      <p:pic>
        <p:nvPicPr>
          <p:cNvPr id="541" name="Google Shape;541;p78" descr="Eight lambs born prematurely were kept in artificial wombs called Biobags. &#10;After 4 weeks, the lambs' brains and lungs developed, they grew soft fleece and even opened their eyes.&#10;Scientists are hopeful that this technology will help save premature human babies in the future.&#10;&#10;---------------------------------------------------------------------------------------------------------------&#10;For more interesting stories, log on to - http://www.scoopwhoop.com/category/news/&#10;&#10;Like us on Facebook - https://www.facebook.com/ScoopWhoopNews/&#10;&#10;Follow us on Twitter - https://twitter.com/ScoopWhoopNews" title="This Lamb Grew In An Artificial Womb!">
            <a:hlinkClick r:id="rId3"/>
          </p:cNvPr>
          <p:cNvPicPr preferRelativeResize="0"/>
          <p:nvPr/>
        </p:nvPicPr>
        <p:blipFill>
          <a:blip r:embed="rId4">
            <a:alphaModFix/>
          </a:blip>
          <a:stretch>
            <a:fillRect/>
          </a:stretch>
        </p:blipFill>
        <p:spPr>
          <a:xfrm>
            <a:off x="1730960" y="844574"/>
            <a:ext cx="5456160" cy="4092120"/>
          </a:xfrm>
          <a:prstGeom prst="rect">
            <a:avLst/>
          </a:prstGeom>
          <a:noFill/>
          <a:ln>
            <a:noFill/>
          </a:ln>
        </p:spPr>
      </p:pic>
      <p:sp>
        <p:nvSpPr>
          <p:cNvPr id="542" name="Google Shape;542;p78"/>
          <p:cNvSpPr txBox="1"/>
          <p:nvPr/>
        </p:nvSpPr>
        <p:spPr>
          <a:xfrm>
            <a:off x="3892815" y="227509"/>
            <a:ext cx="4920000" cy="2982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1500" i="1"/>
              <a:t>How could this technology help humans?</a:t>
            </a:r>
            <a:endParaRPr sz="1500" i="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9"/>
          <p:cNvSpPr txBox="1"/>
          <p:nvPr/>
        </p:nvSpPr>
        <p:spPr>
          <a:xfrm>
            <a:off x="181800" y="90522"/>
            <a:ext cx="8661000" cy="420600"/>
          </a:xfrm>
          <a:prstGeom prst="rect">
            <a:avLst/>
          </a:prstGeom>
          <a:noFill/>
          <a:ln>
            <a:noFill/>
          </a:ln>
        </p:spPr>
        <p:txBody>
          <a:bodyPr spcFirstLastPara="1" wrap="square" lIns="31425" tIns="31425" rIns="31425" bIns="31425" anchor="t" anchorCtr="0">
            <a:noAutofit/>
          </a:bodyPr>
          <a:lstStyle/>
          <a:p>
            <a:pPr marL="0" marR="0" lvl="0" indent="0" algn="l" rtl="0">
              <a:lnSpc>
                <a:spcPct val="120138"/>
              </a:lnSpc>
              <a:spcBef>
                <a:spcPts val="0"/>
              </a:spcBef>
              <a:spcAft>
                <a:spcPts val="0"/>
              </a:spcAft>
              <a:buNone/>
            </a:pPr>
            <a:r>
              <a:rPr lang="en-US" sz="3100">
                <a:solidFill>
                  <a:srgbClr val="000000"/>
                </a:solidFill>
                <a:latin typeface="Arial"/>
                <a:ea typeface="Arial"/>
                <a:cs typeface="Arial"/>
                <a:sym typeface="Arial"/>
              </a:rPr>
              <a:t>What if you </a:t>
            </a:r>
            <a:r>
              <a:rPr lang="en-US" sz="3100"/>
              <a:t>don't</a:t>
            </a:r>
            <a:r>
              <a:rPr lang="en-US" sz="3100">
                <a:solidFill>
                  <a:srgbClr val="000000"/>
                </a:solidFill>
                <a:latin typeface="Arial"/>
                <a:ea typeface="Arial"/>
                <a:cs typeface="Arial"/>
                <a:sym typeface="Arial"/>
              </a:rPr>
              <a:t> want to have a baby?</a:t>
            </a:r>
            <a:endParaRPr sz="3100">
              <a:solidFill>
                <a:srgbClr val="000000"/>
              </a:solidFill>
              <a:latin typeface="Arial"/>
              <a:ea typeface="Arial"/>
              <a:cs typeface="Arial"/>
              <a:sym typeface="Arial"/>
            </a:endParaRPr>
          </a:p>
          <a:p>
            <a:pPr marL="0" marR="0" lvl="0" indent="0" algn="l" rtl="0">
              <a:lnSpc>
                <a:spcPct val="120138"/>
              </a:lnSpc>
              <a:spcBef>
                <a:spcPts val="0"/>
              </a:spcBef>
              <a:spcAft>
                <a:spcPts val="0"/>
              </a:spcAft>
              <a:buNone/>
            </a:pPr>
            <a:endParaRPr sz="2000">
              <a:solidFill>
                <a:srgbClr val="000000"/>
              </a:solidFill>
              <a:latin typeface="Arial"/>
              <a:ea typeface="Arial"/>
              <a:cs typeface="Arial"/>
              <a:sym typeface="Arial"/>
            </a:endParaRPr>
          </a:p>
          <a:p>
            <a:pPr marL="0" marR="0" lvl="0" indent="0" algn="l" rtl="0">
              <a:lnSpc>
                <a:spcPct val="120138"/>
              </a:lnSpc>
              <a:spcBef>
                <a:spcPts val="0"/>
              </a:spcBef>
              <a:spcAft>
                <a:spcPts val="0"/>
              </a:spcAft>
              <a:buNone/>
            </a:pPr>
            <a:endParaRPr sz="2000">
              <a:solidFill>
                <a:srgbClr val="000000"/>
              </a:solidFill>
              <a:latin typeface="Arial"/>
              <a:ea typeface="Arial"/>
              <a:cs typeface="Arial"/>
              <a:sym typeface="Arial"/>
            </a:endParaRPr>
          </a:p>
        </p:txBody>
      </p:sp>
      <p:sp>
        <p:nvSpPr>
          <p:cNvPr id="548" name="Google Shape;548;p79"/>
          <p:cNvSpPr txBox="1"/>
          <p:nvPr/>
        </p:nvSpPr>
        <p:spPr>
          <a:xfrm>
            <a:off x="7602000" y="172875"/>
            <a:ext cx="1542000" cy="5931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u="sng">
                <a:solidFill>
                  <a:srgbClr val="0000FF"/>
                </a:solidFill>
                <a:latin typeface="Arial"/>
                <a:ea typeface="Arial"/>
                <a:cs typeface="Arial"/>
                <a:sym typeface="Arial"/>
                <a:hlinkClick r:id="rId3"/>
              </a:rPr>
              <a:t>Teen Pregnancy Statistics</a:t>
            </a:r>
            <a:endParaRPr>
              <a:solidFill>
                <a:srgbClr val="000000"/>
              </a:solidFill>
              <a:latin typeface="Arial"/>
              <a:ea typeface="Arial"/>
              <a:cs typeface="Arial"/>
              <a:sym typeface="Arial"/>
            </a:endParaRPr>
          </a:p>
        </p:txBody>
      </p:sp>
      <p:pic>
        <p:nvPicPr>
          <p:cNvPr id="549" name="Google Shape;549;p79"/>
          <p:cNvPicPr preferRelativeResize="0"/>
          <p:nvPr/>
        </p:nvPicPr>
        <p:blipFill rotWithShape="1">
          <a:blip r:embed="rId4">
            <a:alphaModFix/>
          </a:blip>
          <a:srcRect t="6690" b="9781"/>
          <a:stretch/>
        </p:blipFill>
        <p:spPr>
          <a:xfrm>
            <a:off x="713525" y="706375"/>
            <a:ext cx="7047650" cy="43575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80"/>
          <p:cNvSpPr txBox="1"/>
          <p:nvPr/>
        </p:nvSpPr>
        <p:spPr>
          <a:xfrm>
            <a:off x="6685575" y="507375"/>
            <a:ext cx="2218500" cy="169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50">
                <a:solidFill>
                  <a:srgbClr val="111516"/>
                </a:solidFill>
                <a:highlight>
                  <a:srgbClr val="FFFFFF"/>
                </a:highlight>
                <a:latin typeface="Georgia"/>
                <a:ea typeface="Georgia"/>
                <a:cs typeface="Georgia"/>
                <a:sym typeface="Georgia"/>
              </a:rPr>
              <a:t>The average age of American women having their first child reached a record high of 26 years old in 2013, according to the Centers for Disease Control.</a:t>
            </a:r>
            <a:endParaRPr/>
          </a:p>
        </p:txBody>
      </p:sp>
      <p:pic>
        <p:nvPicPr>
          <p:cNvPr id="555" name="Google Shape;555;p80"/>
          <p:cNvPicPr preferRelativeResize="0"/>
          <p:nvPr/>
        </p:nvPicPr>
        <p:blipFill>
          <a:blip r:embed="rId3">
            <a:alphaModFix/>
          </a:blip>
          <a:stretch>
            <a:fillRect/>
          </a:stretch>
        </p:blipFill>
        <p:spPr>
          <a:xfrm>
            <a:off x="334650" y="447700"/>
            <a:ext cx="6032550" cy="3600679"/>
          </a:xfrm>
          <a:prstGeom prst="rect">
            <a:avLst/>
          </a:prstGeom>
          <a:noFill/>
          <a:ln>
            <a:noFill/>
          </a:ln>
        </p:spPr>
      </p:pic>
      <p:sp>
        <p:nvSpPr>
          <p:cNvPr id="556" name="Google Shape;556;p80"/>
          <p:cNvSpPr txBox="1"/>
          <p:nvPr/>
        </p:nvSpPr>
        <p:spPr>
          <a:xfrm>
            <a:off x="6775075" y="2467275"/>
            <a:ext cx="1820700" cy="152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What are the benefits to delaying motherhood?</a:t>
            </a:r>
            <a:endParaRPr/>
          </a:p>
          <a:p>
            <a:pPr marL="0" lvl="0" indent="0" algn="l" rtl="0">
              <a:spcBef>
                <a:spcPts val="0"/>
              </a:spcBef>
              <a:spcAft>
                <a:spcPts val="0"/>
              </a:spcAft>
              <a:buNone/>
            </a:pPr>
            <a:endParaRPr/>
          </a:p>
          <a:p>
            <a:pPr marL="0" lvl="0" indent="0" algn="l" rtl="0">
              <a:spcBef>
                <a:spcPts val="0"/>
              </a:spcBef>
              <a:spcAft>
                <a:spcPts val="0"/>
              </a:spcAft>
              <a:buNone/>
            </a:pPr>
            <a:r>
              <a:rPr lang="en-US"/>
              <a:t>What are the drawbacks?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81"/>
          <p:cNvSpPr txBox="1"/>
          <p:nvPr/>
        </p:nvSpPr>
        <p:spPr>
          <a:xfrm>
            <a:off x="185445" y="206888"/>
            <a:ext cx="4490100" cy="2770200"/>
          </a:xfrm>
          <a:prstGeom prst="rect">
            <a:avLst/>
          </a:prstGeom>
          <a:noFill/>
          <a:ln>
            <a:noFill/>
          </a:ln>
        </p:spPr>
        <p:txBody>
          <a:bodyPr spcFirstLastPara="1" wrap="square" lIns="31425" tIns="31425" rIns="31425" bIns="31425" anchor="t" anchorCtr="0">
            <a:noAutofit/>
          </a:bodyPr>
          <a:lstStyle/>
          <a:p>
            <a:pPr marL="0" marR="0" lvl="0" indent="0" algn="l" rtl="0">
              <a:lnSpc>
                <a:spcPct val="120139"/>
              </a:lnSpc>
              <a:spcBef>
                <a:spcPts val="0"/>
              </a:spcBef>
              <a:spcAft>
                <a:spcPts val="0"/>
              </a:spcAft>
              <a:buNone/>
            </a:pPr>
            <a:r>
              <a:rPr lang="en-US" sz="2400">
                <a:solidFill>
                  <a:srgbClr val="000000"/>
                </a:solidFill>
                <a:latin typeface="Arial"/>
                <a:ea typeface="Arial"/>
                <a:cs typeface="Arial"/>
                <a:sym typeface="Arial"/>
              </a:rPr>
              <a:t>Methods of Birth Control</a:t>
            </a:r>
            <a:endParaRPr sz="2400">
              <a:solidFill>
                <a:srgbClr val="000000"/>
              </a:solidFill>
              <a:latin typeface="Arial"/>
              <a:ea typeface="Arial"/>
              <a:cs typeface="Arial"/>
              <a:sym typeface="Arial"/>
            </a:endParaRPr>
          </a:p>
          <a:p>
            <a:pPr marL="0" marR="0" lvl="0" indent="0" algn="l" rtl="0">
              <a:lnSpc>
                <a:spcPct val="120139"/>
              </a:lnSpc>
              <a:spcBef>
                <a:spcPts val="0"/>
              </a:spcBef>
              <a:spcAft>
                <a:spcPts val="0"/>
              </a:spcAft>
              <a:buNone/>
            </a:pPr>
            <a:endParaRPr sz="2400">
              <a:solidFill>
                <a:srgbClr val="000000"/>
              </a:solidFill>
              <a:latin typeface="Arial"/>
              <a:ea typeface="Arial"/>
              <a:cs typeface="Arial"/>
              <a:sym typeface="Arial"/>
            </a:endParaRPr>
          </a:p>
          <a:p>
            <a:pPr marL="0" marR="0" lvl="0" indent="0" algn="l" rtl="0">
              <a:lnSpc>
                <a:spcPct val="120139"/>
              </a:lnSpc>
              <a:spcBef>
                <a:spcPts val="0"/>
              </a:spcBef>
              <a:spcAft>
                <a:spcPts val="0"/>
              </a:spcAft>
              <a:buNone/>
            </a:pPr>
            <a:r>
              <a:rPr lang="en-US" sz="2400" u="sng">
                <a:solidFill>
                  <a:srgbClr val="000000"/>
                </a:solidFill>
                <a:latin typeface="Arial"/>
                <a:ea typeface="Arial"/>
                <a:cs typeface="Arial"/>
                <a:sym typeface="Arial"/>
              </a:rPr>
              <a:t>Barrier Methods</a:t>
            </a:r>
            <a:endParaRPr sz="2400" u="sng">
              <a:solidFill>
                <a:srgbClr val="000000"/>
              </a:solidFill>
              <a:latin typeface="Arial"/>
              <a:ea typeface="Arial"/>
              <a:cs typeface="Arial"/>
              <a:sym typeface="Arial"/>
            </a:endParaRPr>
          </a:p>
          <a:p>
            <a:pPr marL="0" marR="0" lvl="0" indent="0" algn="l" rtl="0">
              <a:lnSpc>
                <a:spcPct val="120139"/>
              </a:lnSpc>
              <a:spcBef>
                <a:spcPts val="0"/>
              </a:spcBef>
              <a:spcAft>
                <a:spcPts val="0"/>
              </a:spcAft>
              <a:buNone/>
            </a:pPr>
            <a:endParaRPr sz="2400" u="sng">
              <a:solidFill>
                <a:srgbClr val="000000"/>
              </a:solidFill>
              <a:latin typeface="Arial"/>
              <a:ea typeface="Arial"/>
              <a:cs typeface="Arial"/>
              <a:sym typeface="Arial"/>
            </a:endParaRPr>
          </a:p>
          <a:p>
            <a:pPr marL="317500" marR="0" lvl="0" indent="0" algn="l" rtl="0">
              <a:lnSpc>
                <a:spcPct val="120139"/>
              </a:lnSpc>
              <a:spcBef>
                <a:spcPts val="0"/>
              </a:spcBef>
              <a:spcAft>
                <a:spcPts val="0"/>
              </a:spcAft>
              <a:buNone/>
            </a:pPr>
            <a:r>
              <a:rPr lang="en-US" sz="2400">
                <a:solidFill>
                  <a:srgbClr val="000000"/>
                </a:solidFill>
                <a:latin typeface="Arial"/>
                <a:ea typeface="Arial"/>
                <a:cs typeface="Arial"/>
                <a:sym typeface="Arial"/>
              </a:rPr>
              <a:t>Condom (male &amp; female)</a:t>
            </a:r>
            <a:endParaRPr sz="2400">
              <a:solidFill>
                <a:srgbClr val="000000"/>
              </a:solidFill>
              <a:latin typeface="Arial"/>
              <a:ea typeface="Arial"/>
              <a:cs typeface="Arial"/>
              <a:sym typeface="Arial"/>
            </a:endParaRPr>
          </a:p>
          <a:p>
            <a:pPr marL="317500" marR="0" lvl="0" indent="0" algn="l" rtl="0">
              <a:lnSpc>
                <a:spcPct val="120139"/>
              </a:lnSpc>
              <a:spcBef>
                <a:spcPts val="0"/>
              </a:spcBef>
              <a:spcAft>
                <a:spcPts val="0"/>
              </a:spcAft>
              <a:buNone/>
            </a:pPr>
            <a:endParaRPr sz="2400">
              <a:solidFill>
                <a:srgbClr val="000000"/>
              </a:solidFill>
              <a:latin typeface="Arial"/>
              <a:ea typeface="Arial"/>
              <a:cs typeface="Arial"/>
              <a:sym typeface="Arial"/>
            </a:endParaRPr>
          </a:p>
          <a:p>
            <a:pPr marL="317500" marR="0" lvl="0" indent="0" algn="l" rtl="0">
              <a:lnSpc>
                <a:spcPct val="120139"/>
              </a:lnSpc>
              <a:spcBef>
                <a:spcPts val="0"/>
              </a:spcBef>
              <a:spcAft>
                <a:spcPts val="0"/>
              </a:spcAft>
              <a:buNone/>
            </a:pPr>
            <a:r>
              <a:rPr lang="en-US" sz="2400">
                <a:solidFill>
                  <a:srgbClr val="000000"/>
                </a:solidFill>
                <a:latin typeface="Arial"/>
                <a:ea typeface="Arial"/>
                <a:cs typeface="Arial"/>
                <a:sym typeface="Arial"/>
              </a:rPr>
              <a:t>Sponge</a:t>
            </a:r>
            <a:endParaRPr sz="2400">
              <a:solidFill>
                <a:srgbClr val="000000"/>
              </a:solidFill>
              <a:latin typeface="Arial"/>
              <a:ea typeface="Arial"/>
              <a:cs typeface="Arial"/>
              <a:sym typeface="Arial"/>
            </a:endParaRPr>
          </a:p>
          <a:p>
            <a:pPr marL="317500" marR="0" lvl="0" indent="0" algn="l" rtl="0">
              <a:lnSpc>
                <a:spcPct val="120139"/>
              </a:lnSpc>
              <a:spcBef>
                <a:spcPts val="0"/>
              </a:spcBef>
              <a:spcAft>
                <a:spcPts val="0"/>
              </a:spcAft>
              <a:buNone/>
            </a:pPr>
            <a:endParaRPr sz="2400">
              <a:solidFill>
                <a:srgbClr val="000000"/>
              </a:solidFill>
              <a:latin typeface="Arial"/>
              <a:ea typeface="Arial"/>
              <a:cs typeface="Arial"/>
              <a:sym typeface="Arial"/>
            </a:endParaRPr>
          </a:p>
          <a:p>
            <a:pPr marL="317500" marR="0" lvl="0" indent="0" algn="l" rtl="0">
              <a:lnSpc>
                <a:spcPct val="120139"/>
              </a:lnSpc>
              <a:spcBef>
                <a:spcPts val="0"/>
              </a:spcBef>
              <a:spcAft>
                <a:spcPts val="0"/>
              </a:spcAft>
              <a:buNone/>
            </a:pPr>
            <a:r>
              <a:rPr lang="en-US" sz="2400">
                <a:solidFill>
                  <a:srgbClr val="000000"/>
                </a:solidFill>
                <a:latin typeface="Arial"/>
                <a:ea typeface="Arial"/>
                <a:cs typeface="Arial"/>
                <a:sym typeface="Arial"/>
              </a:rPr>
              <a:t>Diaphragm</a:t>
            </a:r>
            <a:endParaRPr sz="2400">
              <a:solidFill>
                <a:srgbClr val="000000"/>
              </a:solidFill>
              <a:latin typeface="Arial"/>
              <a:ea typeface="Arial"/>
              <a:cs typeface="Arial"/>
              <a:sym typeface="Arial"/>
            </a:endParaRPr>
          </a:p>
        </p:txBody>
      </p:sp>
      <p:pic>
        <p:nvPicPr>
          <p:cNvPr id="562" name="Google Shape;562;p81"/>
          <p:cNvPicPr preferRelativeResize="0"/>
          <p:nvPr/>
        </p:nvPicPr>
        <p:blipFill>
          <a:blip r:embed="rId3">
            <a:alphaModFix/>
          </a:blip>
          <a:stretch>
            <a:fillRect/>
          </a:stretch>
        </p:blipFill>
        <p:spPr>
          <a:xfrm>
            <a:off x="4257751" y="206899"/>
            <a:ext cx="1974800" cy="1974800"/>
          </a:xfrm>
          <a:prstGeom prst="rect">
            <a:avLst/>
          </a:prstGeom>
          <a:noFill/>
          <a:ln>
            <a:noFill/>
          </a:ln>
        </p:spPr>
      </p:pic>
      <p:pic>
        <p:nvPicPr>
          <p:cNvPr id="563" name="Google Shape;563;p81"/>
          <p:cNvPicPr preferRelativeResize="0"/>
          <p:nvPr/>
        </p:nvPicPr>
        <p:blipFill>
          <a:blip r:embed="rId4">
            <a:alphaModFix/>
          </a:blip>
          <a:stretch>
            <a:fillRect/>
          </a:stretch>
        </p:blipFill>
        <p:spPr>
          <a:xfrm>
            <a:off x="5432230" y="2314685"/>
            <a:ext cx="3429000" cy="2297430"/>
          </a:xfrm>
          <a:prstGeom prst="rect">
            <a:avLst/>
          </a:prstGeom>
          <a:noFill/>
          <a:ln>
            <a:noFill/>
          </a:ln>
        </p:spPr>
      </p:pic>
      <p:pic>
        <p:nvPicPr>
          <p:cNvPr id="564" name="Google Shape;564;p81"/>
          <p:cNvPicPr preferRelativeResize="0"/>
          <p:nvPr/>
        </p:nvPicPr>
        <p:blipFill>
          <a:blip r:embed="rId5">
            <a:alphaModFix/>
          </a:blip>
          <a:stretch>
            <a:fillRect/>
          </a:stretch>
        </p:blipFill>
        <p:spPr>
          <a:xfrm>
            <a:off x="6583115" y="206890"/>
            <a:ext cx="2194560" cy="1877377"/>
          </a:xfrm>
          <a:prstGeom prst="rect">
            <a:avLst/>
          </a:prstGeom>
          <a:noFill/>
          <a:ln>
            <a:noFill/>
          </a:ln>
        </p:spPr>
      </p:pic>
      <p:pic>
        <p:nvPicPr>
          <p:cNvPr id="565" name="Google Shape;565;p81"/>
          <p:cNvPicPr preferRelativeResize="0"/>
          <p:nvPr/>
        </p:nvPicPr>
        <p:blipFill>
          <a:blip r:embed="rId6">
            <a:alphaModFix/>
          </a:blip>
          <a:stretch>
            <a:fillRect/>
          </a:stretch>
        </p:blipFill>
        <p:spPr>
          <a:xfrm>
            <a:off x="2935740" y="3160880"/>
            <a:ext cx="2615850" cy="113894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Google Shape;570;p82"/>
          <p:cNvPicPr preferRelativeResize="0"/>
          <p:nvPr/>
        </p:nvPicPr>
        <p:blipFill>
          <a:blip r:embed="rId3">
            <a:alphaModFix/>
          </a:blip>
          <a:stretch>
            <a:fillRect/>
          </a:stretch>
        </p:blipFill>
        <p:spPr>
          <a:xfrm>
            <a:off x="620251" y="1170074"/>
            <a:ext cx="3851275" cy="2079700"/>
          </a:xfrm>
          <a:prstGeom prst="rect">
            <a:avLst/>
          </a:prstGeom>
          <a:noFill/>
          <a:ln>
            <a:noFill/>
          </a:ln>
        </p:spPr>
      </p:pic>
      <p:sp>
        <p:nvSpPr>
          <p:cNvPr id="571" name="Google Shape;571;p82"/>
          <p:cNvSpPr txBox="1"/>
          <p:nvPr/>
        </p:nvSpPr>
        <p:spPr>
          <a:xfrm>
            <a:off x="328365" y="208389"/>
            <a:ext cx="6978300" cy="5448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3000"/>
              <a:t>Spermicides or Contraceptive Gel</a:t>
            </a:r>
            <a:endParaRPr sz="3000"/>
          </a:p>
        </p:txBody>
      </p:sp>
      <p:pic>
        <p:nvPicPr>
          <p:cNvPr id="572" name="Google Shape;572;p82"/>
          <p:cNvPicPr preferRelativeResize="0"/>
          <p:nvPr/>
        </p:nvPicPr>
        <p:blipFill>
          <a:blip r:embed="rId4">
            <a:alphaModFix/>
          </a:blip>
          <a:stretch>
            <a:fillRect/>
          </a:stretch>
        </p:blipFill>
        <p:spPr>
          <a:xfrm>
            <a:off x="5110649" y="1170076"/>
            <a:ext cx="3305250" cy="23788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Google Shape;577;p83"/>
          <p:cNvPicPr preferRelativeResize="0"/>
          <p:nvPr/>
        </p:nvPicPr>
        <p:blipFill>
          <a:blip r:embed="rId3">
            <a:alphaModFix/>
          </a:blip>
          <a:stretch>
            <a:fillRect/>
          </a:stretch>
        </p:blipFill>
        <p:spPr>
          <a:xfrm>
            <a:off x="1606215" y="194501"/>
            <a:ext cx="6100752" cy="457199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84"/>
          <p:cNvSpPr txBox="1"/>
          <p:nvPr/>
        </p:nvSpPr>
        <p:spPr>
          <a:xfrm>
            <a:off x="185985" y="137548"/>
            <a:ext cx="5589300" cy="2658000"/>
          </a:xfrm>
          <a:prstGeom prst="rect">
            <a:avLst/>
          </a:prstGeom>
          <a:noFill/>
          <a:ln>
            <a:noFill/>
          </a:ln>
        </p:spPr>
        <p:txBody>
          <a:bodyPr spcFirstLastPara="1" wrap="square" lIns="31425" tIns="31425" rIns="31425" bIns="31425" anchor="t" anchorCtr="0">
            <a:noAutofit/>
          </a:bodyPr>
          <a:lstStyle/>
          <a:p>
            <a:pPr marL="0" marR="0" lvl="0" indent="0" algn="l" rtl="0">
              <a:lnSpc>
                <a:spcPct val="120139"/>
              </a:lnSpc>
              <a:spcBef>
                <a:spcPts val="0"/>
              </a:spcBef>
              <a:spcAft>
                <a:spcPts val="0"/>
              </a:spcAft>
              <a:buNone/>
            </a:pPr>
            <a:r>
              <a:rPr lang="en-US" sz="2400">
                <a:solidFill>
                  <a:srgbClr val="000000"/>
                </a:solidFill>
                <a:latin typeface="Arial"/>
                <a:ea typeface="Arial"/>
                <a:cs typeface="Arial"/>
                <a:sym typeface="Arial"/>
              </a:rPr>
              <a:t>Hormone Methods</a:t>
            </a:r>
            <a:endParaRPr sz="2400">
              <a:solidFill>
                <a:srgbClr val="000000"/>
              </a:solidFill>
              <a:latin typeface="Arial"/>
              <a:ea typeface="Arial"/>
              <a:cs typeface="Arial"/>
              <a:sym typeface="Arial"/>
            </a:endParaRPr>
          </a:p>
          <a:p>
            <a:pPr marL="0" marR="0" lvl="0" indent="0" algn="l" rtl="0">
              <a:lnSpc>
                <a:spcPct val="120139"/>
              </a:lnSpc>
              <a:spcBef>
                <a:spcPts val="0"/>
              </a:spcBef>
              <a:spcAft>
                <a:spcPts val="0"/>
              </a:spcAft>
              <a:buNone/>
            </a:pPr>
            <a:endParaRPr sz="2400">
              <a:solidFill>
                <a:srgbClr val="000000"/>
              </a:solidFill>
              <a:latin typeface="Arial"/>
              <a:ea typeface="Arial"/>
              <a:cs typeface="Arial"/>
              <a:sym typeface="Arial"/>
            </a:endParaRPr>
          </a:p>
          <a:p>
            <a:pPr marL="0" marR="0" lvl="0" indent="0" algn="l" rtl="0">
              <a:lnSpc>
                <a:spcPct val="120139"/>
              </a:lnSpc>
              <a:spcBef>
                <a:spcPts val="0"/>
              </a:spcBef>
              <a:spcAft>
                <a:spcPts val="0"/>
              </a:spcAft>
              <a:buNone/>
            </a:pPr>
            <a:r>
              <a:rPr lang="en-US" sz="2400">
                <a:solidFill>
                  <a:srgbClr val="000000"/>
                </a:solidFill>
                <a:latin typeface="Arial"/>
                <a:ea typeface="Arial"/>
                <a:cs typeface="Arial"/>
                <a:sym typeface="Arial"/>
              </a:rPr>
              <a:t>Females only (for now)</a:t>
            </a:r>
            <a:endParaRPr sz="2400">
              <a:solidFill>
                <a:srgbClr val="000000"/>
              </a:solidFill>
              <a:latin typeface="Arial"/>
              <a:ea typeface="Arial"/>
              <a:cs typeface="Arial"/>
              <a:sym typeface="Arial"/>
            </a:endParaRPr>
          </a:p>
          <a:p>
            <a:pPr marL="0" marR="0" lvl="0" indent="0" algn="l" rtl="0">
              <a:lnSpc>
                <a:spcPct val="120139"/>
              </a:lnSpc>
              <a:spcBef>
                <a:spcPts val="0"/>
              </a:spcBef>
              <a:spcAft>
                <a:spcPts val="0"/>
              </a:spcAft>
              <a:buNone/>
            </a:pPr>
            <a:endParaRPr sz="2400">
              <a:solidFill>
                <a:srgbClr val="000000"/>
              </a:solidFill>
              <a:latin typeface="Arial"/>
              <a:ea typeface="Arial"/>
              <a:cs typeface="Arial"/>
              <a:sym typeface="Arial"/>
            </a:endParaRPr>
          </a:p>
          <a:p>
            <a:pPr marL="0" marR="0" lvl="0" indent="0" algn="l" rtl="0">
              <a:lnSpc>
                <a:spcPct val="120139"/>
              </a:lnSpc>
              <a:spcBef>
                <a:spcPts val="0"/>
              </a:spcBef>
              <a:spcAft>
                <a:spcPts val="0"/>
              </a:spcAft>
              <a:buNone/>
            </a:pPr>
            <a:r>
              <a:rPr lang="en-US" sz="2400">
                <a:solidFill>
                  <a:srgbClr val="000000"/>
                </a:solidFill>
                <a:latin typeface="Arial"/>
                <a:ea typeface="Arial"/>
                <a:cs typeface="Arial"/>
                <a:sym typeface="Arial"/>
              </a:rPr>
              <a:t>Using estrogen and progesterone prevent release of an egg. </a:t>
            </a:r>
            <a:endParaRPr sz="2400">
              <a:solidFill>
                <a:srgbClr val="000000"/>
              </a:solidFill>
              <a:latin typeface="Arial"/>
              <a:ea typeface="Arial"/>
              <a:cs typeface="Arial"/>
              <a:sym typeface="Arial"/>
            </a:endParaRPr>
          </a:p>
          <a:p>
            <a:pPr marL="0" marR="0" lvl="0" indent="0" algn="l" rtl="0">
              <a:lnSpc>
                <a:spcPct val="120139"/>
              </a:lnSpc>
              <a:spcBef>
                <a:spcPts val="0"/>
              </a:spcBef>
              <a:spcAft>
                <a:spcPts val="0"/>
              </a:spcAft>
              <a:buNone/>
            </a:pPr>
            <a:endParaRPr sz="2400">
              <a:solidFill>
                <a:srgbClr val="000000"/>
              </a:solidFill>
              <a:latin typeface="Arial"/>
              <a:ea typeface="Arial"/>
              <a:cs typeface="Arial"/>
              <a:sym typeface="Arial"/>
            </a:endParaRPr>
          </a:p>
          <a:p>
            <a:pPr marL="0" marR="0" lvl="0" indent="0" algn="l" rtl="0">
              <a:lnSpc>
                <a:spcPct val="120139"/>
              </a:lnSpc>
              <a:spcBef>
                <a:spcPts val="0"/>
              </a:spcBef>
              <a:spcAft>
                <a:spcPts val="0"/>
              </a:spcAft>
              <a:buNone/>
            </a:pPr>
            <a:r>
              <a:rPr lang="en-US" sz="2400">
                <a:solidFill>
                  <a:srgbClr val="000000"/>
                </a:solidFill>
                <a:latin typeface="Arial"/>
                <a:ea typeface="Arial"/>
                <a:cs typeface="Arial"/>
                <a:sym typeface="Arial"/>
              </a:rPr>
              <a:t>Delivery system varies.</a:t>
            </a:r>
            <a:endParaRPr sz="2400">
              <a:solidFill>
                <a:srgbClr val="000000"/>
              </a:solidFill>
              <a:latin typeface="Arial"/>
              <a:ea typeface="Arial"/>
              <a:cs typeface="Arial"/>
              <a:sym typeface="Arial"/>
            </a:endParaRPr>
          </a:p>
        </p:txBody>
      </p:sp>
      <p:pic>
        <p:nvPicPr>
          <p:cNvPr id="583" name="Google Shape;583;p84"/>
          <p:cNvPicPr preferRelativeResize="0"/>
          <p:nvPr/>
        </p:nvPicPr>
        <p:blipFill>
          <a:blip r:embed="rId3">
            <a:alphaModFix/>
          </a:blip>
          <a:stretch>
            <a:fillRect/>
          </a:stretch>
        </p:blipFill>
        <p:spPr>
          <a:xfrm>
            <a:off x="5701313" y="265224"/>
            <a:ext cx="2784187" cy="2015443"/>
          </a:xfrm>
          <a:prstGeom prst="rect">
            <a:avLst/>
          </a:prstGeom>
          <a:noFill/>
          <a:ln>
            <a:noFill/>
          </a:ln>
        </p:spPr>
      </p:pic>
      <p:pic>
        <p:nvPicPr>
          <p:cNvPr id="584" name="Google Shape;584;p84"/>
          <p:cNvPicPr preferRelativeResize="0"/>
          <p:nvPr/>
        </p:nvPicPr>
        <p:blipFill>
          <a:blip r:embed="rId4">
            <a:alphaModFix/>
          </a:blip>
          <a:stretch>
            <a:fillRect/>
          </a:stretch>
        </p:blipFill>
        <p:spPr>
          <a:xfrm>
            <a:off x="5638430" y="2546167"/>
            <a:ext cx="2182464" cy="215225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85"/>
          <p:cNvSpPr txBox="1"/>
          <p:nvPr/>
        </p:nvSpPr>
        <p:spPr>
          <a:xfrm>
            <a:off x="640080" y="281424"/>
            <a:ext cx="4005600" cy="3087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500"/>
              <a:t>DEPO PROVERA SHOT</a:t>
            </a:r>
            <a:endParaRPr sz="2500"/>
          </a:p>
        </p:txBody>
      </p:sp>
      <p:pic>
        <p:nvPicPr>
          <p:cNvPr id="591" name="Google Shape;591;p85"/>
          <p:cNvPicPr preferRelativeResize="0"/>
          <p:nvPr/>
        </p:nvPicPr>
        <p:blipFill>
          <a:blip r:embed="rId3">
            <a:alphaModFix/>
          </a:blip>
          <a:stretch>
            <a:fillRect/>
          </a:stretch>
        </p:blipFill>
        <p:spPr>
          <a:xfrm>
            <a:off x="640081" y="1480431"/>
            <a:ext cx="3227360" cy="2416511"/>
          </a:xfrm>
          <a:prstGeom prst="rect">
            <a:avLst/>
          </a:prstGeom>
          <a:noFill/>
          <a:ln>
            <a:noFill/>
          </a:ln>
        </p:spPr>
      </p:pic>
      <p:pic>
        <p:nvPicPr>
          <p:cNvPr id="592" name="Google Shape;592;p85"/>
          <p:cNvPicPr preferRelativeResize="0"/>
          <p:nvPr/>
        </p:nvPicPr>
        <p:blipFill>
          <a:blip r:embed="rId4">
            <a:alphaModFix/>
          </a:blip>
          <a:stretch>
            <a:fillRect/>
          </a:stretch>
        </p:blipFill>
        <p:spPr>
          <a:xfrm>
            <a:off x="4544083" y="763347"/>
            <a:ext cx="3664744" cy="2063829"/>
          </a:xfrm>
          <a:prstGeom prst="rect">
            <a:avLst/>
          </a:prstGeom>
          <a:noFill/>
          <a:ln>
            <a:noFill/>
          </a:ln>
        </p:spPr>
      </p:pic>
      <p:pic>
        <p:nvPicPr>
          <p:cNvPr id="593" name="Google Shape;593;p85"/>
          <p:cNvPicPr preferRelativeResize="0"/>
          <p:nvPr/>
        </p:nvPicPr>
        <p:blipFill>
          <a:blip r:embed="rId5">
            <a:alphaModFix/>
          </a:blip>
          <a:stretch>
            <a:fillRect/>
          </a:stretch>
        </p:blipFill>
        <p:spPr>
          <a:xfrm>
            <a:off x="4645668" y="3095012"/>
            <a:ext cx="3231832" cy="146589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86"/>
          <p:cNvSpPr txBox="1">
            <a:spLocks noGrp="1"/>
          </p:cNvSpPr>
          <p:nvPr>
            <p:ph type="title"/>
          </p:nvPr>
        </p:nvSpPr>
        <p:spPr>
          <a:xfrm>
            <a:off x="176355" y="68411"/>
            <a:ext cx="4507200" cy="6180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3500">
                <a:solidFill>
                  <a:srgbClr val="000000"/>
                </a:solidFill>
                <a:latin typeface="Arial"/>
                <a:ea typeface="Arial"/>
                <a:cs typeface="Arial"/>
                <a:sym typeface="Arial"/>
              </a:rPr>
              <a:t>Nuva Ring</a:t>
            </a:r>
            <a:endParaRPr sz="3500">
              <a:solidFill>
                <a:srgbClr val="000000"/>
              </a:solidFill>
              <a:latin typeface="Arial"/>
              <a:ea typeface="Arial"/>
              <a:cs typeface="Arial"/>
              <a:sym typeface="Arial"/>
            </a:endParaRPr>
          </a:p>
        </p:txBody>
      </p:sp>
      <p:sp>
        <p:nvSpPr>
          <p:cNvPr id="599" name="Google Shape;599;p86"/>
          <p:cNvSpPr txBox="1">
            <a:spLocks noGrp="1"/>
          </p:cNvSpPr>
          <p:nvPr>
            <p:ph type="body" idx="1"/>
          </p:nvPr>
        </p:nvSpPr>
        <p:spPr>
          <a:xfrm>
            <a:off x="458122" y="3018212"/>
            <a:ext cx="8242500" cy="19416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000">
                <a:solidFill>
                  <a:srgbClr val="000000"/>
                </a:solidFill>
                <a:latin typeface="Arial"/>
                <a:ea typeface="Arial"/>
                <a:cs typeface="Arial"/>
                <a:sym typeface="Arial"/>
              </a:rPr>
              <a:t>Provides  estrogen and progesterone that prevents a woman from becoming pregnant - the same as used  </a:t>
            </a:r>
            <a:r>
              <a:rPr lang="en-US" sz="2000" u="sng">
                <a:solidFill>
                  <a:srgbClr val="0000FF"/>
                </a:solidFill>
                <a:latin typeface="Arial"/>
                <a:ea typeface="Arial"/>
                <a:cs typeface="Arial"/>
                <a:sym typeface="Arial"/>
                <a:hlinkClick r:id="rId3"/>
              </a:rPr>
              <a:t>oral contraceptive pills</a:t>
            </a:r>
            <a:r>
              <a:rPr lang="en-US" sz="2000">
                <a:solidFill>
                  <a:srgbClr val="000000"/>
                </a:solidFill>
                <a:latin typeface="Arial"/>
                <a:ea typeface="Arial"/>
                <a:cs typeface="Arial"/>
                <a:sym typeface="Arial"/>
              </a:rPr>
              <a:t>. </a:t>
            </a:r>
            <a:br>
              <a:rPr lang="en-US" sz="2000">
                <a:solidFill>
                  <a:srgbClr val="000000"/>
                </a:solidFill>
                <a:latin typeface="Arial"/>
                <a:ea typeface="Arial"/>
                <a:cs typeface="Arial"/>
                <a:sym typeface="Arial"/>
              </a:rPr>
            </a:br>
            <a:br>
              <a:rPr lang="en-US" sz="2000">
                <a:solidFill>
                  <a:srgbClr val="000000"/>
                </a:solidFill>
                <a:latin typeface="Arial"/>
                <a:ea typeface="Arial"/>
                <a:cs typeface="Arial"/>
                <a:sym typeface="Arial"/>
              </a:rPr>
            </a:br>
            <a:r>
              <a:rPr lang="en-US" sz="2000">
                <a:solidFill>
                  <a:srgbClr val="000000"/>
                </a:solidFill>
                <a:latin typeface="Arial"/>
                <a:ea typeface="Arial"/>
                <a:cs typeface="Arial"/>
                <a:sym typeface="Arial"/>
              </a:rPr>
              <a:t>Remove the ring after 3 weeks. During the fourth week, the body will continue with a menstrual period as usual. After 7 days, insert a new ring to begin a new cycle. When used as directed, NuvaRing is a 99% effective method of birth control.</a:t>
            </a:r>
            <a:endParaRPr sz="2000">
              <a:solidFill>
                <a:srgbClr val="000000"/>
              </a:solidFill>
              <a:latin typeface="Arial"/>
              <a:ea typeface="Arial"/>
              <a:cs typeface="Arial"/>
              <a:sym typeface="Arial"/>
            </a:endParaRPr>
          </a:p>
        </p:txBody>
      </p:sp>
      <p:pic>
        <p:nvPicPr>
          <p:cNvPr id="600" name="Google Shape;600;p86"/>
          <p:cNvPicPr preferRelativeResize="0"/>
          <p:nvPr/>
        </p:nvPicPr>
        <p:blipFill>
          <a:blip r:embed="rId4">
            <a:alphaModFix/>
          </a:blip>
          <a:stretch>
            <a:fillRect/>
          </a:stretch>
        </p:blipFill>
        <p:spPr>
          <a:xfrm>
            <a:off x="6035963" y="343592"/>
            <a:ext cx="1800225" cy="2143125"/>
          </a:xfrm>
          <a:prstGeom prst="rect">
            <a:avLst/>
          </a:prstGeom>
          <a:noFill/>
          <a:ln>
            <a:noFill/>
          </a:ln>
        </p:spPr>
      </p:pic>
      <p:pic>
        <p:nvPicPr>
          <p:cNvPr id="601" name="Google Shape;601;p86"/>
          <p:cNvPicPr preferRelativeResize="0"/>
          <p:nvPr/>
        </p:nvPicPr>
        <p:blipFill>
          <a:blip r:embed="rId5">
            <a:alphaModFix/>
          </a:blip>
          <a:stretch>
            <a:fillRect/>
          </a:stretch>
        </p:blipFill>
        <p:spPr>
          <a:xfrm>
            <a:off x="641003" y="617912"/>
            <a:ext cx="3857625" cy="241744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87"/>
          <p:cNvSpPr txBox="1">
            <a:spLocks noGrp="1"/>
          </p:cNvSpPr>
          <p:nvPr>
            <p:ph type="title"/>
          </p:nvPr>
        </p:nvSpPr>
        <p:spPr>
          <a:xfrm>
            <a:off x="167580" y="53342"/>
            <a:ext cx="8595300" cy="6171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US"/>
              <a:t>Birth Control Implant</a:t>
            </a:r>
            <a:endParaRPr/>
          </a:p>
        </p:txBody>
      </p:sp>
      <p:sp>
        <p:nvSpPr>
          <p:cNvPr id="607" name="Google Shape;607;p87"/>
          <p:cNvSpPr txBox="1">
            <a:spLocks noGrp="1"/>
          </p:cNvSpPr>
          <p:nvPr>
            <p:ph type="body" idx="1"/>
          </p:nvPr>
        </p:nvSpPr>
        <p:spPr>
          <a:xfrm>
            <a:off x="487665" y="2933719"/>
            <a:ext cx="7955400" cy="19278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US"/>
              <a:t> - a thin, flexible plastic implant about the size of a cardboard matchstick. It is inserted under the skin of the upper arm. </a:t>
            </a:r>
            <a:endParaRPr/>
          </a:p>
          <a:p>
            <a:pPr marL="0" lvl="0" indent="0" algn="l" rtl="0">
              <a:spcBef>
                <a:spcPts val="0"/>
              </a:spcBef>
              <a:spcAft>
                <a:spcPts val="0"/>
              </a:spcAft>
              <a:buNone/>
            </a:pPr>
            <a:r>
              <a:rPr lang="en-US"/>
              <a:t>- It protects against pregnancy for up to three years. </a:t>
            </a:r>
            <a:endParaRPr/>
          </a:p>
          <a:p>
            <a:pPr marL="0" lvl="0" indent="0" algn="l" rtl="0">
              <a:spcBef>
                <a:spcPts val="0"/>
              </a:spcBef>
              <a:spcAft>
                <a:spcPts val="0"/>
              </a:spcAft>
              <a:buNone/>
            </a:pPr>
            <a:endParaRPr sz="1800" i="1"/>
          </a:p>
          <a:p>
            <a:pPr marL="0" lvl="0" indent="0" algn="l" rtl="0">
              <a:spcBef>
                <a:spcPts val="0"/>
              </a:spcBef>
              <a:spcAft>
                <a:spcPts val="0"/>
              </a:spcAft>
              <a:buNone/>
            </a:pPr>
            <a:r>
              <a:rPr lang="en-US" sz="1800" i="1"/>
              <a:t>The implant is available under the brand names Implanon and Nexplanon</a:t>
            </a:r>
            <a:endParaRPr sz="1800" i="1"/>
          </a:p>
        </p:txBody>
      </p:sp>
      <p:pic>
        <p:nvPicPr>
          <p:cNvPr id="608" name="Google Shape;608;p87"/>
          <p:cNvPicPr preferRelativeResize="0"/>
          <p:nvPr/>
        </p:nvPicPr>
        <p:blipFill>
          <a:blip r:embed="rId3">
            <a:alphaModFix/>
          </a:blip>
          <a:stretch>
            <a:fillRect/>
          </a:stretch>
        </p:blipFill>
        <p:spPr>
          <a:xfrm>
            <a:off x="542970" y="822960"/>
            <a:ext cx="6043613" cy="2057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2"/>
          <p:cNvSpPr txBox="1"/>
          <p:nvPr/>
        </p:nvSpPr>
        <p:spPr>
          <a:xfrm>
            <a:off x="167490" y="56835"/>
            <a:ext cx="8872200" cy="4311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500"/>
              <a:t>At the 8th week, the embryo is called a FETUS</a:t>
            </a:r>
            <a:endParaRPr sz="2500"/>
          </a:p>
        </p:txBody>
      </p:sp>
      <p:pic>
        <p:nvPicPr>
          <p:cNvPr id="364" name="Google Shape;364;p52"/>
          <p:cNvPicPr preferRelativeResize="0"/>
          <p:nvPr/>
        </p:nvPicPr>
        <p:blipFill>
          <a:blip r:embed="rId3">
            <a:alphaModFix/>
          </a:blip>
          <a:stretch>
            <a:fillRect/>
          </a:stretch>
        </p:blipFill>
        <p:spPr>
          <a:xfrm>
            <a:off x="265230" y="1023013"/>
            <a:ext cx="3714086" cy="3716017"/>
          </a:xfrm>
          <a:prstGeom prst="rect">
            <a:avLst/>
          </a:prstGeom>
          <a:noFill/>
          <a:ln>
            <a:noFill/>
          </a:ln>
        </p:spPr>
      </p:pic>
      <p:sp>
        <p:nvSpPr>
          <p:cNvPr id="365" name="Google Shape;365;p52"/>
          <p:cNvSpPr txBox="1"/>
          <p:nvPr/>
        </p:nvSpPr>
        <p:spPr>
          <a:xfrm>
            <a:off x="328365" y="658463"/>
            <a:ext cx="1591500" cy="5211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1500"/>
              <a:t>At 8 weeks</a:t>
            </a:r>
            <a:endParaRPr sz="1500"/>
          </a:p>
        </p:txBody>
      </p:sp>
      <p:pic>
        <p:nvPicPr>
          <p:cNvPr id="366" name="Google Shape;366;p52"/>
          <p:cNvPicPr preferRelativeResize="0"/>
          <p:nvPr/>
        </p:nvPicPr>
        <p:blipFill>
          <a:blip r:embed="rId4">
            <a:alphaModFix/>
          </a:blip>
          <a:stretch>
            <a:fillRect/>
          </a:stretch>
        </p:blipFill>
        <p:spPr>
          <a:xfrm>
            <a:off x="4967555" y="723688"/>
            <a:ext cx="2876593" cy="4314668"/>
          </a:xfrm>
          <a:prstGeom prst="rect">
            <a:avLst/>
          </a:prstGeom>
          <a:noFill/>
          <a:ln>
            <a:noFill/>
          </a:ln>
        </p:spPr>
      </p:pic>
      <p:sp>
        <p:nvSpPr>
          <p:cNvPr id="367" name="Google Shape;367;p52"/>
          <p:cNvSpPr txBox="1"/>
          <p:nvPr/>
        </p:nvSpPr>
        <p:spPr>
          <a:xfrm>
            <a:off x="5342423" y="4739031"/>
            <a:ext cx="3246000" cy="303000"/>
          </a:xfrm>
          <a:prstGeom prst="rect">
            <a:avLst/>
          </a:prstGeom>
          <a:solidFill>
            <a:srgbClr val="FFFFFF"/>
          </a:solid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900" u="sng">
                <a:solidFill>
                  <a:schemeClr val="hlink"/>
                </a:solidFill>
                <a:hlinkClick r:id="rId5"/>
              </a:rPr>
              <a:t>http://www.flickr.com/photos/lunarcaustic/3385925240/</a:t>
            </a:r>
            <a:endParaRPr sz="1200"/>
          </a:p>
        </p:txBody>
      </p:sp>
      <p:sp>
        <p:nvSpPr>
          <p:cNvPr id="368" name="Google Shape;368;p52"/>
          <p:cNvSpPr txBox="1"/>
          <p:nvPr/>
        </p:nvSpPr>
        <p:spPr>
          <a:xfrm>
            <a:off x="5039302" y="700954"/>
            <a:ext cx="3365700" cy="2322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700">
                <a:highlight>
                  <a:srgbClr val="F9F9F9"/>
                </a:highlight>
              </a:rPr>
              <a:t>Embryo, approximately 8 weeks from conception</a:t>
            </a:r>
            <a:endParaRPr sz="12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88"/>
          <p:cNvSpPr txBox="1"/>
          <p:nvPr/>
        </p:nvSpPr>
        <p:spPr>
          <a:xfrm>
            <a:off x="194850" y="202989"/>
            <a:ext cx="8351400" cy="655500"/>
          </a:xfrm>
          <a:prstGeom prst="rect">
            <a:avLst/>
          </a:prstGeom>
          <a:noFill/>
          <a:ln>
            <a:noFill/>
          </a:ln>
        </p:spPr>
        <p:txBody>
          <a:bodyPr spcFirstLastPara="1" wrap="square" lIns="31425" tIns="31425" rIns="31425" bIns="31425" anchor="t" anchorCtr="0">
            <a:noAutofit/>
          </a:bodyPr>
          <a:lstStyle/>
          <a:p>
            <a:pPr marL="0" marR="0" lvl="0" indent="0" algn="l" rtl="0">
              <a:lnSpc>
                <a:spcPct val="120139"/>
              </a:lnSpc>
              <a:spcBef>
                <a:spcPts val="0"/>
              </a:spcBef>
              <a:spcAft>
                <a:spcPts val="0"/>
              </a:spcAft>
              <a:buNone/>
            </a:pPr>
            <a:r>
              <a:rPr lang="en-US" sz="2400">
                <a:solidFill>
                  <a:srgbClr val="000000"/>
                </a:solidFill>
                <a:latin typeface="Arial"/>
                <a:ea typeface="Arial"/>
                <a:cs typeface="Arial"/>
                <a:sym typeface="Arial"/>
              </a:rPr>
              <a:t>Intrauterine Device - semi permanent, can last up to 5 years</a:t>
            </a:r>
            <a:endParaRPr sz="2400">
              <a:solidFill>
                <a:srgbClr val="000000"/>
              </a:solidFill>
              <a:latin typeface="Arial"/>
              <a:ea typeface="Arial"/>
              <a:cs typeface="Arial"/>
              <a:sym typeface="Arial"/>
            </a:endParaRPr>
          </a:p>
        </p:txBody>
      </p:sp>
      <p:pic>
        <p:nvPicPr>
          <p:cNvPr id="614" name="Google Shape;614;p88"/>
          <p:cNvPicPr preferRelativeResize="0"/>
          <p:nvPr/>
        </p:nvPicPr>
        <p:blipFill rotWithShape="1">
          <a:blip r:embed="rId3">
            <a:alphaModFix/>
          </a:blip>
          <a:srcRect t="10490"/>
          <a:stretch/>
        </p:blipFill>
        <p:spPr>
          <a:xfrm>
            <a:off x="731100" y="1035400"/>
            <a:ext cx="7681800" cy="39494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89"/>
          <p:cNvSpPr txBox="1"/>
          <p:nvPr/>
        </p:nvSpPr>
        <p:spPr>
          <a:xfrm>
            <a:off x="320670" y="263115"/>
            <a:ext cx="4227900" cy="1096500"/>
          </a:xfrm>
          <a:prstGeom prst="rect">
            <a:avLst/>
          </a:prstGeom>
          <a:noFill/>
          <a:ln>
            <a:noFill/>
          </a:ln>
        </p:spPr>
        <p:txBody>
          <a:bodyPr spcFirstLastPara="1" wrap="square" lIns="31425" tIns="31425" rIns="31425" bIns="31425" anchor="t" anchorCtr="0">
            <a:noAutofit/>
          </a:bodyPr>
          <a:lstStyle/>
          <a:p>
            <a:pPr marL="0" marR="0" lvl="0" indent="0" algn="l" rtl="0">
              <a:lnSpc>
                <a:spcPct val="120138"/>
              </a:lnSpc>
              <a:spcBef>
                <a:spcPts val="0"/>
              </a:spcBef>
              <a:spcAft>
                <a:spcPts val="0"/>
              </a:spcAft>
              <a:buNone/>
            </a:pPr>
            <a:r>
              <a:rPr lang="en-US" sz="2200">
                <a:solidFill>
                  <a:srgbClr val="000000"/>
                </a:solidFill>
                <a:latin typeface="Arial"/>
                <a:ea typeface="Arial"/>
                <a:cs typeface="Arial"/>
                <a:sym typeface="Arial"/>
              </a:rPr>
              <a:t>Permanent Options…</a:t>
            </a:r>
            <a:endParaRPr sz="2200">
              <a:solidFill>
                <a:srgbClr val="000000"/>
              </a:solidFill>
              <a:latin typeface="Arial"/>
              <a:ea typeface="Arial"/>
              <a:cs typeface="Arial"/>
              <a:sym typeface="Arial"/>
            </a:endParaRPr>
          </a:p>
          <a:p>
            <a:pPr marL="0" marR="0" lvl="0" indent="0" algn="l" rtl="0">
              <a:lnSpc>
                <a:spcPct val="120138"/>
              </a:lnSpc>
              <a:spcBef>
                <a:spcPts val="0"/>
              </a:spcBef>
              <a:spcAft>
                <a:spcPts val="0"/>
              </a:spcAft>
              <a:buNone/>
            </a:pPr>
            <a:endParaRPr sz="2200">
              <a:solidFill>
                <a:srgbClr val="000000"/>
              </a:solidFill>
              <a:latin typeface="Arial"/>
              <a:ea typeface="Arial"/>
              <a:cs typeface="Arial"/>
              <a:sym typeface="Arial"/>
            </a:endParaRPr>
          </a:p>
          <a:p>
            <a:pPr marL="0" marR="0" lvl="0" indent="0" algn="l" rtl="0">
              <a:lnSpc>
                <a:spcPct val="120138"/>
              </a:lnSpc>
              <a:spcBef>
                <a:spcPts val="0"/>
              </a:spcBef>
              <a:spcAft>
                <a:spcPts val="0"/>
              </a:spcAft>
              <a:buNone/>
            </a:pPr>
            <a:r>
              <a:rPr lang="en-US" sz="2200">
                <a:solidFill>
                  <a:srgbClr val="000000"/>
                </a:solidFill>
                <a:latin typeface="Arial"/>
                <a:ea typeface="Arial"/>
                <a:cs typeface="Arial"/>
                <a:sym typeface="Arial"/>
              </a:rPr>
              <a:t>Vasectomy</a:t>
            </a:r>
            <a:endParaRPr sz="2200">
              <a:solidFill>
                <a:srgbClr val="000000"/>
              </a:solidFill>
              <a:latin typeface="Arial"/>
              <a:ea typeface="Arial"/>
              <a:cs typeface="Arial"/>
              <a:sym typeface="Arial"/>
            </a:endParaRPr>
          </a:p>
          <a:p>
            <a:pPr marL="0" marR="0" lvl="0" indent="0" algn="l" rtl="0">
              <a:lnSpc>
                <a:spcPct val="120138"/>
              </a:lnSpc>
              <a:spcBef>
                <a:spcPts val="0"/>
              </a:spcBef>
              <a:spcAft>
                <a:spcPts val="0"/>
              </a:spcAft>
              <a:buNone/>
            </a:pPr>
            <a:r>
              <a:rPr lang="en-US" sz="2200">
                <a:solidFill>
                  <a:srgbClr val="000000"/>
                </a:solidFill>
                <a:latin typeface="Arial"/>
                <a:ea typeface="Arial"/>
                <a:cs typeface="Arial"/>
                <a:sym typeface="Arial"/>
              </a:rPr>
              <a:t>Tubal Ligation</a:t>
            </a:r>
            <a:endParaRPr sz="2200">
              <a:solidFill>
                <a:srgbClr val="000000"/>
              </a:solidFill>
              <a:latin typeface="Arial"/>
              <a:ea typeface="Arial"/>
              <a:cs typeface="Arial"/>
              <a:sym typeface="Arial"/>
            </a:endParaRPr>
          </a:p>
        </p:txBody>
      </p:sp>
      <p:pic>
        <p:nvPicPr>
          <p:cNvPr id="620" name="Google Shape;620;p89"/>
          <p:cNvPicPr preferRelativeResize="0"/>
          <p:nvPr/>
        </p:nvPicPr>
        <p:blipFill>
          <a:blip r:embed="rId3">
            <a:alphaModFix/>
          </a:blip>
          <a:stretch>
            <a:fillRect/>
          </a:stretch>
        </p:blipFill>
        <p:spPr>
          <a:xfrm>
            <a:off x="3903625" y="263128"/>
            <a:ext cx="4792875" cy="3599175"/>
          </a:xfrm>
          <a:prstGeom prst="rect">
            <a:avLst/>
          </a:prstGeom>
          <a:noFill/>
          <a:ln>
            <a:noFill/>
          </a:ln>
        </p:spPr>
      </p:pic>
      <p:pic>
        <p:nvPicPr>
          <p:cNvPr id="621" name="Google Shape;621;p89"/>
          <p:cNvPicPr preferRelativeResize="0"/>
          <p:nvPr/>
        </p:nvPicPr>
        <p:blipFill>
          <a:blip r:embed="rId4">
            <a:alphaModFix/>
          </a:blip>
          <a:stretch>
            <a:fillRect/>
          </a:stretch>
        </p:blipFill>
        <p:spPr>
          <a:xfrm>
            <a:off x="515085" y="2470890"/>
            <a:ext cx="2971080" cy="230080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90"/>
          <p:cNvSpPr txBox="1"/>
          <p:nvPr/>
        </p:nvSpPr>
        <p:spPr>
          <a:xfrm>
            <a:off x="345465" y="67179"/>
            <a:ext cx="8598000" cy="10173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300" b="1"/>
              <a:t>Hysterectomy </a:t>
            </a:r>
            <a:r>
              <a:rPr lang="en-US" sz="2300"/>
              <a:t> - removes the woman’s entire uterus</a:t>
            </a:r>
            <a:endParaRPr sz="2300"/>
          </a:p>
        </p:txBody>
      </p:sp>
      <p:pic>
        <p:nvPicPr>
          <p:cNvPr id="627" name="Google Shape;627;p90" descr="17073.jpg"/>
          <p:cNvPicPr preferRelativeResize="0"/>
          <p:nvPr/>
        </p:nvPicPr>
        <p:blipFill>
          <a:blip r:embed="rId3">
            <a:alphaModFix/>
          </a:blip>
          <a:stretch>
            <a:fillRect/>
          </a:stretch>
        </p:blipFill>
        <p:spPr>
          <a:xfrm>
            <a:off x="1469626" y="628599"/>
            <a:ext cx="5488041" cy="43904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91"/>
          <p:cNvSpPr txBox="1"/>
          <p:nvPr/>
        </p:nvSpPr>
        <p:spPr>
          <a:xfrm>
            <a:off x="291950" y="261175"/>
            <a:ext cx="4791600" cy="4581600"/>
          </a:xfrm>
          <a:prstGeom prst="rect">
            <a:avLst/>
          </a:prstGeom>
          <a:noFill/>
          <a:ln>
            <a:noFill/>
          </a:ln>
        </p:spPr>
        <p:txBody>
          <a:bodyPr spcFirstLastPara="1" wrap="square" lIns="31425" tIns="31425" rIns="31425" bIns="31425" anchor="t" anchorCtr="0">
            <a:noAutofit/>
          </a:bodyPr>
          <a:lstStyle/>
          <a:p>
            <a:pPr marL="0" marR="0" lvl="0" indent="0" algn="l" rtl="0">
              <a:lnSpc>
                <a:spcPct val="120089"/>
              </a:lnSpc>
              <a:spcBef>
                <a:spcPts val="0"/>
              </a:spcBef>
              <a:spcAft>
                <a:spcPts val="0"/>
              </a:spcAft>
              <a:buNone/>
            </a:pPr>
            <a:r>
              <a:rPr lang="en-US" sz="2000">
                <a:solidFill>
                  <a:srgbClr val="000000"/>
                </a:solidFill>
                <a:latin typeface="Arial"/>
                <a:ea typeface="Arial"/>
                <a:cs typeface="Arial"/>
                <a:sym typeface="Arial"/>
              </a:rPr>
              <a:t>What about the morning after pill - also known as Plan B</a:t>
            </a:r>
            <a:endParaRPr sz="2000">
              <a:solidFill>
                <a:srgbClr val="000000"/>
              </a:solidFill>
              <a:latin typeface="Arial"/>
              <a:ea typeface="Arial"/>
              <a:cs typeface="Arial"/>
              <a:sym typeface="Arial"/>
            </a:endParaRPr>
          </a:p>
          <a:p>
            <a:pPr marL="0" marR="0" lvl="0" indent="0" algn="l" rtl="0">
              <a:lnSpc>
                <a:spcPct val="120138"/>
              </a:lnSpc>
              <a:spcBef>
                <a:spcPts val="0"/>
              </a:spcBef>
              <a:spcAft>
                <a:spcPts val="0"/>
              </a:spcAft>
              <a:buNone/>
            </a:pPr>
            <a:endParaRPr sz="2000">
              <a:solidFill>
                <a:srgbClr val="000000"/>
              </a:solidFill>
              <a:latin typeface="Arial"/>
              <a:ea typeface="Arial"/>
              <a:cs typeface="Arial"/>
              <a:sym typeface="Arial"/>
            </a:endParaRPr>
          </a:p>
          <a:p>
            <a:pPr marL="0" marR="0" lvl="0" indent="0" algn="l" rtl="0">
              <a:lnSpc>
                <a:spcPct val="120138"/>
              </a:lnSpc>
              <a:spcBef>
                <a:spcPts val="0"/>
              </a:spcBef>
              <a:spcAft>
                <a:spcPts val="0"/>
              </a:spcAft>
              <a:buNone/>
            </a:pPr>
            <a:r>
              <a:rPr lang="en-US" sz="2000">
                <a:solidFill>
                  <a:srgbClr val="000000"/>
                </a:solidFill>
                <a:latin typeface="Arial"/>
                <a:ea typeface="Arial"/>
                <a:cs typeface="Arial"/>
                <a:sym typeface="Arial"/>
              </a:rPr>
              <a:t>Plan B must be taken within 72 hours of unprotected sex, it prevents the egg from releasing</a:t>
            </a:r>
            <a:r>
              <a:rPr lang="en-US" sz="2000"/>
              <a:t>.</a:t>
            </a:r>
            <a:endParaRPr sz="2000"/>
          </a:p>
          <a:p>
            <a:pPr marL="0" marR="0" lvl="0" indent="0" algn="l" rtl="0">
              <a:lnSpc>
                <a:spcPct val="120138"/>
              </a:lnSpc>
              <a:spcBef>
                <a:spcPts val="0"/>
              </a:spcBef>
              <a:spcAft>
                <a:spcPts val="0"/>
              </a:spcAft>
              <a:buNone/>
            </a:pPr>
            <a:endParaRPr sz="2000"/>
          </a:p>
          <a:p>
            <a:pPr marL="0" marR="0" lvl="0" indent="0" algn="l" rtl="0">
              <a:lnSpc>
                <a:spcPct val="120138"/>
              </a:lnSpc>
              <a:spcBef>
                <a:spcPts val="0"/>
              </a:spcBef>
              <a:spcAft>
                <a:spcPts val="0"/>
              </a:spcAft>
              <a:buNone/>
            </a:pPr>
            <a:r>
              <a:rPr lang="en-US" sz="2000">
                <a:solidFill>
                  <a:srgbClr val="000000"/>
                </a:solidFill>
                <a:latin typeface="Arial"/>
                <a:ea typeface="Arial"/>
                <a:cs typeface="Arial"/>
                <a:sym typeface="Arial"/>
              </a:rPr>
              <a:t>Plan B does NOT work on women who are already pregnant.</a:t>
            </a:r>
            <a:endParaRPr sz="2000">
              <a:solidFill>
                <a:srgbClr val="000000"/>
              </a:solidFill>
              <a:latin typeface="Arial"/>
              <a:ea typeface="Arial"/>
              <a:cs typeface="Arial"/>
              <a:sym typeface="Arial"/>
            </a:endParaRPr>
          </a:p>
          <a:p>
            <a:pPr marL="0" marR="0" lvl="0" indent="0" algn="l" rtl="0">
              <a:lnSpc>
                <a:spcPct val="120138"/>
              </a:lnSpc>
              <a:spcBef>
                <a:spcPts val="0"/>
              </a:spcBef>
              <a:spcAft>
                <a:spcPts val="0"/>
              </a:spcAft>
              <a:buNone/>
            </a:pPr>
            <a:endParaRPr sz="2000">
              <a:solidFill>
                <a:srgbClr val="000000"/>
              </a:solidFill>
              <a:latin typeface="Arial"/>
              <a:ea typeface="Arial"/>
              <a:cs typeface="Arial"/>
              <a:sym typeface="Arial"/>
            </a:endParaRPr>
          </a:p>
          <a:p>
            <a:pPr marL="0" marR="0" lvl="0" indent="0" algn="l" rtl="0">
              <a:lnSpc>
                <a:spcPct val="120138"/>
              </a:lnSpc>
              <a:spcBef>
                <a:spcPts val="0"/>
              </a:spcBef>
              <a:spcAft>
                <a:spcPts val="0"/>
              </a:spcAft>
              <a:buNone/>
            </a:pPr>
            <a:r>
              <a:rPr lang="en-US" sz="2000">
                <a:solidFill>
                  <a:srgbClr val="000000"/>
                </a:solidFill>
                <a:latin typeface="Arial"/>
                <a:ea typeface="Arial"/>
                <a:cs typeface="Arial"/>
                <a:sym typeface="Arial"/>
              </a:rPr>
              <a:t>It can be bought from pharmacies, though some states have age restrictions.</a:t>
            </a:r>
            <a:endParaRPr sz="2000">
              <a:solidFill>
                <a:srgbClr val="000000"/>
              </a:solidFill>
              <a:latin typeface="Arial"/>
              <a:ea typeface="Arial"/>
              <a:cs typeface="Arial"/>
              <a:sym typeface="Arial"/>
            </a:endParaRPr>
          </a:p>
        </p:txBody>
      </p:sp>
      <p:pic>
        <p:nvPicPr>
          <p:cNvPr id="633" name="Google Shape;633;p91"/>
          <p:cNvPicPr preferRelativeResize="0"/>
          <p:nvPr/>
        </p:nvPicPr>
        <p:blipFill>
          <a:blip r:embed="rId3">
            <a:alphaModFix/>
          </a:blip>
          <a:stretch>
            <a:fillRect/>
          </a:stretch>
        </p:blipFill>
        <p:spPr>
          <a:xfrm>
            <a:off x="5483711" y="126039"/>
            <a:ext cx="2228850" cy="3000358"/>
          </a:xfrm>
          <a:prstGeom prst="rect">
            <a:avLst/>
          </a:prstGeom>
          <a:noFill/>
          <a:ln>
            <a:noFill/>
          </a:ln>
        </p:spPr>
      </p:pic>
      <p:pic>
        <p:nvPicPr>
          <p:cNvPr id="634" name="Google Shape;634;p91"/>
          <p:cNvPicPr preferRelativeResize="0"/>
          <p:nvPr/>
        </p:nvPicPr>
        <p:blipFill>
          <a:blip r:embed="rId4">
            <a:alphaModFix/>
          </a:blip>
          <a:stretch>
            <a:fillRect/>
          </a:stretch>
        </p:blipFill>
        <p:spPr>
          <a:xfrm>
            <a:off x="5436101" y="3034479"/>
            <a:ext cx="2300282" cy="1485894"/>
          </a:xfrm>
          <a:prstGeom prst="rect">
            <a:avLst/>
          </a:prstGeom>
          <a:noFill/>
          <a:ln>
            <a:noFill/>
          </a:ln>
        </p:spPr>
      </p:pic>
      <p:sp>
        <p:nvSpPr>
          <p:cNvPr id="635" name="Google Shape;635;p91"/>
          <p:cNvSpPr txBox="1"/>
          <p:nvPr/>
        </p:nvSpPr>
        <p:spPr>
          <a:xfrm>
            <a:off x="5114441" y="4520374"/>
            <a:ext cx="3710400" cy="4893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1600" b="1"/>
              <a:t>ALSO CALLED EMERGENCY CONTRACEPTION. </a:t>
            </a:r>
            <a:endParaRPr sz="1600" b="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92"/>
          <p:cNvSpPr txBox="1"/>
          <p:nvPr/>
        </p:nvSpPr>
        <p:spPr>
          <a:xfrm>
            <a:off x="258425" y="68575"/>
            <a:ext cx="2889900" cy="4040100"/>
          </a:xfrm>
          <a:prstGeom prst="rect">
            <a:avLst/>
          </a:prstGeom>
          <a:noFill/>
          <a:ln>
            <a:noFill/>
          </a:ln>
        </p:spPr>
        <p:txBody>
          <a:bodyPr spcFirstLastPara="1" wrap="square" lIns="31425" tIns="31425" rIns="31425" bIns="31425" anchor="t" anchorCtr="0">
            <a:noAutofit/>
          </a:bodyPr>
          <a:lstStyle/>
          <a:p>
            <a:pPr marL="0" marR="0" lvl="0" indent="0" algn="l" rtl="0">
              <a:lnSpc>
                <a:spcPct val="119791"/>
              </a:lnSpc>
              <a:spcBef>
                <a:spcPts val="0"/>
              </a:spcBef>
              <a:spcAft>
                <a:spcPts val="0"/>
              </a:spcAft>
              <a:buNone/>
            </a:pPr>
            <a:r>
              <a:rPr lang="en-US" sz="2200">
                <a:solidFill>
                  <a:srgbClr val="000000"/>
                </a:solidFill>
                <a:latin typeface="Arial"/>
                <a:ea typeface="Arial"/>
                <a:cs typeface="Arial"/>
                <a:sym typeface="Arial"/>
              </a:rPr>
              <a:t>What about abortion?</a:t>
            </a:r>
            <a:endParaRPr sz="2200">
              <a:solidFill>
                <a:srgbClr val="000000"/>
              </a:solidFill>
              <a:latin typeface="Arial"/>
              <a:ea typeface="Arial"/>
              <a:cs typeface="Arial"/>
              <a:sym typeface="Arial"/>
            </a:endParaRPr>
          </a:p>
          <a:p>
            <a:pPr marL="0" marR="0" lvl="0" indent="0" algn="l" rtl="0">
              <a:lnSpc>
                <a:spcPct val="120138"/>
              </a:lnSpc>
              <a:spcBef>
                <a:spcPts val="0"/>
              </a:spcBef>
              <a:spcAft>
                <a:spcPts val="0"/>
              </a:spcAft>
              <a:buNone/>
            </a:pPr>
            <a:endParaRPr sz="1000">
              <a:solidFill>
                <a:srgbClr val="000000"/>
              </a:solidFill>
              <a:latin typeface="Arial"/>
              <a:ea typeface="Arial"/>
              <a:cs typeface="Arial"/>
              <a:sym typeface="Arial"/>
            </a:endParaRPr>
          </a:p>
          <a:p>
            <a:pPr marL="0" marR="0" lvl="0" indent="0" algn="l" rtl="0">
              <a:lnSpc>
                <a:spcPct val="120138"/>
              </a:lnSpc>
              <a:spcBef>
                <a:spcPts val="0"/>
              </a:spcBef>
              <a:spcAft>
                <a:spcPts val="0"/>
              </a:spcAft>
              <a:buNone/>
            </a:pPr>
            <a:r>
              <a:rPr lang="en-US" sz="2200">
                <a:solidFill>
                  <a:srgbClr val="000000"/>
                </a:solidFill>
                <a:latin typeface="Arial"/>
                <a:ea typeface="Arial"/>
                <a:cs typeface="Arial"/>
                <a:sym typeface="Arial"/>
              </a:rPr>
              <a:t>Regardless of your political views on the subject, abortion is legal in the U.S.</a:t>
            </a:r>
            <a:endParaRPr sz="2200">
              <a:solidFill>
                <a:srgbClr val="000000"/>
              </a:solidFill>
              <a:latin typeface="Arial"/>
              <a:ea typeface="Arial"/>
              <a:cs typeface="Arial"/>
              <a:sym typeface="Arial"/>
            </a:endParaRPr>
          </a:p>
          <a:p>
            <a:pPr marL="0" marR="0" lvl="0" indent="0" algn="l" rtl="0">
              <a:lnSpc>
                <a:spcPct val="120138"/>
              </a:lnSpc>
              <a:spcBef>
                <a:spcPts val="0"/>
              </a:spcBef>
              <a:spcAft>
                <a:spcPts val="0"/>
              </a:spcAft>
              <a:buNone/>
            </a:pPr>
            <a:r>
              <a:rPr lang="en-US" sz="2200">
                <a:solidFill>
                  <a:srgbClr val="000000"/>
                </a:solidFill>
                <a:latin typeface="Arial"/>
                <a:ea typeface="Arial"/>
                <a:cs typeface="Arial"/>
                <a:sym typeface="Arial"/>
              </a:rPr>
              <a:t>Most procedures must be done early and involve removing the fetus from the uterus.</a:t>
            </a:r>
            <a:endParaRPr sz="2200">
              <a:solidFill>
                <a:srgbClr val="000000"/>
              </a:solidFill>
              <a:latin typeface="Arial"/>
              <a:ea typeface="Arial"/>
              <a:cs typeface="Arial"/>
              <a:sym typeface="Arial"/>
            </a:endParaRPr>
          </a:p>
        </p:txBody>
      </p:sp>
      <p:pic>
        <p:nvPicPr>
          <p:cNvPr id="641" name="Google Shape;641;p92"/>
          <p:cNvPicPr preferRelativeResize="0"/>
          <p:nvPr/>
        </p:nvPicPr>
        <p:blipFill>
          <a:blip r:embed="rId3">
            <a:alphaModFix/>
          </a:blip>
          <a:stretch>
            <a:fillRect/>
          </a:stretch>
        </p:blipFill>
        <p:spPr>
          <a:xfrm>
            <a:off x="3393750" y="206400"/>
            <a:ext cx="5549451" cy="3532851"/>
          </a:xfrm>
          <a:prstGeom prst="rect">
            <a:avLst/>
          </a:prstGeom>
          <a:noFill/>
          <a:ln>
            <a:noFill/>
          </a:ln>
        </p:spPr>
      </p:pic>
      <p:sp>
        <p:nvSpPr>
          <p:cNvPr id="642" name="Google Shape;642;p92"/>
          <p:cNvSpPr txBox="1"/>
          <p:nvPr/>
        </p:nvSpPr>
        <p:spPr>
          <a:xfrm>
            <a:off x="308150" y="4248100"/>
            <a:ext cx="8387100" cy="6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solidFill>
                  <a:schemeClr val="dk1"/>
                </a:solidFill>
                <a:highlight>
                  <a:srgbClr val="FFFFFF"/>
                </a:highlight>
                <a:latin typeface="Helvetica Neue"/>
                <a:ea typeface="Helvetica Neue"/>
                <a:cs typeface="Helvetica Neue"/>
                <a:sym typeface="Helvetica Neue"/>
              </a:rPr>
              <a:t>In 2014, 652,639 legal induced abortions were reported to CDC from 49 reporting areas. The abortion rate for 2014 was 12.1 abortions per 1,000  (</a:t>
            </a:r>
            <a:r>
              <a:rPr lang="en-US" b="1" i="1">
                <a:solidFill>
                  <a:schemeClr val="dk1"/>
                </a:solidFill>
                <a:highlight>
                  <a:srgbClr val="FFFFFF"/>
                </a:highlight>
                <a:latin typeface="Helvetica Neue"/>
                <a:ea typeface="Helvetica Neue"/>
                <a:cs typeface="Helvetica Neue"/>
                <a:sym typeface="Helvetica Neue"/>
              </a:rPr>
              <a:t>1.2%</a:t>
            </a:r>
            <a:r>
              <a:rPr lang="en-US" i="1">
                <a:solidFill>
                  <a:schemeClr val="dk1"/>
                </a:solidFill>
                <a:highlight>
                  <a:srgbClr val="FFFFFF"/>
                </a:highlight>
                <a:latin typeface="Helvetica Neue"/>
                <a:ea typeface="Helvetica Neue"/>
                <a:cs typeface="Helvetica Neue"/>
                <a:sym typeface="Helvetica Neue"/>
              </a:rPr>
              <a:t>) women aged 15–44 years.  </a:t>
            </a:r>
            <a:r>
              <a:rPr lang="en-US" b="1" i="1">
                <a:solidFill>
                  <a:schemeClr val="dk1"/>
                </a:solidFill>
                <a:highlight>
                  <a:srgbClr val="FFFFFF"/>
                </a:highlight>
                <a:latin typeface="Helvetica Neue"/>
                <a:ea typeface="Helvetica Neue"/>
                <a:cs typeface="Helvetica Neue"/>
                <a:sym typeface="Helvetica Neue"/>
              </a:rPr>
              <a:t> </a:t>
            </a:r>
            <a:endParaRPr b="1" i="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93"/>
          <p:cNvSpPr txBox="1"/>
          <p:nvPr/>
        </p:nvSpPr>
        <p:spPr>
          <a:xfrm>
            <a:off x="255893" y="95951"/>
            <a:ext cx="8547000" cy="14490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500" b="1"/>
              <a:t>Abortion Pill</a:t>
            </a:r>
            <a:endParaRPr sz="2500" b="1"/>
          </a:p>
          <a:p>
            <a:pPr marL="0" lvl="0" indent="0" algn="l" rtl="0">
              <a:spcBef>
                <a:spcPts val="0"/>
              </a:spcBef>
              <a:spcAft>
                <a:spcPts val="0"/>
              </a:spcAft>
              <a:buNone/>
            </a:pPr>
            <a:endParaRPr sz="2000"/>
          </a:p>
          <a:p>
            <a:pPr marL="0" lvl="0" indent="0" algn="l" rtl="0">
              <a:spcBef>
                <a:spcPts val="0"/>
              </a:spcBef>
              <a:spcAft>
                <a:spcPts val="0"/>
              </a:spcAft>
              <a:buNone/>
            </a:pPr>
            <a:r>
              <a:rPr lang="en-US" sz="2000"/>
              <a:t>Misoprostol for medical abortion works best in the first 12 weeks of pregnancy.  After that, there is an increased risk of a complication and need for medical attention.</a:t>
            </a:r>
            <a:endParaRPr sz="2000"/>
          </a:p>
        </p:txBody>
      </p:sp>
      <p:sp>
        <p:nvSpPr>
          <p:cNvPr id="648" name="Google Shape;648;p93"/>
          <p:cNvSpPr txBox="1"/>
          <p:nvPr/>
        </p:nvSpPr>
        <p:spPr>
          <a:xfrm>
            <a:off x="255892" y="1989721"/>
            <a:ext cx="4772400" cy="19644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Clr>
                <a:schemeClr val="dk1"/>
              </a:buClr>
              <a:buSzPts val="900"/>
              <a:buFont typeface="Arial"/>
              <a:buNone/>
            </a:pPr>
            <a:r>
              <a:rPr lang="en-US" sz="1800"/>
              <a:t>Misoprostol causes contractions of the womb which expels the fetus. A woman can get painful cramps, vaginal blood loss that is more than a normal menstruation, nausea, vomiting and diarrhea. There is a risk of heavy bleeding for which a woman will have to be treated by a doctor.</a:t>
            </a:r>
            <a:endParaRPr sz="1800"/>
          </a:p>
          <a:p>
            <a:pPr marL="0" lvl="0" indent="0" algn="l" rtl="0">
              <a:spcBef>
                <a:spcPts val="0"/>
              </a:spcBef>
              <a:spcAft>
                <a:spcPts val="0"/>
              </a:spcAft>
              <a:buNone/>
            </a:pPr>
            <a:endParaRPr sz="1800"/>
          </a:p>
        </p:txBody>
      </p:sp>
      <p:pic>
        <p:nvPicPr>
          <p:cNvPr id="649" name="Google Shape;649;p93"/>
          <p:cNvPicPr preferRelativeResize="0"/>
          <p:nvPr/>
        </p:nvPicPr>
        <p:blipFill>
          <a:blip r:embed="rId3">
            <a:alphaModFix/>
          </a:blip>
          <a:stretch>
            <a:fillRect/>
          </a:stretch>
        </p:blipFill>
        <p:spPr>
          <a:xfrm>
            <a:off x="5529023" y="1636202"/>
            <a:ext cx="3090475" cy="30904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94"/>
          <p:cNvSpPr txBox="1"/>
          <p:nvPr/>
        </p:nvSpPr>
        <p:spPr>
          <a:xfrm>
            <a:off x="204728" y="115155"/>
            <a:ext cx="4388700" cy="39249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000" b="1"/>
              <a:t>New Developments</a:t>
            </a:r>
            <a:endParaRPr sz="2000" b="1"/>
          </a:p>
          <a:p>
            <a:pPr marL="0" lvl="0" indent="0" algn="l" rtl="0">
              <a:spcBef>
                <a:spcPts val="0"/>
              </a:spcBef>
              <a:spcAft>
                <a:spcPts val="0"/>
              </a:spcAft>
              <a:buNone/>
            </a:pPr>
            <a:endParaRPr sz="2000"/>
          </a:p>
          <a:p>
            <a:pPr marL="0" lvl="0" indent="0" algn="l" rtl="0">
              <a:spcBef>
                <a:spcPts val="0"/>
              </a:spcBef>
              <a:spcAft>
                <a:spcPts val="0"/>
              </a:spcAft>
              <a:buNone/>
            </a:pPr>
            <a:r>
              <a:rPr lang="en-US" sz="2000"/>
              <a:t>Cats and Dogs may have a nonsurgical spaying and neutering option soon.  An injection that causes permanent infertility could be used to control feral cat populations.</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US" sz="2000" u="sng">
                <a:solidFill>
                  <a:schemeClr val="hlink"/>
                </a:solidFill>
                <a:hlinkClick r:id="rId3"/>
              </a:rPr>
              <a:t>http://www.sciencealert.com/a-one-off-injection-could-replace-the-need-to-spay-and-neuter-your-pets</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US" sz="2000"/>
              <a:t>Could that be an option for humans someday?</a:t>
            </a:r>
            <a:endParaRPr sz="2000"/>
          </a:p>
        </p:txBody>
      </p:sp>
      <p:pic>
        <p:nvPicPr>
          <p:cNvPr id="655" name="Google Shape;655;p94"/>
          <p:cNvPicPr preferRelativeResize="0"/>
          <p:nvPr/>
        </p:nvPicPr>
        <p:blipFill rotWithShape="1">
          <a:blip r:embed="rId4">
            <a:alphaModFix/>
          </a:blip>
          <a:srcRect b="4479"/>
          <a:stretch/>
        </p:blipFill>
        <p:spPr>
          <a:xfrm>
            <a:off x="5075983" y="0"/>
            <a:ext cx="3778665" cy="51434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53"/>
          <p:cNvPicPr preferRelativeResize="0"/>
          <p:nvPr/>
        </p:nvPicPr>
        <p:blipFill>
          <a:blip r:embed="rId3">
            <a:alphaModFix/>
          </a:blip>
          <a:stretch>
            <a:fillRect/>
          </a:stretch>
        </p:blipFill>
        <p:spPr>
          <a:xfrm>
            <a:off x="533385" y="285744"/>
            <a:ext cx="6100752" cy="457199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54"/>
          <p:cNvPicPr preferRelativeResize="0"/>
          <p:nvPr/>
        </p:nvPicPr>
        <p:blipFill>
          <a:blip r:embed="rId3">
            <a:alphaModFix/>
          </a:blip>
          <a:stretch>
            <a:fillRect/>
          </a:stretch>
        </p:blipFill>
        <p:spPr>
          <a:xfrm>
            <a:off x="228600" y="0"/>
            <a:ext cx="3343275" cy="3214688"/>
          </a:xfrm>
          <a:prstGeom prst="rect">
            <a:avLst/>
          </a:prstGeom>
          <a:noFill/>
          <a:ln>
            <a:noFill/>
          </a:ln>
        </p:spPr>
      </p:pic>
      <p:pic>
        <p:nvPicPr>
          <p:cNvPr id="379" name="Google Shape;379;p54"/>
          <p:cNvPicPr preferRelativeResize="0"/>
          <p:nvPr/>
        </p:nvPicPr>
        <p:blipFill>
          <a:blip r:embed="rId4">
            <a:alphaModFix/>
          </a:blip>
          <a:stretch>
            <a:fillRect/>
          </a:stretch>
        </p:blipFill>
        <p:spPr>
          <a:xfrm>
            <a:off x="4800600" y="285744"/>
            <a:ext cx="2514595" cy="2514595"/>
          </a:xfrm>
          <a:prstGeom prst="rect">
            <a:avLst/>
          </a:prstGeom>
          <a:noFill/>
          <a:ln>
            <a:noFill/>
          </a:ln>
        </p:spPr>
      </p:pic>
      <p:pic>
        <p:nvPicPr>
          <p:cNvPr id="380" name="Google Shape;380;p54"/>
          <p:cNvPicPr preferRelativeResize="0"/>
          <p:nvPr/>
        </p:nvPicPr>
        <p:blipFill>
          <a:blip r:embed="rId5">
            <a:alphaModFix/>
          </a:blip>
          <a:stretch>
            <a:fillRect/>
          </a:stretch>
        </p:blipFill>
        <p:spPr>
          <a:xfrm>
            <a:off x="3932820" y="2743875"/>
            <a:ext cx="3300413" cy="2471731"/>
          </a:xfrm>
          <a:prstGeom prst="rect">
            <a:avLst/>
          </a:prstGeom>
          <a:noFill/>
          <a:ln>
            <a:noFill/>
          </a:ln>
        </p:spPr>
      </p:pic>
      <p:pic>
        <p:nvPicPr>
          <p:cNvPr id="381" name="Google Shape;381;p54" descr="tumblr_lgvwzonMKI1qhqn1io1_250.gif"/>
          <p:cNvPicPr preferRelativeResize="0"/>
          <p:nvPr/>
        </p:nvPicPr>
        <p:blipFill>
          <a:blip r:embed="rId6">
            <a:alphaModFix/>
          </a:blip>
          <a:stretch>
            <a:fillRect/>
          </a:stretch>
        </p:blipFill>
        <p:spPr>
          <a:xfrm>
            <a:off x="1240481" y="3417508"/>
            <a:ext cx="1292304" cy="162020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5"/>
          <p:cNvSpPr txBox="1"/>
          <p:nvPr/>
        </p:nvSpPr>
        <p:spPr>
          <a:xfrm>
            <a:off x="159000" y="66250"/>
            <a:ext cx="4958100" cy="4828500"/>
          </a:xfrm>
          <a:prstGeom prst="rect">
            <a:avLst/>
          </a:prstGeom>
          <a:noFill/>
          <a:ln w="9525" cap="flat" cmpd="sng">
            <a:solidFill>
              <a:srgbClr val="000000"/>
            </a:solidFill>
            <a:prstDash val="solid"/>
            <a:round/>
            <a:headEnd type="none" w="sm" len="sm"/>
            <a:tailEnd type="none" w="sm" len="sm"/>
          </a:ln>
        </p:spPr>
        <p:txBody>
          <a:bodyPr spcFirstLastPara="1" wrap="square" lIns="75425" tIns="75425" rIns="75425" bIns="75425" anchor="t" anchorCtr="0">
            <a:noAutofit/>
          </a:bodyPr>
          <a:lstStyle/>
          <a:p>
            <a:pPr marL="0" lvl="0" indent="0" algn="l" rtl="0">
              <a:spcBef>
                <a:spcPts val="0"/>
              </a:spcBef>
              <a:spcAft>
                <a:spcPts val="0"/>
              </a:spcAft>
              <a:buNone/>
            </a:pPr>
            <a:r>
              <a:rPr lang="en-US" sz="2000">
                <a:solidFill>
                  <a:srgbClr val="333333"/>
                </a:solidFill>
                <a:highlight>
                  <a:srgbClr val="FFFFFF"/>
                </a:highlight>
              </a:rPr>
              <a:t>What Causes Morning Sickness?</a:t>
            </a:r>
            <a:endParaRPr sz="2000">
              <a:solidFill>
                <a:srgbClr val="333333"/>
              </a:solidFill>
              <a:highlight>
                <a:srgbClr val="FFFFFF"/>
              </a:highlight>
            </a:endParaRPr>
          </a:p>
          <a:p>
            <a:pPr marL="0" lvl="0" indent="0" algn="l" rtl="0">
              <a:spcBef>
                <a:spcPts val="0"/>
              </a:spcBef>
              <a:spcAft>
                <a:spcPts val="0"/>
              </a:spcAft>
              <a:buNone/>
            </a:pPr>
            <a:endParaRPr sz="700">
              <a:solidFill>
                <a:srgbClr val="333333"/>
              </a:solidFill>
              <a:highlight>
                <a:srgbClr val="FFFFFF"/>
              </a:highlight>
            </a:endParaRPr>
          </a:p>
          <a:p>
            <a:pPr marL="0" lvl="0" indent="0" algn="l" rtl="0">
              <a:spcBef>
                <a:spcPts val="0"/>
              </a:spcBef>
              <a:spcAft>
                <a:spcPts val="0"/>
              </a:spcAft>
              <a:buNone/>
            </a:pPr>
            <a:r>
              <a:rPr lang="en-US" sz="2000">
                <a:solidFill>
                  <a:srgbClr val="333333"/>
                </a:solidFill>
                <a:highlight>
                  <a:srgbClr val="FFFFFF"/>
                </a:highlight>
              </a:rPr>
              <a:t>It is likely hormones that rise rapidly with most incidents occurring in the first trimester</a:t>
            </a:r>
            <a:endParaRPr sz="2000">
              <a:solidFill>
                <a:srgbClr val="333333"/>
              </a:solidFill>
              <a:highlight>
                <a:srgbClr val="FFFFFF"/>
              </a:highlight>
            </a:endParaRPr>
          </a:p>
          <a:p>
            <a:pPr marL="0" lvl="0" indent="0" algn="l" rtl="0">
              <a:spcBef>
                <a:spcPts val="0"/>
              </a:spcBef>
              <a:spcAft>
                <a:spcPts val="0"/>
              </a:spcAft>
              <a:buNone/>
            </a:pPr>
            <a:endParaRPr sz="700">
              <a:solidFill>
                <a:srgbClr val="333333"/>
              </a:solidFill>
              <a:highlight>
                <a:srgbClr val="FFFFFF"/>
              </a:highlight>
            </a:endParaRPr>
          </a:p>
          <a:p>
            <a:pPr marL="0" lvl="0" indent="0" algn="l" rtl="0">
              <a:spcBef>
                <a:spcPts val="0"/>
              </a:spcBef>
              <a:spcAft>
                <a:spcPts val="0"/>
              </a:spcAft>
              <a:buNone/>
            </a:pPr>
            <a:r>
              <a:rPr lang="en-US" sz="2000">
                <a:solidFill>
                  <a:srgbClr val="333333"/>
                </a:solidFill>
                <a:highlight>
                  <a:srgbClr val="FFFFFF"/>
                </a:highlight>
              </a:rPr>
              <a:t>Human chorionic gonadotropin (hCG): This hormone rises rapidly during early pregnancy. No one knows how hCG contributes to nausea, but it's a prime suspect because the timing is right: Nausea tends to peak around the same time as levels of hCG. What's more, conditions in which women have higher levels of hCG, such as carrying multiples, are associated with higher rates of nausea and vomiting.</a:t>
            </a:r>
            <a:endParaRPr sz="2000"/>
          </a:p>
        </p:txBody>
      </p:sp>
      <p:pic>
        <p:nvPicPr>
          <p:cNvPr id="387" name="Google Shape;387;p55"/>
          <p:cNvPicPr preferRelativeResize="0"/>
          <p:nvPr/>
        </p:nvPicPr>
        <p:blipFill>
          <a:blip r:embed="rId3">
            <a:alphaModFix/>
          </a:blip>
          <a:stretch>
            <a:fillRect/>
          </a:stretch>
        </p:blipFill>
        <p:spPr>
          <a:xfrm>
            <a:off x="5540155" y="66266"/>
            <a:ext cx="3214688" cy="482846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6"/>
          <p:cNvSpPr txBox="1">
            <a:spLocks noGrp="1"/>
          </p:cNvSpPr>
          <p:nvPr>
            <p:ph type="title"/>
          </p:nvPr>
        </p:nvSpPr>
        <p:spPr>
          <a:xfrm>
            <a:off x="274320" y="205740"/>
            <a:ext cx="8664000" cy="6687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3500">
                <a:solidFill>
                  <a:srgbClr val="000000"/>
                </a:solidFill>
                <a:latin typeface="Arial"/>
                <a:ea typeface="Arial"/>
                <a:cs typeface="Arial"/>
                <a:sym typeface="Arial"/>
              </a:rPr>
              <a:t>Fetal Tests    </a:t>
            </a:r>
            <a:endParaRPr sz="3500">
              <a:solidFill>
                <a:srgbClr val="000000"/>
              </a:solidFill>
              <a:latin typeface="Arial"/>
              <a:ea typeface="Arial"/>
              <a:cs typeface="Arial"/>
              <a:sym typeface="Arial"/>
            </a:endParaRPr>
          </a:p>
        </p:txBody>
      </p:sp>
      <p:sp>
        <p:nvSpPr>
          <p:cNvPr id="393" name="Google Shape;393;p56"/>
          <p:cNvSpPr txBox="1">
            <a:spLocks noGrp="1"/>
          </p:cNvSpPr>
          <p:nvPr>
            <p:ph type="body" idx="1"/>
          </p:nvPr>
        </p:nvSpPr>
        <p:spPr>
          <a:xfrm>
            <a:off x="274478" y="823027"/>
            <a:ext cx="8741700" cy="9618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200">
                <a:solidFill>
                  <a:srgbClr val="000000"/>
                </a:solidFill>
                <a:highlight>
                  <a:srgbClr val="FFFF00"/>
                </a:highlight>
                <a:latin typeface="Arial"/>
                <a:ea typeface="Arial"/>
                <a:cs typeface="Arial"/>
                <a:sym typeface="Arial"/>
              </a:rPr>
              <a:t>Ultrasound</a:t>
            </a:r>
            <a:r>
              <a:rPr lang="en-US" sz="2200">
                <a:solidFill>
                  <a:srgbClr val="000000"/>
                </a:solidFill>
                <a:latin typeface="Arial"/>
                <a:ea typeface="Arial"/>
                <a:cs typeface="Arial"/>
                <a:sym typeface="Arial"/>
              </a:rPr>
              <a:t> - sound waves </a:t>
            </a:r>
            <a:r>
              <a:rPr lang="en-US"/>
              <a:t>produce</a:t>
            </a:r>
            <a:r>
              <a:rPr lang="en-US" sz="2200">
                <a:solidFill>
                  <a:srgbClr val="000000"/>
                </a:solidFill>
                <a:latin typeface="Arial"/>
                <a:ea typeface="Arial"/>
                <a:cs typeface="Arial"/>
                <a:sym typeface="Arial"/>
              </a:rPr>
              <a:t> an image of the baby</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You can tell the sex of the baby and its position</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200">
              <a:solidFill>
                <a:srgbClr val="000000"/>
              </a:solidFill>
              <a:latin typeface="Arial"/>
              <a:ea typeface="Arial"/>
              <a:cs typeface="Arial"/>
              <a:sym typeface="Arial"/>
            </a:endParaRPr>
          </a:p>
        </p:txBody>
      </p:sp>
      <p:pic>
        <p:nvPicPr>
          <p:cNvPr id="394" name="Google Shape;394;p56"/>
          <p:cNvPicPr preferRelativeResize="0"/>
          <p:nvPr/>
        </p:nvPicPr>
        <p:blipFill rotWithShape="1">
          <a:blip r:embed="rId3">
            <a:alphaModFix/>
          </a:blip>
          <a:srcRect l="4176" r="5218"/>
          <a:stretch/>
        </p:blipFill>
        <p:spPr>
          <a:xfrm>
            <a:off x="358290" y="1886051"/>
            <a:ext cx="4593330" cy="2852887"/>
          </a:xfrm>
          <a:prstGeom prst="rect">
            <a:avLst/>
          </a:prstGeom>
          <a:noFill/>
          <a:ln>
            <a:noFill/>
          </a:ln>
        </p:spPr>
      </p:pic>
      <p:pic>
        <p:nvPicPr>
          <p:cNvPr id="395" name="Google Shape;395;p56" descr="5c7b29a1da316cdd338371cb56e703c5"/>
          <p:cNvPicPr preferRelativeResize="0"/>
          <p:nvPr/>
        </p:nvPicPr>
        <p:blipFill>
          <a:blip r:embed="rId4">
            <a:alphaModFix/>
          </a:blip>
          <a:stretch>
            <a:fillRect/>
          </a:stretch>
        </p:blipFill>
        <p:spPr>
          <a:xfrm>
            <a:off x="5235885" y="1886050"/>
            <a:ext cx="2776781" cy="2141927"/>
          </a:xfrm>
          <a:prstGeom prst="rect">
            <a:avLst/>
          </a:prstGeom>
          <a:noFill/>
          <a:ln>
            <a:noFill/>
          </a:ln>
        </p:spPr>
      </p:pic>
      <p:sp>
        <p:nvSpPr>
          <p:cNvPr id="396" name="Google Shape;396;p56"/>
          <p:cNvSpPr txBox="1"/>
          <p:nvPr/>
        </p:nvSpPr>
        <p:spPr>
          <a:xfrm>
            <a:off x="5898398" y="4155098"/>
            <a:ext cx="2559000" cy="4701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1500"/>
              <a:t>3D ultrasound uses a computer to render the image.</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7"/>
          <p:cNvSpPr txBox="1"/>
          <p:nvPr/>
        </p:nvSpPr>
        <p:spPr>
          <a:xfrm>
            <a:off x="324855" y="-10"/>
            <a:ext cx="7632300" cy="13647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600">
                <a:solidFill>
                  <a:srgbClr val="000000"/>
                </a:solidFill>
                <a:highlight>
                  <a:srgbClr val="FFFF00"/>
                </a:highlight>
                <a:latin typeface="Arial"/>
                <a:ea typeface="Arial"/>
                <a:cs typeface="Arial"/>
                <a:sym typeface="Arial"/>
              </a:rPr>
              <a:t>Amniocentesis</a:t>
            </a:r>
            <a:r>
              <a:rPr lang="en-US" sz="2600">
                <a:solidFill>
                  <a:srgbClr val="000000"/>
                </a:solidFill>
                <a:latin typeface="Arial"/>
                <a:ea typeface="Arial"/>
                <a:cs typeface="Arial"/>
                <a:sym typeface="Arial"/>
              </a:rPr>
              <a:t> </a:t>
            </a:r>
            <a:endParaRPr sz="26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600">
                <a:solidFill>
                  <a:srgbClr val="000000"/>
                </a:solidFill>
                <a:latin typeface="Arial"/>
                <a:ea typeface="Arial"/>
                <a:cs typeface="Arial"/>
                <a:sym typeface="Arial"/>
              </a:rPr>
              <a:t>Tests fetal cells for abnormalities, such as chromosome numbers </a:t>
            </a:r>
            <a:endParaRPr sz="2600">
              <a:solidFill>
                <a:srgbClr val="000000"/>
              </a:solidFill>
              <a:latin typeface="Arial"/>
              <a:ea typeface="Arial"/>
              <a:cs typeface="Arial"/>
              <a:sym typeface="Arial"/>
            </a:endParaRPr>
          </a:p>
        </p:txBody>
      </p:sp>
      <p:pic>
        <p:nvPicPr>
          <p:cNvPr id="402" name="Google Shape;402;p57"/>
          <p:cNvPicPr preferRelativeResize="0"/>
          <p:nvPr/>
        </p:nvPicPr>
        <p:blipFill>
          <a:blip r:embed="rId3">
            <a:alphaModFix/>
          </a:blip>
          <a:stretch>
            <a:fillRect/>
          </a:stretch>
        </p:blipFill>
        <p:spPr>
          <a:xfrm>
            <a:off x="1230410" y="1584770"/>
            <a:ext cx="6415987" cy="3475760"/>
          </a:xfrm>
          <a:prstGeom prst="rect">
            <a:avLst/>
          </a:prstGeom>
          <a:noFill/>
          <a:ln>
            <a:noFill/>
          </a:ln>
        </p:spPr>
      </p:pic>
    </p:spTree>
  </p:cSld>
  <p:clrMapOvr>
    <a:masterClrMapping/>
  </p:clrMapOvr>
</p:sld>
</file>

<file path=ppt/theme/theme1.xml><?xml version="1.0" encoding="utf-8"?>
<a:theme xmlns:a="http://schemas.openxmlformats.org/drawingml/2006/main" name="Custom">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1342</Words>
  <Application>Microsoft Office PowerPoint</Application>
  <PresentationFormat>On-screen Show (16:9)</PresentationFormat>
  <Paragraphs>142</Paragraphs>
  <Slides>46</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Georgia</vt:lpstr>
      <vt:lpstr>Verdana</vt:lpstr>
      <vt:lpstr>Helvetica Neue</vt:lpstr>
      <vt:lpstr>MS Shell Dlg 2</vt:lpstr>
      <vt:lpstr>Custom</vt:lpstr>
      <vt:lpstr>Clearblue Pregnancy Test</vt:lpstr>
      <vt:lpstr>PowerPoint Presentation</vt:lpstr>
      <vt:lpstr>PowerPoint Presentation</vt:lpstr>
      <vt:lpstr>PowerPoint Presentation</vt:lpstr>
      <vt:lpstr>PowerPoint Presentation</vt:lpstr>
      <vt:lpstr>PowerPoint Presentation</vt:lpstr>
      <vt:lpstr>PowerPoint Presentation</vt:lpstr>
      <vt:lpstr>Fetal Tests    </vt:lpstr>
      <vt:lpstr>PowerPoint Presentation</vt:lpstr>
      <vt:lpstr>PowerPoint Presentation</vt:lpstr>
      <vt:lpstr>PowerPoint Presentation</vt:lpstr>
      <vt:lpstr>PowerPoint Presentation</vt:lpstr>
      <vt:lpstr>Labor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Complications During Birth</vt:lpstr>
      <vt:lpstr>PowerPoint Presentation</vt:lpstr>
      <vt:lpstr>PowerPoint Presentation</vt:lpstr>
      <vt:lpstr>Ectopic Pregnancy</vt:lpstr>
      <vt:lpstr>Gestational Diabetes</vt:lpstr>
      <vt:lpstr>Pre-eclampsia</vt:lpstr>
      <vt:lpstr>Problems with Getting Pregnant</vt:lpstr>
      <vt:lpstr>Artificial Womb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Nuva Ring</vt:lpstr>
      <vt:lpstr>Birth Control Implant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Lyndsey Norton</cp:lastModifiedBy>
  <cp:revision>5</cp:revision>
  <dcterms:modified xsi:type="dcterms:W3CDTF">2020-03-25T21:51:00Z</dcterms:modified>
</cp:coreProperties>
</file>