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235-D77E-4EAB-A0C1-2C702C138A30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B63-3006-4046-B35B-5248B7816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i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i3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i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i3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 dirty="0"/>
              <a:t>Curvature of spine</a:t>
            </a:r>
            <a:endParaRPr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004be6268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004be6268_4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004be6268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004be6268_4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i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i3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i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i3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i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i2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cdc65929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cdc65929_3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i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i3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e1aa5d1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e1aa5d18e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i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i3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1aa5d1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e1aa5d18e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i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i3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1b9d61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1b9d6161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A2A0-9984-443A-8B8F-AD49B4ACA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FA66-E329-4389-A9A5-DAF8141BD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5D2A-593B-48EB-AC13-DD7B59CE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00B9-EC8D-47A1-AC4E-A521E9D3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EF2FB-AFB9-4394-BB07-14903E4A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77A9-E49B-4920-B661-F899631E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F37-D426-44B8-ADAB-E9528D368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B209-542E-432F-8149-5C795AF0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A1C-168E-40AF-BC4E-BB689B7F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DED13-8BC2-48F8-9584-859EB824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6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362FC-20A1-4DEA-B04F-D0402FEC6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3A8DE-D176-4832-B064-8DC064E2D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5657-A57A-4741-A63E-0BB7D6E8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FFC7-9B7E-4BA0-A5A3-AA870B1E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9D1DF-3618-4824-A00E-9587894B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65760" y="1645920"/>
            <a:ext cx="11460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11480" lvl="0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1pPr>
            <a:lvl2pPr marL="822960" lvl="1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2pPr>
            <a:lvl3pPr marL="1234440" lvl="2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3pPr>
            <a:lvl4pPr marL="1645920" lvl="3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4pPr>
            <a:lvl5pPr marL="2057400" lvl="4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5pPr>
            <a:lvl6pPr marL="2468880" lvl="5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6pPr>
            <a:lvl7pPr marL="2880360" lvl="6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7pPr>
            <a:lvl8pPr marL="3291840" lvl="7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8pPr>
            <a:lvl9pPr marL="3703320" lvl="8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4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79EC-4250-433C-AF58-3CBFA91A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75DA-D45E-481A-B7A5-D3463CBF8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D2E2D-6BC9-4490-8618-59F72690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09931-3DE1-4C3A-BC63-3A469F2D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C6B8-F0D9-414A-98CB-8185B128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10AB-49BD-4A8D-9416-98C6C8F2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6CFD1-B068-4B10-B8AB-E3E7FE18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379D2-6699-41C0-BCE4-303C191F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0D2C9-D9F5-42B9-8099-0B8C84BA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939A6-31F7-4BA2-9BD2-6A21B4F3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FF76-92FB-4094-AED1-4BF0905E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7E7B-8B25-4916-B7D9-0D9BE4764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A3860-8FB3-4DB3-8121-28B9B0CD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F70F3-C32A-4437-B7D7-73BD8C0C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03BEF-E391-4BF0-90C4-58E54E5D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E134B-CDAF-4FAA-9A5F-7FF82C4A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1516-62E8-4617-B4CD-59141757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70CA9-23D8-40B0-B70D-507DAFD41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E828-DC8F-497F-B861-D2339F4D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A289D-3981-4BA3-A577-D7D37AD3B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356A7-759D-4868-8580-45D72C334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5975E-6042-4042-9CAF-C95A1FE8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8E805-7CA1-4AE2-BE25-4BCDB441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8E78C-F12B-47F4-813C-0F44B699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3989-D4BB-4C81-B6E4-01652A69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53B24-2AA5-49E8-A5EE-F69F7A92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CE4E7-267C-451A-9F1A-4E26CC69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9E977-5916-48BF-997D-8C797F02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1A86D-6867-419A-B0F1-F1B1A8DF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A06A1-FA71-4F51-8673-4DC25F48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5A8C5-43C0-4FD0-8A72-5A1ADDCD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B91C-CEF9-426D-A4D1-D7019900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9BC0-B00D-4309-A65A-51AAFF68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BB06B-184B-45F1-A750-6A36D0F6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8B124-9BEB-4829-8A3C-DC9E5560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B091F-EBEC-4E3D-A192-5F050DBD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BDE9E-DBEF-49E9-BB3C-8765C9A2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96EE-0258-4F13-9EEB-56053877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0DA55-589E-4E5D-B3A6-B4FC29D59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DAF9D-AF6D-4B8E-B120-65B53932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EA4F2-EBE9-4318-A85E-04082DE2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D65AE-F16F-41EA-B9A7-886282EF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54BAF-ABE0-4037-8A32-D8E20226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2C5BA-3F2A-4559-9C8B-F4B5B078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E725A-637F-4A25-AEB1-1B1AB542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2FDB-5039-4D42-8D1E-63364DA6E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3AFE-CE62-4942-ACF1-DD43120656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EA-B79F-42C7-AC34-1CA69AAE7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C18A-4407-4759-9F9C-4B00B578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8ABD-4C7F-40DD-8485-5E82E11D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1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osteosarcom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ZWzLK3ODYRE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hetimes.co.uk/tto/public/article3233439.e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11C1-E794-425B-9063-EF72BBA01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5052-D929-45CD-BD8B-F6B1B4B51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8"/>
          <p:cNvSpPr txBox="1">
            <a:spLocks noGrp="1"/>
          </p:cNvSpPr>
          <p:nvPr>
            <p:ph type="body" idx="1"/>
          </p:nvPr>
        </p:nvSpPr>
        <p:spPr>
          <a:xfrm>
            <a:off x="1868070" y="310703"/>
            <a:ext cx="8455860" cy="141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507"/>
              </a:spcBef>
              <a:buNone/>
            </a:pPr>
            <a:r>
              <a:rPr lang="en-US" sz="2700" b="1"/>
              <a:t>c) </a:t>
            </a:r>
            <a:r>
              <a:rPr lang="en-US" sz="2700" b="1">
                <a:solidFill>
                  <a:srgbClr val="000000"/>
                </a:solidFill>
              </a:rPr>
              <a:t>ANKYLOSIS </a:t>
            </a:r>
            <a:r>
              <a:rPr lang="en-US" sz="2700">
                <a:solidFill>
                  <a:srgbClr val="000000"/>
                </a:solidFill>
              </a:rPr>
              <a:t>is severe arthritis in the spine and the vertebrae fuse.</a:t>
            </a:r>
            <a:endParaRPr sz="2700">
              <a:solidFill>
                <a:srgbClr val="000000"/>
              </a:solidFill>
            </a:endParaRPr>
          </a:p>
        </p:txBody>
      </p:sp>
      <p:pic>
        <p:nvPicPr>
          <p:cNvPr id="588" name="Google Shape;588;p78" descr="h9991602_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405" y="1594890"/>
            <a:ext cx="7452991" cy="486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79" descr="Blausen_0785_Scoliosis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740" y="110318"/>
            <a:ext cx="3318683" cy="663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9" descr="scoliosis_1.jpg"/>
          <p:cNvPicPr preferRelativeResize="0"/>
          <p:nvPr/>
        </p:nvPicPr>
        <p:blipFill rotWithShape="1">
          <a:blip r:embed="rId4">
            <a:alphaModFix/>
          </a:blip>
          <a:srcRect r="39072"/>
          <a:stretch/>
        </p:blipFill>
        <p:spPr>
          <a:xfrm>
            <a:off x="1957553" y="840488"/>
            <a:ext cx="5262188" cy="585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79"/>
          <p:cNvSpPr txBox="1"/>
          <p:nvPr/>
        </p:nvSpPr>
        <p:spPr>
          <a:xfrm>
            <a:off x="1758743" y="83835"/>
            <a:ext cx="5566860" cy="7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3240" b="1"/>
              <a:t>d) SCOLIOSIS</a:t>
            </a:r>
            <a:endParaRPr sz="324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0"/>
          <p:cNvSpPr txBox="1"/>
          <p:nvPr/>
        </p:nvSpPr>
        <p:spPr>
          <a:xfrm>
            <a:off x="1614315" y="133020"/>
            <a:ext cx="8595450" cy="14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 b="1">
                <a:solidFill>
                  <a:srgbClr val="333333"/>
                </a:solidFill>
                <a:highlight>
                  <a:srgbClr val="FFFFFF"/>
                </a:highlight>
              </a:rPr>
              <a:t>7. Fibrodysplasia ossificans progressiva </a:t>
            </a:r>
            <a:r>
              <a:rPr lang="en-US" sz="2340" b="1">
                <a:solidFill>
                  <a:srgbClr val="333333"/>
                </a:solidFill>
                <a:highlight>
                  <a:srgbClr val="FFFFFF"/>
                </a:highlight>
              </a:rPr>
              <a:t>(FOP)</a:t>
            </a:r>
            <a:r>
              <a:rPr lang="en-US" sz="2340">
                <a:solidFill>
                  <a:srgbClr val="333333"/>
                </a:solidFill>
                <a:highlight>
                  <a:srgbClr val="FFFFFF"/>
                </a:highlight>
              </a:rPr>
              <a:t> → soft tissue regrows as bone. Sufferers are slowly imprisoned by their own skeletons.</a:t>
            </a:r>
            <a:endParaRPr sz="2340"/>
          </a:p>
        </p:txBody>
      </p:sp>
      <p:pic>
        <p:nvPicPr>
          <p:cNvPr id="601" name="Google Shape;60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370" y="1442048"/>
            <a:ext cx="7777238" cy="4964198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80"/>
          <p:cNvSpPr txBox="1"/>
          <p:nvPr/>
        </p:nvSpPr>
        <p:spPr>
          <a:xfrm>
            <a:off x="2848665" y="6406245"/>
            <a:ext cx="7059150" cy="57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160" b="1">
                <a:solidFill>
                  <a:srgbClr val="46494C"/>
                </a:solidFill>
                <a:highlight>
                  <a:srgbClr val="FFFFFF"/>
                </a:highlight>
              </a:rPr>
              <a:t>Munchmeyer disease"</a:t>
            </a:r>
            <a:r>
              <a:rPr lang="en-US" sz="2160">
                <a:solidFill>
                  <a:srgbClr val="46494C"/>
                </a:solidFill>
                <a:highlight>
                  <a:srgbClr val="FFFFFF"/>
                </a:highlight>
              </a:rPr>
              <a:t> or </a:t>
            </a:r>
            <a:r>
              <a:rPr lang="en-US" sz="2160" b="1">
                <a:solidFill>
                  <a:srgbClr val="46494C"/>
                </a:solidFill>
                <a:highlight>
                  <a:srgbClr val="FFFFFF"/>
                </a:highlight>
              </a:rPr>
              <a:t>"stone man syndrome"</a:t>
            </a:r>
            <a:r>
              <a:rPr lang="en-US" sz="2160">
                <a:solidFill>
                  <a:srgbClr val="46494C"/>
                </a:solidFill>
                <a:highlight>
                  <a:srgbClr val="FFFFFF"/>
                </a:highlight>
              </a:rPr>
              <a:t> </a:t>
            </a:r>
            <a:endParaRPr sz="216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1"/>
          <p:cNvSpPr txBox="1"/>
          <p:nvPr/>
        </p:nvSpPr>
        <p:spPr>
          <a:xfrm>
            <a:off x="1524000" y="127530"/>
            <a:ext cx="6633360" cy="314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r>
              <a:rPr lang="en-US" sz="4320">
                <a:latin typeface="Calibri"/>
                <a:ea typeface="Calibri"/>
                <a:cs typeface="Calibri"/>
                <a:sym typeface="Calibri"/>
              </a:rPr>
              <a:t>8. Osteosarcoma</a:t>
            </a:r>
            <a:endParaRPr sz="4320"/>
          </a:p>
          <a:p>
            <a:endParaRPr sz="252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r>
              <a:rPr lang="en-US" sz="2520">
                <a:latin typeface="Calibri"/>
                <a:ea typeface="Calibri"/>
                <a:cs typeface="Calibri"/>
                <a:sym typeface="Calibri"/>
              </a:rPr>
              <a:t>Most common bone cancer, primarily affecting the long bones, particularly those in the knee, hip, or shoulder regions.   Most commonly affects teenagers and young adults.</a:t>
            </a:r>
            <a:endParaRPr sz="2520">
              <a:latin typeface="Calibri"/>
              <a:ea typeface="Calibri"/>
              <a:cs typeface="Calibri"/>
              <a:sym typeface="Calibri"/>
            </a:endParaRPr>
          </a:p>
          <a:p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358" y="3076808"/>
            <a:ext cx="4871566" cy="3653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81"/>
          <p:cNvCxnSpPr/>
          <p:nvPr/>
        </p:nvCxnSpPr>
        <p:spPr>
          <a:xfrm>
            <a:off x="2931533" y="3698528"/>
            <a:ext cx="643950" cy="95823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10" name="Google Shape;610;p81"/>
          <p:cNvPicPr preferRelativeResize="0"/>
          <p:nvPr/>
        </p:nvPicPr>
        <p:blipFill rotWithShape="1">
          <a:blip r:embed="rId5">
            <a:alphaModFix/>
          </a:blip>
          <a:srcRect l="35537" r="33753" b="6419"/>
          <a:stretch/>
        </p:blipFill>
        <p:spPr>
          <a:xfrm>
            <a:off x="8244570" y="127530"/>
            <a:ext cx="2208643" cy="673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2"/>
          <p:cNvSpPr txBox="1">
            <a:spLocks noGrp="1"/>
          </p:cNvSpPr>
          <p:nvPr>
            <p:ph type="body" idx="1"/>
          </p:nvPr>
        </p:nvSpPr>
        <p:spPr>
          <a:xfrm>
            <a:off x="1927560" y="495225"/>
            <a:ext cx="8419680" cy="567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 marL="0" indent="0">
              <a:lnSpc>
                <a:spcPct val="108035"/>
              </a:lnSpc>
              <a:spcBef>
                <a:spcPts val="0"/>
              </a:spcBef>
              <a:buNone/>
            </a:pPr>
            <a:r>
              <a:rPr lang="en-US" sz="3240" b="1" dirty="0">
                <a:solidFill>
                  <a:srgbClr val="000000"/>
                </a:solidFill>
              </a:rPr>
              <a:t>FUN FACTS ABOUT BONES</a:t>
            </a:r>
            <a:br>
              <a:rPr lang="en-US" sz="3240" b="1" dirty="0">
                <a:solidFill>
                  <a:srgbClr val="000000"/>
                </a:solidFill>
              </a:rPr>
            </a:br>
            <a:r>
              <a:rPr lang="en-US" sz="3240" dirty="0">
                <a:solidFill>
                  <a:srgbClr val="000000"/>
                </a:solidFill>
              </a:rPr>
              <a:t>Bone is made of the same type of minerals as limestone.</a:t>
            </a:r>
            <a:endParaRPr sz="3240" dirty="0">
              <a:solidFill>
                <a:srgbClr val="000000"/>
              </a:solidFill>
            </a:endParaRPr>
          </a:p>
          <a:p>
            <a:pPr marL="342900" indent="-251460">
              <a:lnSpc>
                <a:spcPct val="108035"/>
              </a:lnSpc>
              <a:spcBef>
                <a:spcPts val="507"/>
              </a:spcBef>
              <a:buClr>
                <a:srgbClr val="000000"/>
              </a:buClr>
              <a:buSzPts val="3600"/>
              <a:buChar char="●"/>
            </a:pPr>
            <a:r>
              <a:rPr lang="en-US" sz="3240" dirty="0">
                <a:solidFill>
                  <a:srgbClr val="000000"/>
                </a:solidFill>
              </a:rPr>
              <a:t>Babies are born with 300 bones, but by adulthood we have only 206 in our bodies. </a:t>
            </a:r>
            <a:endParaRPr sz="3240" dirty="0">
              <a:solidFill>
                <a:srgbClr val="000000"/>
              </a:solidFill>
            </a:endParaRPr>
          </a:p>
          <a:p>
            <a:pPr marL="342900" indent="-251460">
              <a:lnSpc>
                <a:spcPct val="108035"/>
              </a:lnSpc>
              <a:spcBef>
                <a:spcPts val="0"/>
              </a:spcBef>
              <a:buClr>
                <a:srgbClr val="000000"/>
              </a:buClr>
              <a:buSzPts val="3600"/>
              <a:buChar char="●"/>
            </a:pPr>
            <a:r>
              <a:rPr lang="en-US" sz="3240" dirty="0">
                <a:solidFill>
                  <a:srgbClr val="000000"/>
                </a:solidFill>
              </a:rPr>
              <a:t>The giraffe has the same number of bones in its neck as a human: seven in total. </a:t>
            </a:r>
            <a:endParaRPr sz="3240" dirty="0">
              <a:solidFill>
                <a:srgbClr val="000000"/>
              </a:solidFill>
            </a:endParaRPr>
          </a:p>
          <a:p>
            <a:pPr marL="342900" indent="-251460">
              <a:lnSpc>
                <a:spcPct val="108035"/>
              </a:lnSpc>
              <a:spcBef>
                <a:spcPts val="0"/>
              </a:spcBef>
              <a:buClr>
                <a:srgbClr val="000000"/>
              </a:buClr>
              <a:buSzPts val="3600"/>
              <a:buChar char="●"/>
            </a:pPr>
            <a:r>
              <a:rPr lang="en-US" sz="3240" dirty="0">
                <a:solidFill>
                  <a:srgbClr val="000000"/>
                </a:solidFill>
              </a:rPr>
              <a:t>The long horned ram can take a head butt at 25 mph. The human skull will fracture at 5 mph.</a:t>
            </a:r>
            <a:endParaRPr sz="324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457178"/>
            <a:ext cx="6348533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0"/>
          <p:cNvSpPr txBox="1">
            <a:spLocks noGrp="1"/>
          </p:cNvSpPr>
          <p:nvPr>
            <p:ph type="title"/>
          </p:nvPr>
        </p:nvSpPr>
        <p:spPr>
          <a:xfrm>
            <a:off x="1696283" y="228578"/>
            <a:ext cx="902853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432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Disorders</a:t>
            </a:r>
            <a:endParaRPr sz="432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70"/>
          <p:cNvSpPr txBox="1">
            <a:spLocks noGrp="1"/>
          </p:cNvSpPr>
          <p:nvPr>
            <p:ph type="body" idx="1"/>
          </p:nvPr>
        </p:nvSpPr>
        <p:spPr>
          <a:xfrm>
            <a:off x="1981043" y="1390883"/>
            <a:ext cx="809865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 marL="411480" indent="-377190">
              <a:lnSpc>
                <a:spcPct val="107812"/>
              </a:lnSpc>
              <a:spcBef>
                <a:spcPts val="0"/>
              </a:spcBef>
              <a:buClr>
                <a:srgbClr val="000000"/>
              </a:buClr>
              <a:buSzPts val="3000"/>
              <a:buAutoNum type="arabicPeriod"/>
            </a:pPr>
            <a:r>
              <a:rPr lang="en-US" sz="2700" b="1"/>
              <a:t> </a:t>
            </a:r>
            <a:r>
              <a:rPr lang="en-US" sz="2700" b="1">
                <a:solidFill>
                  <a:srgbClr val="000000"/>
                </a:solidFill>
              </a:rPr>
              <a:t>BONE SPURS</a:t>
            </a:r>
            <a:r>
              <a:rPr lang="en-US" sz="2700"/>
              <a:t>, also known as osteophytes, occur when the body grows small projections on the edges of bones</a:t>
            </a:r>
            <a:endParaRPr sz="2700"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527" name="Google Shape;527;p70" descr="imag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0031" y="2967683"/>
            <a:ext cx="2933640" cy="36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0" descr="imag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439158" y="3441072"/>
            <a:ext cx="4877190" cy="31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1"/>
          <p:cNvSpPr txBox="1"/>
          <p:nvPr/>
        </p:nvSpPr>
        <p:spPr>
          <a:xfrm>
            <a:off x="1657673" y="233978"/>
            <a:ext cx="4772520" cy="273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3240" b="1"/>
              <a:t>2. Plantar fasciitis </a:t>
            </a:r>
            <a:endParaRPr sz="3240" b="1"/>
          </a:p>
          <a:p>
            <a:r>
              <a:rPr lang="en-US" sz="2700"/>
              <a:t> - common cause of heel pain.  </a:t>
            </a:r>
            <a:endParaRPr sz="2700"/>
          </a:p>
          <a:p>
            <a:r>
              <a:rPr lang="en-US" sz="2700"/>
              <a:t> -inflammation of the plantar fascia</a:t>
            </a:r>
            <a:endParaRPr sz="2700"/>
          </a:p>
          <a:p>
            <a:r>
              <a:rPr lang="en-US" sz="2700"/>
              <a:t>- walking can be painful</a:t>
            </a:r>
            <a:endParaRPr sz="2700"/>
          </a:p>
        </p:txBody>
      </p:sp>
      <p:pic>
        <p:nvPicPr>
          <p:cNvPr id="534" name="Google Shape;534;p71" descr="PFfig0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684" y="3506715"/>
            <a:ext cx="8378213" cy="335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1" descr="Plantar-Fasciitis.jpg"/>
          <p:cNvPicPr preferRelativeResize="0"/>
          <p:nvPr/>
        </p:nvPicPr>
        <p:blipFill rotWithShape="1">
          <a:blip r:embed="rId4">
            <a:alphaModFix/>
          </a:blip>
          <a:srcRect l="13246" t="15398" r="18368" b="18712"/>
          <a:stretch/>
        </p:blipFill>
        <p:spPr>
          <a:xfrm>
            <a:off x="6568725" y="200498"/>
            <a:ext cx="3769877" cy="28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71"/>
          <p:cNvSpPr txBox="1"/>
          <p:nvPr/>
        </p:nvSpPr>
        <p:spPr>
          <a:xfrm>
            <a:off x="7923720" y="119520"/>
            <a:ext cx="2414880" cy="6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620" u="sng">
                <a:solidFill>
                  <a:schemeClr val="hlink"/>
                </a:solidFill>
                <a:hlinkClick r:id="rId5"/>
              </a:rPr>
              <a:t>Graphic Video of Plantar Fasciitis Surgery</a:t>
            </a:r>
            <a:endParaRPr sz="162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2"/>
          <p:cNvSpPr txBox="1">
            <a:spLocks noGrp="1"/>
          </p:cNvSpPr>
          <p:nvPr>
            <p:ph type="body" idx="1"/>
          </p:nvPr>
        </p:nvSpPr>
        <p:spPr>
          <a:xfrm>
            <a:off x="1737908" y="147645"/>
            <a:ext cx="5120010" cy="362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 marL="0" indent="0">
              <a:lnSpc>
                <a:spcPct val="107812"/>
              </a:lnSpc>
              <a:spcBef>
                <a:spcPts val="431"/>
              </a:spcBef>
              <a:buNone/>
            </a:pPr>
            <a:r>
              <a:rPr lang="en-US" sz="2700" b="1"/>
              <a:t>3. </a:t>
            </a:r>
            <a:r>
              <a:rPr lang="en-US" sz="2700" b="1">
                <a:solidFill>
                  <a:srgbClr val="000000"/>
                </a:solidFill>
              </a:rPr>
              <a:t>OSTEOPOROSIS</a:t>
            </a:r>
            <a:r>
              <a:rPr lang="en-US" sz="2700">
                <a:solidFill>
                  <a:srgbClr val="000000"/>
                </a:solidFill>
              </a:rPr>
              <a:t>: Increased activity of osteoclasts cause a break down bone</a:t>
            </a:r>
            <a:r>
              <a:rPr lang="en-US" sz="2700"/>
              <a:t>, bones become more fragile </a:t>
            </a:r>
            <a:endParaRPr sz="2700">
              <a:solidFill>
                <a:srgbClr val="000000"/>
              </a:solidFill>
            </a:endParaRPr>
          </a:p>
          <a:p>
            <a:pPr marL="0" indent="0">
              <a:lnSpc>
                <a:spcPct val="107812"/>
              </a:lnSpc>
              <a:spcBef>
                <a:spcPts val="431"/>
              </a:spcBef>
              <a:buNone/>
            </a:pPr>
            <a:endParaRPr sz="990"/>
          </a:p>
          <a:p>
            <a:pPr marL="0" indent="0">
              <a:lnSpc>
                <a:spcPct val="107812"/>
              </a:lnSpc>
              <a:spcBef>
                <a:spcPts val="431"/>
              </a:spcBef>
              <a:buNone/>
            </a:pPr>
            <a:r>
              <a:rPr lang="en-US" sz="2700">
                <a:solidFill>
                  <a:srgbClr val="000000"/>
                </a:solidFill>
              </a:rPr>
              <a:t>The spongy bone especially becomes more porous. </a:t>
            </a:r>
            <a:endParaRPr sz="2700">
              <a:solidFill>
                <a:srgbClr val="000000"/>
              </a:solidFill>
            </a:endParaRPr>
          </a:p>
          <a:p>
            <a:pPr marL="0" indent="0">
              <a:lnSpc>
                <a:spcPct val="107812"/>
              </a:lnSpc>
              <a:spcBef>
                <a:spcPts val="431"/>
              </a:spcBef>
              <a:buNone/>
            </a:pPr>
            <a:endParaRPr sz="23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2" name="Google Shape;542;p72"/>
          <p:cNvPicPr preferRelativeResize="0"/>
          <p:nvPr/>
        </p:nvPicPr>
        <p:blipFill rotWithShape="1">
          <a:blip r:embed="rId3">
            <a:alphaModFix/>
          </a:blip>
          <a:srcRect l="23464" r="19346"/>
          <a:stretch/>
        </p:blipFill>
        <p:spPr>
          <a:xfrm>
            <a:off x="7259070" y="935775"/>
            <a:ext cx="3271073" cy="467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72" descr="osteoporosis.jpg"/>
          <p:cNvPicPr preferRelativeResize="0"/>
          <p:nvPr/>
        </p:nvPicPr>
        <p:blipFill rotWithShape="1">
          <a:blip r:embed="rId4">
            <a:alphaModFix/>
          </a:blip>
          <a:srcRect t="16247"/>
          <a:stretch/>
        </p:blipFill>
        <p:spPr>
          <a:xfrm>
            <a:off x="1737908" y="3609473"/>
            <a:ext cx="5414216" cy="297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3" descr="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752" y="109418"/>
            <a:ext cx="4814723" cy="327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3" descr="knowingosteoporosi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540" y="3489165"/>
            <a:ext cx="5349240" cy="327469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3"/>
          <p:cNvSpPr txBox="1"/>
          <p:nvPr/>
        </p:nvSpPr>
        <p:spPr>
          <a:xfrm>
            <a:off x="7446225" y="430290"/>
            <a:ext cx="3101490" cy="567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/>
              <a:t>Causes of Osteoporosis:</a:t>
            </a:r>
            <a:endParaRPr sz="2700"/>
          </a:p>
          <a:p>
            <a:endParaRPr sz="2700"/>
          </a:p>
          <a:p>
            <a:r>
              <a:rPr lang="en-US" sz="2700"/>
              <a:t>1. Lack of exercise</a:t>
            </a:r>
            <a:endParaRPr sz="2700"/>
          </a:p>
          <a:p>
            <a:endParaRPr sz="2700"/>
          </a:p>
          <a:p>
            <a:r>
              <a:rPr lang="en-US" sz="2700"/>
              <a:t>2.  Poor diet</a:t>
            </a:r>
            <a:endParaRPr sz="2700"/>
          </a:p>
          <a:p>
            <a:endParaRPr sz="2700"/>
          </a:p>
          <a:p>
            <a:r>
              <a:rPr lang="en-US" sz="2700"/>
              <a:t>3.  Genetics</a:t>
            </a:r>
            <a:endParaRPr sz="2700"/>
          </a:p>
          <a:p>
            <a:endParaRPr sz="2700"/>
          </a:p>
          <a:p>
            <a:r>
              <a:rPr lang="en-US" sz="2700"/>
              <a:t>4.  Ethnicity</a:t>
            </a:r>
            <a:endParaRPr sz="2700"/>
          </a:p>
          <a:p>
            <a:endParaRPr sz="2700"/>
          </a:p>
          <a:p>
            <a:r>
              <a:rPr lang="en-US" sz="2700"/>
              <a:t>5.  Gender</a:t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4"/>
          <p:cNvSpPr txBox="1"/>
          <p:nvPr/>
        </p:nvSpPr>
        <p:spPr>
          <a:xfrm>
            <a:off x="1911675" y="184208"/>
            <a:ext cx="7441200" cy="75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3240"/>
              <a:t>Why do older people break their hips?</a:t>
            </a:r>
            <a:endParaRPr sz="3240"/>
          </a:p>
        </p:txBody>
      </p:sp>
      <p:pic>
        <p:nvPicPr>
          <p:cNvPr id="556" name="Google Shape;55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190" y="982767"/>
            <a:ext cx="5640548" cy="478914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4"/>
          <p:cNvSpPr txBox="1"/>
          <p:nvPr/>
        </p:nvSpPr>
        <p:spPr>
          <a:xfrm>
            <a:off x="7622153" y="1084590"/>
            <a:ext cx="2628450" cy="23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620">
                <a:solidFill>
                  <a:srgbClr val="5F5F5F"/>
                </a:solidFill>
                <a:highlight>
                  <a:srgbClr val="FFFFFF"/>
                </a:highlight>
              </a:rPr>
              <a:t>A femoral neck fracture is common among  older adults and can be related to osteoporosis. This  type of fracture may cause a complication because the break usually cuts off the  blood supply to the head of the femur. </a:t>
            </a:r>
            <a:endParaRPr sz="1620"/>
          </a:p>
        </p:txBody>
      </p:sp>
      <p:pic>
        <p:nvPicPr>
          <p:cNvPr id="558" name="Google Shape;558;p74" descr="hip-fracture-rep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208" y="3784343"/>
            <a:ext cx="4763610" cy="307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5"/>
          <p:cNvSpPr txBox="1">
            <a:spLocks noGrp="1"/>
          </p:cNvSpPr>
          <p:nvPr>
            <p:ph type="title"/>
          </p:nvPr>
        </p:nvSpPr>
        <p:spPr>
          <a:xfrm>
            <a:off x="1797263" y="273465"/>
            <a:ext cx="8655525" cy="1078335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80"/>
              <a:t>4. </a:t>
            </a:r>
            <a:r>
              <a:rPr lang="en-US" sz="2880" b="1">
                <a:solidFill>
                  <a:srgbClr val="000000"/>
                </a:solidFill>
              </a:rPr>
              <a:t>Rheumatoid arthritis</a:t>
            </a:r>
            <a:r>
              <a:rPr lang="en-US" sz="2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an autoimmune disease which causes joint stiffness and bone deformity</a:t>
            </a:r>
            <a:endParaRPr sz="28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215" y="1373085"/>
            <a:ext cx="7527240" cy="5101403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5"/>
          <p:cNvSpPr txBox="1"/>
          <p:nvPr/>
        </p:nvSpPr>
        <p:spPr>
          <a:xfrm>
            <a:off x="2804160" y="6309360"/>
            <a:ext cx="6470730" cy="44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 </a:t>
            </a:r>
            <a:r>
              <a:rPr lang="en-US" sz="1679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http://www.thetimes.co.uk/tto/public/article3233439.ece</a:t>
            </a:r>
            <a:r>
              <a:rPr lang="en-US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6"/>
          <p:cNvSpPr txBox="1">
            <a:spLocks noGrp="1"/>
          </p:cNvSpPr>
          <p:nvPr>
            <p:ph type="title"/>
          </p:nvPr>
        </p:nvSpPr>
        <p:spPr>
          <a:xfrm>
            <a:off x="1680938" y="123413"/>
            <a:ext cx="8595450" cy="822960"/>
          </a:xfrm>
          <a:prstGeom prst="rect">
            <a:avLst/>
          </a:prstGeom>
        </p:spPr>
        <p:txBody>
          <a:bodyPr spcFirstLastPara="1" vert="horz" wrap="square" lIns="82283" tIns="82283" rIns="82283" bIns="82283" rtlCol="0" anchor="t" anchorCtr="0">
            <a:noAutofit/>
          </a:bodyPr>
          <a:lstStyle/>
          <a:p>
            <a:pPr>
              <a:buNone/>
            </a:pPr>
            <a:r>
              <a:rPr lang="en-US"/>
              <a:t>5. Rickets</a:t>
            </a:r>
            <a:endParaRPr/>
          </a:p>
        </p:txBody>
      </p:sp>
      <p:sp>
        <p:nvSpPr>
          <p:cNvPr id="571" name="Google Shape;571;p76"/>
          <p:cNvSpPr txBox="1">
            <a:spLocks noGrp="1"/>
          </p:cNvSpPr>
          <p:nvPr>
            <p:ph type="body" idx="1"/>
          </p:nvPr>
        </p:nvSpPr>
        <p:spPr>
          <a:xfrm>
            <a:off x="1798275" y="865665"/>
            <a:ext cx="8595450" cy="1740420"/>
          </a:xfrm>
          <a:prstGeom prst="rect">
            <a:avLst/>
          </a:prstGeom>
        </p:spPr>
        <p:txBody>
          <a:bodyPr spcFirstLastPara="1" vert="horz" wrap="square" lIns="82283" tIns="82283" rIns="82283" bIns="82283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/>
              <a:t>This preventable bone disease affects young children and is caused by a deficiency of the nutrient vitamin D. Rickets causes weak, brittle bones that fracture easily and bone and muscle pain.</a:t>
            </a:r>
            <a:endParaRPr sz="90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/>
          </a:p>
        </p:txBody>
      </p:sp>
      <p:pic>
        <p:nvPicPr>
          <p:cNvPr id="572" name="Google Shape;572;p76" descr="_64747000_ricke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803" y="2606085"/>
            <a:ext cx="2675183" cy="35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6" descr="336139-412862-567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8478" y="2536312"/>
            <a:ext cx="2953733" cy="3710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7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 b="1">
                <a:solidFill>
                  <a:srgbClr val="CCFF66"/>
                </a:solidFill>
              </a:rPr>
              <a:t>6. ABNORMALITIES OF THE SPINE</a:t>
            </a:r>
            <a:endParaRPr sz="2800" b="1">
              <a:solidFill>
                <a:srgbClr val="CCFF66"/>
              </a:solidFill>
            </a:endParaRPr>
          </a:p>
        </p:txBody>
      </p:sp>
      <p:pic>
        <p:nvPicPr>
          <p:cNvPr id="580" name="Google Shape;58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8900" y="1056690"/>
            <a:ext cx="2257965" cy="52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7"/>
          <p:cNvSpPr txBox="1">
            <a:spLocks noGrp="1"/>
          </p:cNvSpPr>
          <p:nvPr>
            <p:ph type="body" idx="1"/>
          </p:nvPr>
        </p:nvSpPr>
        <p:spPr>
          <a:xfrm>
            <a:off x="1809728" y="1172543"/>
            <a:ext cx="5812830" cy="19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507"/>
              </a:spcBef>
              <a:buNone/>
            </a:pPr>
            <a:r>
              <a:rPr lang="en-US" sz="2700" b="1"/>
              <a:t>a)</a:t>
            </a:r>
            <a:r>
              <a:rPr lang="en-US" sz="2700" b="1">
                <a:solidFill>
                  <a:srgbClr val="000000"/>
                </a:solidFill>
              </a:rPr>
              <a:t>KYPHOSIS </a:t>
            </a:r>
            <a:r>
              <a:rPr lang="en-US" sz="2700">
                <a:solidFill>
                  <a:srgbClr val="000000"/>
                </a:solidFill>
              </a:rPr>
              <a:t>is a hunchback curve</a:t>
            </a:r>
            <a:endParaRPr sz="270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507"/>
              </a:spcBef>
              <a:buNone/>
            </a:pPr>
            <a:endParaRPr sz="900"/>
          </a:p>
          <a:p>
            <a:pPr marL="0" indent="0">
              <a:lnSpc>
                <a:spcPct val="115000"/>
              </a:lnSpc>
              <a:spcBef>
                <a:spcPts val="507"/>
              </a:spcBef>
              <a:buNone/>
            </a:pPr>
            <a:r>
              <a:rPr lang="en-US" sz="2700" b="1"/>
              <a:t>b)</a:t>
            </a:r>
            <a:r>
              <a:rPr lang="en-US" sz="2700" b="1">
                <a:solidFill>
                  <a:srgbClr val="000000"/>
                </a:solidFill>
              </a:rPr>
              <a:t>LORDOSIS </a:t>
            </a:r>
            <a:r>
              <a:rPr lang="en-US" sz="2700">
                <a:solidFill>
                  <a:srgbClr val="000000"/>
                </a:solidFill>
              </a:rPr>
              <a:t>is a swayback in the lower region.</a:t>
            </a:r>
            <a:endParaRPr sz="270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507"/>
              </a:spcBef>
              <a:buNone/>
            </a:pPr>
            <a:endParaRPr sz="2700">
              <a:solidFill>
                <a:srgbClr val="000000"/>
              </a:solidFill>
            </a:endParaRPr>
          </a:p>
        </p:txBody>
      </p:sp>
      <p:pic>
        <p:nvPicPr>
          <p:cNvPr id="582" name="Google Shape;582;p77" descr="Kypho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6980" y="3194550"/>
            <a:ext cx="4676558" cy="3429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43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Bone Disorders</vt:lpstr>
      <vt:lpstr>PowerPoint Presentation</vt:lpstr>
      <vt:lpstr>PowerPoint Presentation</vt:lpstr>
      <vt:lpstr>PowerPoint Presentation</vt:lpstr>
      <vt:lpstr>PowerPoint Presentation</vt:lpstr>
      <vt:lpstr>4. Rheumatoid arthritis is an autoimmune disease which causes joint stiffness and bone deformity</vt:lpstr>
      <vt:lpstr>5. Rickets</vt:lpstr>
      <vt:lpstr>6. ABNORMALITIES OF THE SPINE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Lyndsey Norton</dc:creator>
  <cp:lastModifiedBy>Lyndsey Norton</cp:lastModifiedBy>
  <cp:revision>1</cp:revision>
  <dcterms:created xsi:type="dcterms:W3CDTF">2018-11-07T15:48:13Z</dcterms:created>
  <dcterms:modified xsi:type="dcterms:W3CDTF">2018-11-07T15:48:22Z</dcterms:modified>
</cp:coreProperties>
</file>