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67" r:id="rId3"/>
    <p:sldId id="268" r:id="rId4"/>
    <p:sldId id="269" r:id="rId5"/>
    <p:sldId id="270" r:id="rId6"/>
    <p:sldId id="271" r:id="rId7"/>
    <p:sldId id="290" r:id="rId8"/>
    <p:sldId id="291" r:id="rId9"/>
    <p:sldId id="272" r:id="rId10"/>
    <p:sldId id="28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93912-86FA-4761-ABBD-72B5135098AF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10279-F02B-445A-A38D-04AB7DF9A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C7038EC-EF20-4991-8A04-CD70F690A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C8F79011-7BF1-46AA-A9EE-610A47F54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Poor land use (deforestation, overgrazing, unmanaged construction, activity, and road building.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49C0F021-3C63-4F1D-9D56-8FD938B2E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6336D0-C7F9-4B48-AD8C-DB8B75FEE4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Grande"/>
                <a:ea typeface="+mn-ea"/>
                <a:cs typeface="+mn-cs"/>
                <a:sym typeface="Lucida Grande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Grande"/>
              <a:ea typeface="+mn-ea"/>
              <a:cs typeface="+mn-cs"/>
              <a:sym typeface="Lucida Grand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AC80-3911-45CC-92C6-E63ACB868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15298-1F87-4511-A1C5-166D6425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34EC3CE5-30E1-4546-AED0-A924F401723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7A9A9-2BC3-442B-8723-F2574E90F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579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8050A-1EF4-4E38-83A0-D984F75C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A6CCF-58C4-41AA-A860-151FA519A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505D595-9A56-4ECF-A6C1-BAB86A36AAE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EA307-C6C2-46F6-B91A-80D340431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022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D2A3EB-A9F2-46DD-BD51-2A62F00BA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0"/>
            <a:ext cx="27432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3DBAD-1422-4DE9-86E7-0CD97AF90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0"/>
            <a:ext cx="8026400" cy="6858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B4E0B770-B557-4E66-9523-D9D25AEB41F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372243-652F-4F6E-970B-D1FDBF3D8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7414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960BF-0C79-4BCC-AA0A-9889D9C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E88D2-11ED-4B86-8377-C0574F2D7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4ABE35C-7C1E-46EB-BFF9-BE9AE4E6D9CE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CCD91-B8C5-4C52-A282-775DB9818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5659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5C98-E594-4819-9EBA-A8E063A5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D587A-8CC7-43CB-AFC4-24E3D1BA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06336BE-27B3-48D3-AE8B-39FA1C1164D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A2097-5BBB-4EA3-8BB9-90479CDE6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38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88358-D7CD-41F9-89A3-ED43082F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8FBB0-516E-4C65-8E73-9F009955C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0007E-2A81-4082-ABFF-40E6F4E8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1230C55-244B-4293-AB02-F1892F313A2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D5141-71F8-4101-894C-DBA435F07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114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C082-4D8D-45B8-B702-BC038DD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7FC1A-B6FA-4115-9986-AAFC7FF0F7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BA21E-8349-48C7-BAE3-DD9838B5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A02E9-11A9-4D0F-9B50-DA0C0114B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B1BCB-F340-4239-91C5-B078DA336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9432E52-13E2-4089-AD1E-E7E250A72A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796EC-5626-4431-9597-7297BDC6E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6821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563-EF05-4F8F-993C-26C4EE20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A254818-5161-4A7E-90E6-859010FD3A5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DFAF-A030-40A8-9065-C717B0C35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056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BD2C3761-CCD8-4EF7-B803-32F545B1267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EF6FA-92E0-464E-9710-EEE7762EA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087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AF4D-4912-4D51-9F62-93D073C0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F366-66A1-4D08-A539-A34D7F27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9F34A4-A8D7-443C-BB39-F96C6BE3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AEDA9C1-85B2-424D-8B84-C7A6E3891FAB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A01DDB-045B-4AC0-83A9-941A6C090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7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3744-3AD7-4A2F-9999-6544F1D0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D36C96-637C-402E-B000-821DBB565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4E0508-1FA2-470F-8707-B49ACA9FE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61FEB12-6927-4E21-A574-1A0F909DFE0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835C7-E474-4696-B26E-2F1E26CBE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5635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CC"/>
            </a:gs>
            <a:gs pos="100000">
              <a:srgbClr val="E7F1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E8BD8CA-7F8C-4F96-8C58-D135933E1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"/>
            <a:ext cx="109728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526435A-C060-428F-8F04-9836E86DAF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/>
              </a:rPr>
              <a:t>Second level</a:t>
            </a:r>
          </a:p>
          <a:p>
            <a:pPr lvl="2"/>
            <a:r>
              <a:rPr lang="en-US" altLang="en-US">
                <a:sym typeface="Lucida Grande"/>
              </a:rPr>
              <a:t>Third level</a:t>
            </a:r>
          </a:p>
          <a:p>
            <a:pPr lvl="3"/>
            <a:r>
              <a:rPr lang="en-US" altLang="en-US">
                <a:sym typeface="Lucida Grande"/>
              </a:rPr>
              <a:t>Fourth level</a:t>
            </a:r>
          </a:p>
          <a:p>
            <a:pPr lvl="4"/>
            <a:r>
              <a:rPr lang="en-US" altLang="en-US">
                <a:sym typeface="Lucida Grande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CA4E77D3-696E-4357-8833-73612F7F2E0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0936818" y="6591300"/>
            <a:ext cx="27304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34F9BB62-795B-4D3E-8397-06AFDD66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5509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/>
        </a:defRPr>
      </a:lvl5pPr>
      <a:lvl6pPr marL="496888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Grande" charset="0"/>
          <a:sym typeface="Lucida Grande" charset="0"/>
        </a:defRPr>
      </a:lvl9pPr>
    </p:titleStyle>
    <p:bodyStyle>
      <a:lvl1pPr marL="536575" indent="-411163" algn="l" rtl="0" eaLnBrk="0" fontAlgn="base" hangingPunct="0">
        <a:spcBef>
          <a:spcPts val="700"/>
        </a:spcBef>
        <a:spcAft>
          <a:spcPct val="0"/>
        </a:spcAft>
        <a:buClr>
          <a:srgbClr val="F9F9F9"/>
        </a:buClr>
        <a:buSzPct val="64000"/>
        <a:buFont typeface="Wingdings 2" panose="05020102010507070707" pitchFamily="18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857250" indent="-282575" algn="l" rtl="0" eaLnBrk="0" fontAlgn="base" hangingPunct="0">
        <a:spcBef>
          <a:spcPts val="600"/>
        </a:spcBef>
        <a:spcAft>
          <a:spcPct val="0"/>
        </a:spcAft>
        <a:buClr>
          <a:srgbClr val="FFFFFF"/>
        </a:buClr>
        <a:buSzPct val="80000"/>
        <a:buFont typeface="Wingdings 2" panose="05020102010507070707" pitchFamily="18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1122363" indent="-228600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94000"/>
        <a:buFont typeface="Wingdings" panose="05000000000000000000" pitchFamily="2" charset="2"/>
        <a:buChar char="ú"/>
        <a:defRPr sz="2200" kern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341438" indent="-182563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 3" panose="05040102010807070707" pitchFamily="18" charset="2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1533525" indent="-182563" algn="l" rtl="0" eaLnBrk="0" fontAlgn="base" hangingPunct="0">
        <a:spcBef>
          <a:spcPts val="500"/>
        </a:spcBef>
        <a:spcAft>
          <a:spcPct val="0"/>
        </a:spcAft>
        <a:buClr>
          <a:srgbClr val="FFFFFF"/>
        </a:buClr>
        <a:buSzPct val="100000"/>
        <a:buFont typeface="Wingdings 2" panose="05020102010507070707" pitchFamily="18" charset="2"/>
        <a:buChar char=" "/>
        <a:defRPr sz="2000" kern="1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34493D4-62A0-441A-983A-9F52E1C58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1"/>
            <a:ext cx="8229600" cy="4708525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Fault zone- large expanses of rock where movement has occurred.</a:t>
            </a:r>
          </a:p>
          <a:p>
            <a:pPr marL="587375" eaLnBrk="1" hangingPunct="1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Epicenter- the exact point on the surface of Earth directly above the location where the rock ruptures.  </a:t>
            </a:r>
          </a:p>
          <a:p>
            <a:pPr marL="587375" eaLnBrk="1" hangingPunct="1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Richter scale- a measure of the largest ground movement that occurs during an earthquake.  The scale increases by a factor of 10, so an earthquake of 7 is 10 times greater than an earthquake of 6.  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6D690E36-D8AE-41AD-B911-173138141994}"/>
              </a:ext>
            </a:extLst>
          </p:cNvPr>
          <p:cNvSpPr txBox="1">
            <a:spLocks/>
          </p:cNvSpPr>
          <p:nvPr/>
        </p:nvSpPr>
        <p:spPr bwMode="auto">
          <a:xfrm>
            <a:off x="1524000" y="30480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Faults and Earthquakes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791AF08-CF60-4D4D-8D5C-E21D9DEC1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A48F7B-7CC8-4919-862C-A779942A6445}" type="slidenum">
              <a:rPr lang="en-US" altLang="en-US">
                <a:solidFill>
                  <a:srgbClr val="BCBCB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BCBCBC"/>
              </a:solidFill>
            </a:endParaRP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4D5EFE3E-59C5-4422-81CF-DBC7F4161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04801"/>
            <a:ext cx="5865813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B159DB3-B134-477E-8F64-D3E2BEEFC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991600" cy="53340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Factors that determine the formation of soil:</a:t>
            </a:r>
          </a:p>
          <a:p>
            <a:pPr marL="1173163" lvl="2" eaLnBrk="1" hangingPunct="1"/>
            <a:r>
              <a:rPr lang="en-US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Parent material- 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what the soil is made from influences soil formation</a:t>
            </a:r>
          </a:p>
          <a:p>
            <a:pPr marL="1173163" lvl="2" eaLnBrk="1" hangingPunct="1"/>
            <a:r>
              <a:rPr lang="en-US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Climate-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 what type of climate influences soil formation</a:t>
            </a:r>
          </a:p>
          <a:p>
            <a:pPr marL="1173163" lvl="2" eaLnBrk="1" hangingPunct="1"/>
            <a:r>
              <a:rPr lang="en-US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Topography- 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 the surface and slope can influence soil formation</a:t>
            </a:r>
          </a:p>
          <a:p>
            <a:pPr marL="1173163" lvl="2" eaLnBrk="1" hangingPunct="1"/>
            <a:r>
              <a:rPr lang="en-US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Organisms-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 plants and animals can have an effect on soil formation</a:t>
            </a:r>
          </a:p>
          <a:p>
            <a:pPr marL="1173163" lvl="2" eaLnBrk="1" hangingPunct="1"/>
            <a:r>
              <a:rPr lang="en-US" altLang="en-US" sz="3200" b="1">
                <a:solidFill>
                  <a:schemeClr val="bg1"/>
                </a:solidFill>
                <a:latin typeface="Book Antiqua" panose="02040602050305030304" pitchFamily="18" charset="0"/>
              </a:rPr>
              <a:t>Time-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 the amount of time a soil has spent developing can determine soil properties. 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0E1105C5-D1D5-41D7-A7F3-DA1429ECE6D3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The Formation of Soil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08DC0CF-2E49-43EE-A5BB-326CD8EAF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8153400" cy="13716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/>
            <a:r>
              <a:rPr lang="en-US" altLang="en-US" sz="3600">
                <a:solidFill>
                  <a:schemeClr val="bg1"/>
                </a:solidFill>
                <a:latin typeface="Book Antiqua" panose="02040602050305030304" pitchFamily="18" charset="0"/>
              </a:rPr>
              <a:t>Rock cycle- the constant formation and destruction of rock.  </a:t>
            </a:r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id="{B3B9F650-FD88-4445-9B28-D93167BD03D3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The Rock Cycle</a:t>
            </a: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75A5E917-6227-4982-966A-6154EE8F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54102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91FFE65-088D-4243-8705-DB5817B76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143001"/>
            <a:ext cx="9144000" cy="5089525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/>
            <a:r>
              <a:rPr lang="en-US" altLang="en-US">
                <a:solidFill>
                  <a:schemeClr val="bg1"/>
                </a:solidFill>
                <a:latin typeface="Book Antiqua" panose="02040602050305030304" pitchFamily="18" charset="0"/>
              </a:rPr>
              <a:t>Igneous rocks- rocks that form directly from magma.</a:t>
            </a:r>
          </a:p>
          <a:p>
            <a:pPr marL="1173163" lvl="2" eaLnBrk="1" hangingPunct="1"/>
            <a:r>
              <a:rPr lang="en-US" altLang="en-US" sz="2400">
                <a:solidFill>
                  <a:schemeClr val="bg1"/>
                </a:solidFill>
                <a:latin typeface="Book Antiqua" panose="02040602050305030304" pitchFamily="18" charset="0"/>
              </a:rPr>
              <a:t>Intrusive igneous- form from within Earth as magma cools.  -larger</a:t>
            </a:r>
          </a:p>
          <a:p>
            <a:pPr marL="1173163" lvl="2" eaLnBrk="1" hangingPunct="1"/>
            <a:r>
              <a:rPr lang="en-US" altLang="en-US" sz="2400">
                <a:solidFill>
                  <a:schemeClr val="bg1"/>
                </a:solidFill>
                <a:latin typeface="Book Antiqua" panose="02040602050305030304" pitchFamily="18" charset="0"/>
              </a:rPr>
              <a:t>Extrusive igneous- from when magma cools above Earth. (ex.  A volcano that ejects magma out will form this) -smaller</a:t>
            </a:r>
          </a:p>
          <a:p>
            <a:pPr marL="587375" eaLnBrk="1" hangingPunct="1"/>
            <a:r>
              <a:rPr lang="en-US" altLang="en-US">
                <a:solidFill>
                  <a:schemeClr val="bg1"/>
                </a:solidFill>
                <a:latin typeface="Book Antiqua" panose="02040602050305030304" pitchFamily="18" charset="0"/>
              </a:rPr>
              <a:t>Sedimentary rocks- form when sediment such as mud, sands, or gravels are compressed by overlying sediments.</a:t>
            </a:r>
          </a:p>
          <a:p>
            <a:pPr marL="587375" eaLnBrk="1" hangingPunct="1"/>
            <a:r>
              <a:rPr lang="en-US" altLang="en-US">
                <a:solidFill>
                  <a:schemeClr val="bg1"/>
                </a:solidFill>
                <a:latin typeface="Book Antiqua" panose="02040602050305030304" pitchFamily="18" charset="0"/>
              </a:rPr>
              <a:t>Metamorphic rocks- form when sedimentary, igneous or other metamorphic rocks are subjected to high temperatures and pressures.</a:t>
            </a: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  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AE0F5A00-4B0F-474F-9036-65D91A3D968A}"/>
              </a:ext>
            </a:extLst>
          </p:cNvPr>
          <p:cNvSpPr txBox="1">
            <a:spLocks/>
          </p:cNvSpPr>
          <p:nvPr/>
        </p:nvSpPr>
        <p:spPr bwMode="auto">
          <a:xfrm>
            <a:off x="1524000" y="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The Rock Cycle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7D4D42E-1EC4-48FF-BF7A-472065AF4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2590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Weathering- when rocks are exposed to air, water, certain chemicals or biological agents that degrade the rock.</a:t>
            </a:r>
          </a:p>
          <a:p>
            <a:pPr marL="1173163" lvl="2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Physical weathering- the mechanical breakdown of rocks and minerals.</a:t>
            </a:r>
          </a:p>
        </p:txBody>
      </p:sp>
      <p:sp>
        <p:nvSpPr>
          <p:cNvPr id="4099" name="Text Box 6">
            <a:extLst>
              <a:ext uri="{FF2B5EF4-FFF2-40B4-BE49-F238E27FC236}">
                <a16:creationId xmlns:a16="http://schemas.microsoft.com/office/drawing/2014/main" id="{371DA902-6DA1-4B1B-9AFB-A26E5AA07DD6}"/>
              </a:ext>
            </a:extLst>
          </p:cNvPr>
          <p:cNvSpPr txBox="1">
            <a:spLocks/>
          </p:cNvSpPr>
          <p:nvPr/>
        </p:nvSpPr>
        <p:spPr bwMode="auto">
          <a:xfrm>
            <a:off x="2590800" y="1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Weathering and Erosion</a:t>
            </a:r>
          </a:p>
        </p:txBody>
      </p:sp>
      <p:pic>
        <p:nvPicPr>
          <p:cNvPr id="4100" name="Picture 7">
            <a:extLst>
              <a:ext uri="{FF2B5EF4-FFF2-40B4-BE49-F238E27FC236}">
                <a16:creationId xmlns:a16="http://schemas.microsoft.com/office/drawing/2014/main" id="{C1F92D4D-10B8-41BF-8833-CB871D07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3733800"/>
            <a:ext cx="26209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>
            <a:extLst>
              <a:ext uri="{FF2B5EF4-FFF2-40B4-BE49-F238E27FC236}">
                <a16:creationId xmlns:a16="http://schemas.microsoft.com/office/drawing/2014/main" id="{E0700DD2-B19C-4AC8-AF0A-80F59128F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733800"/>
            <a:ext cx="26336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1273FE7-4BAE-42A8-AD49-692A8E2F6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16764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>
              <a:lnSpc>
                <a:spcPct val="90000"/>
              </a:lnSpc>
            </a:pPr>
            <a:r>
              <a:rPr lang="en-US" altLang="en-US" sz="3600">
                <a:solidFill>
                  <a:schemeClr val="bg1"/>
                </a:solidFill>
                <a:latin typeface="Book Antiqua" panose="02040602050305030304" pitchFamily="18" charset="0"/>
              </a:rPr>
              <a:t>Chemical weathering- the breakdown of rocks and minerals by chemical reactions.</a:t>
            </a: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E1EB7F14-680E-4253-B20C-E950149752ED}"/>
              </a:ext>
            </a:extLst>
          </p:cNvPr>
          <p:cNvSpPr txBox="1">
            <a:spLocks/>
          </p:cNvSpPr>
          <p:nvPr/>
        </p:nvSpPr>
        <p:spPr bwMode="auto">
          <a:xfrm>
            <a:off x="2590800" y="304801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Weathering and Erosion</a:t>
            </a: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A425CCEB-808A-4BD2-BDF2-7ADC4B91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43176"/>
            <a:ext cx="3273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71FE14-6144-435E-953B-4D680B982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915400" cy="35814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Erosion- the physical removal of rock fragments from a landscape or ecosystem.  Wind, water, ice transport and living organisms can erode materials.  </a:t>
            </a:r>
          </a:p>
          <a:p>
            <a:pPr marL="587375" eaLnBrk="1" hangingPunct="1">
              <a:lnSpc>
                <a:spcPct val="90000"/>
              </a:lnSpc>
            </a:pPr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Deposition- the accumulation or depositing of eroded material such as sediment, rock fragments or soil.</a:t>
            </a: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2B0A9153-42E5-46C1-8475-42C7CD2B6472}"/>
              </a:ext>
            </a:extLst>
          </p:cNvPr>
          <p:cNvSpPr txBox="1">
            <a:spLocks/>
          </p:cNvSpPr>
          <p:nvPr/>
        </p:nvSpPr>
        <p:spPr bwMode="auto">
          <a:xfrm>
            <a:off x="2438400" y="1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Erosion</a:t>
            </a:r>
          </a:p>
        </p:txBody>
      </p:sp>
      <p:pic>
        <p:nvPicPr>
          <p:cNvPr id="6148" name="Picture 7">
            <a:extLst>
              <a:ext uri="{FF2B5EF4-FFF2-40B4-BE49-F238E27FC236}">
                <a16:creationId xmlns:a16="http://schemas.microsoft.com/office/drawing/2014/main" id="{8A5E946B-AE2A-4F1F-BBD8-5C70BB6B2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29038"/>
            <a:ext cx="3657600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EECEB9DE-C264-41F7-85DC-D4EA644CB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Weathering and Erosion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1D8D7F34-802B-4B7C-99E0-A7DE288DAF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Precipitation high in sulfuric acid and nitric acid = acid precipitation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It is important to distinguish between erosion and weathering – erosion describes the physical movement of rock fragments, while weathering is the breakdown of rock.</a:t>
            </a:r>
          </a:p>
          <a:p>
            <a:pPr eaLnBrk="1" hangingPunct="1"/>
            <a:endParaRPr lang="en-US" altLang="en-US">
              <a:solidFill>
                <a:schemeClr val="bg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mechanisms that drive erosion include water, wind, and ice that move soil and other materials. Living organisms that burrow or disturb soil are also mechanisms. 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1025EAE-6E74-4269-A1F8-002113E542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391586-5E21-4662-AEB4-46880FCCE9FD}" type="slidenum">
              <a:rPr lang="en-US" altLang="en-US">
                <a:solidFill>
                  <a:srgbClr val="BCBCB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9D40FFD-47FD-4E3B-9198-9AFBE84A9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Hoomans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71C3E4C0-CF97-4476-BF1A-5D6B83794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have humans increased erosion rates?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CB01820-3FF1-4840-AD65-FAB12DC781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30ED0-30CA-4D2F-84F7-BABC98B1529D}" type="slidenum">
              <a:rPr lang="en-US" altLang="en-US">
                <a:solidFill>
                  <a:srgbClr val="BCBCB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solidFill>
                <a:srgbClr val="BCBCBC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57DCA34-45C4-4149-AEA8-C73C87E5F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447800"/>
            <a:ext cx="8305800" cy="28956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587375" eaLnBrk="1" hangingPunct="1"/>
            <a:r>
              <a:rPr lang="en-US" altLang="en-US" sz="4000">
                <a:solidFill>
                  <a:schemeClr val="bg1"/>
                </a:solidFill>
                <a:latin typeface="Book Antiqua" panose="02040602050305030304" pitchFamily="18" charset="0"/>
              </a:rPr>
              <a:t>Soil is important because it</a:t>
            </a:r>
          </a:p>
          <a:p>
            <a:pPr marL="1173163" lvl="2" eaLnBrk="1" hangingPunct="1"/>
            <a:r>
              <a:rPr lang="en-US" altLang="en-US" sz="4000">
                <a:solidFill>
                  <a:schemeClr val="bg1"/>
                </a:solidFill>
                <a:latin typeface="Book Antiqua" panose="02040602050305030304" pitchFamily="18" charset="0"/>
              </a:rPr>
              <a:t>Is a medium for plant growth</a:t>
            </a:r>
          </a:p>
          <a:p>
            <a:pPr marL="1173163" lvl="2" eaLnBrk="1" hangingPunct="1"/>
            <a:r>
              <a:rPr lang="en-US" altLang="en-US" sz="4000">
                <a:solidFill>
                  <a:schemeClr val="bg1"/>
                </a:solidFill>
                <a:latin typeface="Book Antiqua" panose="02040602050305030304" pitchFamily="18" charset="0"/>
              </a:rPr>
              <a:t>Serves as a filter for water</a:t>
            </a:r>
          </a:p>
          <a:p>
            <a:pPr marL="1173163" lvl="2" eaLnBrk="1" hangingPunct="1"/>
            <a:r>
              <a:rPr lang="en-US" altLang="en-US" sz="4000">
                <a:solidFill>
                  <a:schemeClr val="bg1"/>
                </a:solidFill>
                <a:latin typeface="Book Antiqua" panose="02040602050305030304" pitchFamily="18" charset="0"/>
              </a:rPr>
              <a:t>A habitat for living organisms</a:t>
            </a:r>
          </a:p>
          <a:p>
            <a:pPr marL="1173163" lvl="2" eaLnBrk="1" hangingPunct="1"/>
            <a:r>
              <a:rPr lang="en-US" altLang="en-US" sz="4000">
                <a:solidFill>
                  <a:schemeClr val="bg1"/>
                </a:solidFill>
                <a:latin typeface="Book Antiqua" panose="02040602050305030304" pitchFamily="18" charset="0"/>
              </a:rPr>
              <a:t>Serves as a filter for pollutants</a:t>
            </a:r>
          </a:p>
          <a:p>
            <a:pPr marL="1173163" lvl="2" eaLnBrk="1" hangingPunct="1">
              <a:buNone/>
            </a:pPr>
            <a:endParaRPr lang="en-US" altLang="en-US" sz="40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243" name="Text Box 6">
            <a:extLst>
              <a:ext uri="{FF2B5EF4-FFF2-40B4-BE49-F238E27FC236}">
                <a16:creationId xmlns:a16="http://schemas.microsoft.com/office/drawing/2014/main" id="{E8CEB124-7F5F-4ED9-BD87-371D5F1E2FE7}"/>
              </a:ext>
            </a:extLst>
          </p:cNvPr>
          <p:cNvSpPr txBox="1">
            <a:spLocks/>
          </p:cNvSpPr>
          <p:nvPr/>
        </p:nvSpPr>
        <p:spPr bwMode="auto">
          <a:xfrm>
            <a:off x="2514600" y="304801"/>
            <a:ext cx="7010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FFFFFF"/>
                </a:solidFill>
                <a:latin typeface="Lucida Grande"/>
                <a:sym typeface="Lucida Grande"/>
              </a:defRPr>
            </a:lvl1pPr>
            <a:lvl2pPr marL="742950" indent="-28575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2pPr>
            <a:lvl3pPr marL="11430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3pPr>
            <a:lvl4pPr marL="16002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4pPr>
            <a:lvl5pPr marL="2057400" indent="-228600">
              <a:defRPr>
                <a:solidFill>
                  <a:srgbClr val="FFFFFF"/>
                </a:solidFill>
                <a:latin typeface="Lucida Grande"/>
                <a:sym typeface="Lucida Grande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/>
                <a:sym typeface="Lucida Grande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00" b="1">
                <a:latin typeface="Book Antiqua" panose="02040602050305030304" pitchFamily="18" charset="0"/>
              </a:rPr>
              <a:t>Soil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Apex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CEB966"/>
      </a:accent1>
      <a:accent2>
        <a:srgbClr val="333399"/>
      </a:accent2>
      <a:accent3>
        <a:srgbClr val="AAAAAA"/>
      </a:accent3>
      <a:accent4>
        <a:srgbClr val="DADADA"/>
      </a:accent4>
      <a:accent5>
        <a:srgbClr val="E3D9B8"/>
      </a:accent5>
      <a:accent6>
        <a:srgbClr val="2D2D8A"/>
      </a:accent6>
      <a:hlink>
        <a:srgbClr val="009999"/>
      </a:hlink>
      <a:folHlink>
        <a:srgbClr val="99CC00"/>
      </a:folHlink>
    </a:clrScheme>
    <a:fontScheme name="Apex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B966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EB966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Lucida Grande" charset="0"/>
            <a:sym typeface="Lucida Grande" charset="0"/>
          </a:defRPr>
        </a:defPPr>
      </a:lstStyle>
    </a:lnDef>
  </a:objectDefaults>
  <a:extraClrSchemeLst>
    <a:extraClrScheme>
      <a:clrScheme name="Ape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457</Words>
  <Application>Microsoft Office PowerPoint</Application>
  <PresentationFormat>Widescreen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Book Antiqua</vt:lpstr>
      <vt:lpstr>Calibri</vt:lpstr>
      <vt:lpstr>Lucida Grande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Weathering and Erosion</vt:lpstr>
      <vt:lpstr>Hoomans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Lyndsey Norton</dc:creator>
  <cp:lastModifiedBy>Lyndsey Norton</cp:lastModifiedBy>
  <cp:revision>3</cp:revision>
  <dcterms:created xsi:type="dcterms:W3CDTF">2020-03-24T17:03:34Z</dcterms:created>
  <dcterms:modified xsi:type="dcterms:W3CDTF">2020-03-24T17:06:46Z</dcterms:modified>
</cp:coreProperties>
</file>