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20"/>
  </p:notesMasterIdLst>
  <p:sldIdLst>
    <p:sldId id="256" r:id="rId5"/>
    <p:sldId id="258" r:id="rId6"/>
    <p:sldId id="300" r:id="rId7"/>
    <p:sldId id="301" r:id="rId8"/>
    <p:sldId id="295" r:id="rId9"/>
    <p:sldId id="260" r:id="rId10"/>
    <p:sldId id="296" r:id="rId11"/>
    <p:sldId id="302" r:id="rId12"/>
    <p:sldId id="261" r:id="rId13"/>
    <p:sldId id="304" r:id="rId14"/>
    <p:sldId id="303" r:id="rId15"/>
    <p:sldId id="305" r:id="rId16"/>
    <p:sldId id="297" r:id="rId17"/>
    <p:sldId id="262" r:id="rId18"/>
    <p:sldId id="263" r:id="rId19"/>
  </p:sldIdLst>
  <p:sldSz cx="13004800" cy="9753600"/>
  <p:notesSz cx="7010400" cy="9296400"/>
  <p:defaultTextStyle>
    <a:defPPr>
      <a:defRPr lang="en-US"/>
    </a:defPPr>
    <a:lvl1pPr algn="l" rtl="0" eaLnBrk="0" fontAlgn="base" hangingPunct="0">
      <a:spcBef>
        <a:spcPct val="0"/>
      </a:spcBef>
      <a:spcAft>
        <a:spcPct val="0"/>
      </a:spcAft>
      <a:defRPr sz="3800" kern="1200">
        <a:solidFill>
          <a:srgbClr val="FEFFFE"/>
        </a:solidFill>
        <a:latin typeface="Lucida Grande" charset="0"/>
        <a:ea typeface="+mn-ea"/>
        <a:cs typeface="+mn-cs"/>
        <a:sym typeface="Lucida Grande" charset="0"/>
      </a:defRPr>
    </a:lvl1pPr>
    <a:lvl2pPr marL="457200" algn="l" rtl="0" eaLnBrk="0" fontAlgn="base" hangingPunct="0">
      <a:spcBef>
        <a:spcPct val="0"/>
      </a:spcBef>
      <a:spcAft>
        <a:spcPct val="0"/>
      </a:spcAft>
      <a:defRPr sz="3800" kern="1200">
        <a:solidFill>
          <a:srgbClr val="FEFFFE"/>
        </a:solidFill>
        <a:latin typeface="Lucida Grande" charset="0"/>
        <a:ea typeface="+mn-ea"/>
        <a:cs typeface="+mn-cs"/>
        <a:sym typeface="Lucida Grande" charset="0"/>
      </a:defRPr>
    </a:lvl2pPr>
    <a:lvl3pPr marL="914400" algn="l" rtl="0" eaLnBrk="0" fontAlgn="base" hangingPunct="0">
      <a:spcBef>
        <a:spcPct val="0"/>
      </a:spcBef>
      <a:spcAft>
        <a:spcPct val="0"/>
      </a:spcAft>
      <a:defRPr sz="3800" kern="1200">
        <a:solidFill>
          <a:srgbClr val="FEFFFE"/>
        </a:solidFill>
        <a:latin typeface="Lucida Grande" charset="0"/>
        <a:ea typeface="+mn-ea"/>
        <a:cs typeface="+mn-cs"/>
        <a:sym typeface="Lucida Grande" charset="0"/>
      </a:defRPr>
    </a:lvl3pPr>
    <a:lvl4pPr marL="1371600" algn="l" rtl="0" eaLnBrk="0" fontAlgn="base" hangingPunct="0">
      <a:spcBef>
        <a:spcPct val="0"/>
      </a:spcBef>
      <a:spcAft>
        <a:spcPct val="0"/>
      </a:spcAft>
      <a:defRPr sz="3800" kern="1200">
        <a:solidFill>
          <a:srgbClr val="FEFFFE"/>
        </a:solidFill>
        <a:latin typeface="Lucida Grande" charset="0"/>
        <a:ea typeface="+mn-ea"/>
        <a:cs typeface="+mn-cs"/>
        <a:sym typeface="Lucida Grande" charset="0"/>
      </a:defRPr>
    </a:lvl4pPr>
    <a:lvl5pPr marL="1828800" algn="l" rtl="0" eaLnBrk="0" fontAlgn="base" hangingPunct="0">
      <a:spcBef>
        <a:spcPct val="0"/>
      </a:spcBef>
      <a:spcAft>
        <a:spcPct val="0"/>
      </a:spcAft>
      <a:defRPr sz="3800" kern="1200">
        <a:solidFill>
          <a:srgbClr val="FEFFFE"/>
        </a:solidFill>
        <a:latin typeface="Lucida Grande" charset="0"/>
        <a:ea typeface="+mn-ea"/>
        <a:cs typeface="+mn-cs"/>
        <a:sym typeface="Lucida Grande" charset="0"/>
      </a:defRPr>
    </a:lvl5pPr>
    <a:lvl6pPr marL="2286000" algn="l" defTabSz="914400" rtl="0" eaLnBrk="1" latinLnBrk="0" hangingPunct="1">
      <a:defRPr sz="3800" kern="1200">
        <a:solidFill>
          <a:srgbClr val="FEFFFE"/>
        </a:solidFill>
        <a:latin typeface="Lucida Grande" charset="0"/>
        <a:ea typeface="+mn-ea"/>
        <a:cs typeface="+mn-cs"/>
        <a:sym typeface="Lucida Grande" charset="0"/>
      </a:defRPr>
    </a:lvl6pPr>
    <a:lvl7pPr marL="2743200" algn="l" defTabSz="914400" rtl="0" eaLnBrk="1" latinLnBrk="0" hangingPunct="1">
      <a:defRPr sz="3800" kern="1200">
        <a:solidFill>
          <a:srgbClr val="FEFFFE"/>
        </a:solidFill>
        <a:latin typeface="Lucida Grande" charset="0"/>
        <a:ea typeface="+mn-ea"/>
        <a:cs typeface="+mn-cs"/>
        <a:sym typeface="Lucida Grande" charset="0"/>
      </a:defRPr>
    </a:lvl7pPr>
    <a:lvl8pPr marL="3200400" algn="l" defTabSz="914400" rtl="0" eaLnBrk="1" latinLnBrk="0" hangingPunct="1">
      <a:defRPr sz="3800" kern="1200">
        <a:solidFill>
          <a:srgbClr val="FEFFFE"/>
        </a:solidFill>
        <a:latin typeface="Lucida Grande" charset="0"/>
        <a:ea typeface="+mn-ea"/>
        <a:cs typeface="+mn-cs"/>
        <a:sym typeface="Lucida Grande" charset="0"/>
      </a:defRPr>
    </a:lvl8pPr>
    <a:lvl9pPr marL="3657600" algn="l" defTabSz="914400" rtl="0" eaLnBrk="1" latinLnBrk="0" hangingPunct="1">
      <a:defRPr sz="3800" kern="1200">
        <a:solidFill>
          <a:srgbClr val="FEFFFE"/>
        </a:solidFill>
        <a:latin typeface="Lucida Grande" charset="0"/>
        <a:ea typeface="+mn-ea"/>
        <a:cs typeface="+mn-cs"/>
        <a:sym typeface="Lucida Grand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94660"/>
  </p:normalViewPr>
  <p:slideViewPr>
    <p:cSldViewPr>
      <p:cViewPr varScale="1">
        <p:scale>
          <a:sx n="48" d="100"/>
          <a:sy n="48" d="100"/>
        </p:scale>
        <p:origin x="1416" y="6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C6DBF-EBAF-43D3-A7FF-5B157E924ABB}"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E5091DC3-5AD2-4C1F-B722-3955D1962F4D}">
      <dgm:prSet phldrT="[Text]" custT="1"/>
      <dgm:spPr/>
      <dgm:t>
        <a:bodyPr/>
        <a:lstStyle/>
        <a:p>
          <a:r>
            <a:rPr lang="en-US" sz="4400" dirty="0">
              <a:solidFill>
                <a:schemeClr val="bg2"/>
              </a:solidFill>
            </a:rPr>
            <a:t>Environmental Scientist</a:t>
          </a:r>
        </a:p>
      </dgm:t>
    </dgm:pt>
    <dgm:pt modelId="{562E8C4D-972E-4290-88FA-B242D4F5D0CB}" type="parTrans" cxnId="{C659714D-72D5-4DDC-8B47-81250D942B5C}">
      <dgm:prSet/>
      <dgm:spPr/>
      <dgm:t>
        <a:bodyPr/>
        <a:lstStyle/>
        <a:p>
          <a:endParaRPr lang="en-US"/>
        </a:p>
      </dgm:t>
    </dgm:pt>
    <dgm:pt modelId="{83898222-A782-498C-AB3C-681264BAEA39}" type="sibTrans" cxnId="{C659714D-72D5-4DDC-8B47-81250D942B5C}">
      <dgm:prSet/>
      <dgm:spPr/>
      <dgm:t>
        <a:bodyPr/>
        <a:lstStyle/>
        <a:p>
          <a:endParaRPr lang="en-US"/>
        </a:p>
      </dgm:t>
    </dgm:pt>
    <dgm:pt modelId="{9E6741F2-B1E0-4BA8-B078-DA462E2ADCBC}">
      <dgm:prSet phldrT="[Text]" custT="1"/>
      <dgm:spPr/>
      <dgm:t>
        <a:bodyPr/>
        <a:lstStyle/>
        <a:p>
          <a:r>
            <a:rPr lang="en-US" sz="4400" dirty="0">
              <a:solidFill>
                <a:schemeClr val="bg2"/>
              </a:solidFill>
            </a:rPr>
            <a:t>Environmentalist</a:t>
          </a:r>
        </a:p>
      </dgm:t>
    </dgm:pt>
    <dgm:pt modelId="{36672B45-E2D4-4468-83B8-E230BDE7189B}" type="sibTrans" cxnId="{D568528D-8583-4BF4-B981-871B0E8A615E}">
      <dgm:prSet/>
      <dgm:spPr/>
      <dgm:t>
        <a:bodyPr/>
        <a:lstStyle/>
        <a:p>
          <a:endParaRPr lang="en-US"/>
        </a:p>
      </dgm:t>
    </dgm:pt>
    <dgm:pt modelId="{235B9971-389B-453A-ACCD-9BB9E94E4460}" type="parTrans" cxnId="{D568528D-8583-4BF4-B981-871B0E8A615E}">
      <dgm:prSet/>
      <dgm:spPr/>
      <dgm:t>
        <a:bodyPr/>
        <a:lstStyle/>
        <a:p>
          <a:endParaRPr lang="en-US"/>
        </a:p>
      </dgm:t>
    </dgm:pt>
    <dgm:pt modelId="{DB8DEA17-AB7C-45A6-AE40-AA90580DD3BB}" type="pres">
      <dgm:prSet presAssocID="{1F4C6DBF-EBAF-43D3-A7FF-5B157E924ABB}" presName="Name0" presStyleCnt="0">
        <dgm:presLayoutVars>
          <dgm:chMax val="7"/>
          <dgm:dir/>
          <dgm:resizeHandles val="exact"/>
        </dgm:presLayoutVars>
      </dgm:prSet>
      <dgm:spPr/>
    </dgm:pt>
    <dgm:pt modelId="{866B22B8-9BF4-4A64-AABE-876F94341739}" type="pres">
      <dgm:prSet presAssocID="{1F4C6DBF-EBAF-43D3-A7FF-5B157E924ABB}" presName="ellipse1" presStyleLbl="vennNode1" presStyleIdx="0" presStyleCnt="2" custScaleX="159678" custScaleY="132086">
        <dgm:presLayoutVars>
          <dgm:bulletEnabled val="1"/>
        </dgm:presLayoutVars>
      </dgm:prSet>
      <dgm:spPr/>
    </dgm:pt>
    <dgm:pt modelId="{05E83C16-8FC4-475E-94C2-F932147DCAFA}" type="pres">
      <dgm:prSet presAssocID="{1F4C6DBF-EBAF-43D3-A7FF-5B157E924ABB}" presName="ellipse2" presStyleLbl="vennNode1" presStyleIdx="1" presStyleCnt="2" custScaleX="159616" custScaleY="131809" custLinFactNeighborX="-30" custLinFactNeighborY="39544">
        <dgm:presLayoutVars>
          <dgm:bulletEnabled val="1"/>
        </dgm:presLayoutVars>
      </dgm:prSet>
      <dgm:spPr/>
    </dgm:pt>
  </dgm:ptLst>
  <dgm:cxnLst>
    <dgm:cxn modelId="{5FC1E205-D819-4F96-9922-CA4DDA63BB09}" type="presOf" srcId="{E5091DC3-5AD2-4C1F-B722-3955D1962F4D}" destId="{866B22B8-9BF4-4A64-AABE-876F94341739}" srcOrd="0" destOrd="0" presId="urn:microsoft.com/office/officeart/2005/8/layout/rings+Icon"/>
    <dgm:cxn modelId="{C659714D-72D5-4DDC-8B47-81250D942B5C}" srcId="{1F4C6DBF-EBAF-43D3-A7FF-5B157E924ABB}" destId="{E5091DC3-5AD2-4C1F-B722-3955D1962F4D}" srcOrd="0" destOrd="0" parTransId="{562E8C4D-972E-4290-88FA-B242D4F5D0CB}" sibTransId="{83898222-A782-498C-AB3C-681264BAEA39}"/>
    <dgm:cxn modelId="{6050F956-2FAC-4B77-8E14-47DCCE8A104B}" type="presOf" srcId="{9E6741F2-B1E0-4BA8-B078-DA462E2ADCBC}" destId="{05E83C16-8FC4-475E-94C2-F932147DCAFA}" srcOrd="0" destOrd="0" presId="urn:microsoft.com/office/officeart/2005/8/layout/rings+Icon"/>
    <dgm:cxn modelId="{D568528D-8583-4BF4-B981-871B0E8A615E}" srcId="{1F4C6DBF-EBAF-43D3-A7FF-5B157E924ABB}" destId="{9E6741F2-B1E0-4BA8-B078-DA462E2ADCBC}" srcOrd="1" destOrd="0" parTransId="{235B9971-389B-453A-ACCD-9BB9E94E4460}" sibTransId="{36672B45-E2D4-4468-83B8-E230BDE7189B}"/>
    <dgm:cxn modelId="{731F6AA4-5609-40F4-A3D9-6A4F45606BE8}" type="presOf" srcId="{1F4C6DBF-EBAF-43D3-A7FF-5B157E924ABB}" destId="{DB8DEA17-AB7C-45A6-AE40-AA90580DD3BB}" srcOrd="0" destOrd="0" presId="urn:microsoft.com/office/officeart/2005/8/layout/rings+Icon"/>
    <dgm:cxn modelId="{8185D3ED-F429-47F6-BC34-23A45460C4F3}" type="presParOf" srcId="{DB8DEA17-AB7C-45A6-AE40-AA90580DD3BB}" destId="{866B22B8-9BF4-4A64-AABE-876F94341739}" srcOrd="0" destOrd="0" presId="urn:microsoft.com/office/officeart/2005/8/layout/rings+Icon"/>
    <dgm:cxn modelId="{504C0AD9-E978-452E-AD15-73086BCF3A6E}" type="presParOf" srcId="{DB8DEA17-AB7C-45A6-AE40-AA90580DD3BB}" destId="{05E83C16-8FC4-475E-94C2-F932147DCAFA}"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B22B8-9BF4-4A64-AABE-876F94341739}">
      <dsp:nvSpPr>
        <dsp:cNvPr id="0" name=""/>
        <dsp:cNvSpPr/>
      </dsp:nvSpPr>
      <dsp:spPr>
        <a:xfrm>
          <a:off x="428034" y="-934653"/>
          <a:ext cx="9342396" cy="77285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bg2"/>
              </a:solidFill>
            </a:rPr>
            <a:t>Environmental Scientist</a:t>
          </a:r>
        </a:p>
      </dsp:txBody>
      <dsp:txXfrm>
        <a:off x="1796196" y="197174"/>
        <a:ext cx="6606072" cy="5464941"/>
      </dsp:txXfrm>
    </dsp:sp>
    <dsp:sp modelId="{05E83C16-8FC4-475E-94C2-F932147DCAFA}">
      <dsp:nvSpPr>
        <dsp:cNvPr id="0" name=""/>
        <dsp:cNvSpPr/>
      </dsp:nvSpPr>
      <dsp:spPr>
        <a:xfrm>
          <a:off x="3439441" y="2975865"/>
          <a:ext cx="9338768" cy="77123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bg2"/>
              </a:solidFill>
            </a:rPr>
            <a:t>Environmentalist</a:t>
          </a:r>
        </a:p>
      </dsp:txBody>
      <dsp:txXfrm>
        <a:off x="4807072" y="4105318"/>
        <a:ext cx="6603506" cy="545348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35338DC-6056-4E5E-AD82-CD4C7B20F947}" type="datetimeFigureOut">
              <a:rPr lang="en-US" smtClean="0"/>
              <a:t>9/17/2018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B23CC20-67D9-4CFC-9366-82061F096A11}" type="slidenum">
              <a:rPr lang="en-US" smtClean="0"/>
              <a:t>‹#›</a:t>
            </a:fld>
            <a:endParaRPr lang="en-US"/>
          </a:p>
        </p:txBody>
      </p:sp>
    </p:spTree>
    <p:extLst>
      <p:ext uri="{BB962C8B-B14F-4D97-AF65-F5344CB8AC3E}">
        <p14:creationId xmlns:p14="http://schemas.microsoft.com/office/powerpoint/2010/main" val="106542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Fracking is a method of oil and gas extraction that uses high-pressure fluids to force open cracks in rocks deep underground.</a:t>
            </a:r>
          </a:p>
        </p:txBody>
      </p:sp>
      <p:sp>
        <p:nvSpPr>
          <p:cNvPr id="4" name="Slide Number Placeholder 3"/>
          <p:cNvSpPr>
            <a:spLocks noGrp="1"/>
          </p:cNvSpPr>
          <p:nvPr>
            <p:ph type="sldNum" sz="quarter" idx="10"/>
          </p:nvPr>
        </p:nvSpPr>
        <p:spPr/>
        <p:txBody>
          <a:bodyPr/>
          <a:lstStyle/>
          <a:p>
            <a:fld id="{4B23CC20-67D9-4CFC-9366-82061F096A11}" type="slidenum">
              <a:rPr lang="en-US" smtClean="0"/>
              <a:t>2</a:t>
            </a:fld>
            <a:endParaRPr lang="en-US"/>
          </a:p>
        </p:txBody>
      </p:sp>
    </p:spTree>
    <p:extLst>
      <p:ext uri="{BB962C8B-B14F-4D97-AF65-F5344CB8AC3E}">
        <p14:creationId xmlns:p14="http://schemas.microsoft.com/office/powerpoint/2010/main" val="198858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Leaves, ants, wasps, snakes, vines, soil, rocks, water, trees, spiders…</a:t>
            </a:r>
          </a:p>
        </p:txBody>
      </p:sp>
      <p:sp>
        <p:nvSpPr>
          <p:cNvPr id="4" name="Slide Number Placeholder 3"/>
          <p:cNvSpPr>
            <a:spLocks noGrp="1"/>
          </p:cNvSpPr>
          <p:nvPr>
            <p:ph type="sldNum" sz="quarter" idx="10"/>
          </p:nvPr>
        </p:nvSpPr>
        <p:spPr/>
        <p:txBody>
          <a:bodyPr/>
          <a:lstStyle/>
          <a:p>
            <a:fld id="{4B23CC20-67D9-4CFC-9366-82061F096A11}" type="slidenum">
              <a:rPr lang="en-US" smtClean="0"/>
              <a:t>4</a:t>
            </a:fld>
            <a:endParaRPr lang="en-US"/>
          </a:p>
        </p:txBody>
      </p:sp>
    </p:spTree>
    <p:extLst>
      <p:ext uri="{BB962C8B-B14F-4D97-AF65-F5344CB8AC3E}">
        <p14:creationId xmlns:p14="http://schemas.microsoft.com/office/powerpoint/2010/main" val="287225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Biology &amp; Ecology, Toxicology, Atmospheric sciences, Chemistry, Earth Sciences, Law, Literature and Writing, Ethics, Politics and Policy, Economics.</a:t>
            </a:r>
          </a:p>
        </p:txBody>
      </p:sp>
      <p:sp>
        <p:nvSpPr>
          <p:cNvPr id="4" name="Slide Number Placeholder 3"/>
          <p:cNvSpPr>
            <a:spLocks noGrp="1"/>
          </p:cNvSpPr>
          <p:nvPr>
            <p:ph type="sldNum" sz="quarter" idx="10"/>
          </p:nvPr>
        </p:nvSpPr>
        <p:spPr/>
        <p:txBody>
          <a:bodyPr/>
          <a:lstStyle/>
          <a:p>
            <a:fld id="{4B23CC20-67D9-4CFC-9366-82061F096A11}" type="slidenum">
              <a:rPr lang="en-US" smtClean="0"/>
              <a:t>5</a:t>
            </a:fld>
            <a:endParaRPr lang="en-US"/>
          </a:p>
        </p:txBody>
      </p:sp>
    </p:spTree>
    <p:extLst>
      <p:ext uri="{BB962C8B-B14F-4D97-AF65-F5344CB8AC3E}">
        <p14:creationId xmlns:p14="http://schemas.microsoft.com/office/powerpoint/2010/main" val="227970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 8/31 What is fracking?</a:t>
            </a:r>
          </a:p>
        </p:txBody>
      </p:sp>
      <p:sp>
        <p:nvSpPr>
          <p:cNvPr id="4" name="Slide Number Placeholder 3"/>
          <p:cNvSpPr>
            <a:spLocks noGrp="1"/>
          </p:cNvSpPr>
          <p:nvPr>
            <p:ph type="sldNum" sz="quarter" idx="10"/>
          </p:nvPr>
        </p:nvSpPr>
        <p:spPr/>
        <p:txBody>
          <a:bodyPr/>
          <a:lstStyle/>
          <a:p>
            <a:fld id="{4B23CC20-67D9-4CFC-9366-82061F096A11}" type="slidenum">
              <a:rPr lang="en-US" smtClean="0"/>
              <a:t>6</a:t>
            </a:fld>
            <a:endParaRPr lang="en-US"/>
          </a:p>
        </p:txBody>
      </p:sp>
    </p:spTree>
    <p:extLst>
      <p:ext uri="{BB962C8B-B14F-4D97-AF65-F5344CB8AC3E}">
        <p14:creationId xmlns:p14="http://schemas.microsoft.com/office/powerpoint/2010/main" val="414209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 Researcher, Scientific method, objective. Both: educator, cares about enviro. Enviro: political, lobbyist, activist, subjective.</a:t>
            </a:r>
          </a:p>
        </p:txBody>
      </p:sp>
      <p:sp>
        <p:nvSpPr>
          <p:cNvPr id="4" name="Slide Number Placeholder 3"/>
          <p:cNvSpPr>
            <a:spLocks noGrp="1"/>
          </p:cNvSpPr>
          <p:nvPr>
            <p:ph type="sldNum" sz="quarter" idx="10"/>
          </p:nvPr>
        </p:nvSpPr>
        <p:spPr/>
        <p:txBody>
          <a:bodyPr/>
          <a:lstStyle/>
          <a:p>
            <a:fld id="{4B23CC20-67D9-4CFC-9366-82061F096A11}" type="slidenum">
              <a:rPr lang="en-US" smtClean="0"/>
              <a:t>8</a:t>
            </a:fld>
            <a:endParaRPr lang="en-US"/>
          </a:p>
        </p:txBody>
      </p:sp>
    </p:spTree>
    <p:extLst>
      <p:ext uri="{BB962C8B-B14F-4D97-AF65-F5344CB8AC3E}">
        <p14:creationId xmlns:p14="http://schemas.microsoft.com/office/powerpoint/2010/main" val="217043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in dry wood makes the forest more vulnerable to intense wildfires</a:t>
            </a:r>
          </a:p>
        </p:txBody>
      </p:sp>
      <p:sp>
        <p:nvSpPr>
          <p:cNvPr id="4" name="Slide Number Placeholder 3"/>
          <p:cNvSpPr>
            <a:spLocks noGrp="1"/>
          </p:cNvSpPr>
          <p:nvPr>
            <p:ph type="sldNum" sz="quarter" idx="10"/>
          </p:nvPr>
        </p:nvSpPr>
        <p:spPr/>
        <p:txBody>
          <a:bodyPr/>
          <a:lstStyle/>
          <a:p>
            <a:fld id="{4B23CC20-67D9-4CFC-9366-82061F096A11}" type="slidenum">
              <a:rPr lang="en-US" smtClean="0"/>
              <a:t>9</a:t>
            </a:fld>
            <a:endParaRPr lang="en-US"/>
          </a:p>
        </p:txBody>
      </p:sp>
    </p:spTree>
    <p:extLst>
      <p:ext uri="{BB962C8B-B14F-4D97-AF65-F5344CB8AC3E}">
        <p14:creationId xmlns:p14="http://schemas.microsoft.com/office/powerpoint/2010/main" val="121331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Boundaries of an environmental system may be defined by the researcher’s point of view. Physiologists, marine biologists, oceanographers, and fishery managers would all describe the North Atlantic Ocean fisheries system differently.</a:t>
            </a:r>
          </a:p>
        </p:txBody>
      </p:sp>
      <p:sp>
        <p:nvSpPr>
          <p:cNvPr id="4" name="Slide Number Placeholder 3"/>
          <p:cNvSpPr>
            <a:spLocks noGrp="1"/>
          </p:cNvSpPr>
          <p:nvPr>
            <p:ph type="sldNum" sz="quarter" idx="10"/>
          </p:nvPr>
        </p:nvSpPr>
        <p:spPr/>
        <p:txBody>
          <a:bodyPr/>
          <a:lstStyle/>
          <a:p>
            <a:fld id="{4B23CC20-67D9-4CFC-9366-82061F096A11}" type="slidenum">
              <a:rPr lang="en-US" smtClean="0"/>
              <a:t>10</a:t>
            </a:fld>
            <a:endParaRPr lang="en-US"/>
          </a:p>
        </p:txBody>
      </p:sp>
    </p:spTree>
    <p:extLst>
      <p:ext uri="{BB962C8B-B14F-4D97-AF65-F5344CB8AC3E}">
        <p14:creationId xmlns:p14="http://schemas.microsoft.com/office/powerpoint/2010/main" val="108792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stripping of land from native species- relocate or die (i.e. extinction); Human-induced climate change- affect the health of natural systems on a global scale. </a:t>
            </a:r>
          </a:p>
        </p:txBody>
      </p:sp>
      <p:sp>
        <p:nvSpPr>
          <p:cNvPr id="4" name="Slide Number Placeholder 3"/>
          <p:cNvSpPr>
            <a:spLocks noGrp="1"/>
          </p:cNvSpPr>
          <p:nvPr>
            <p:ph type="sldNum" sz="quarter" idx="10"/>
          </p:nvPr>
        </p:nvSpPr>
        <p:spPr/>
        <p:txBody>
          <a:bodyPr/>
          <a:lstStyle/>
          <a:p>
            <a:fld id="{4B23CC20-67D9-4CFC-9366-82061F096A11}" type="slidenum">
              <a:rPr lang="en-US" smtClean="0"/>
              <a:t>13</a:t>
            </a:fld>
            <a:endParaRPr lang="en-US"/>
          </a:p>
        </p:txBody>
      </p:sp>
    </p:spTree>
    <p:extLst>
      <p:ext uri="{BB962C8B-B14F-4D97-AF65-F5344CB8AC3E}">
        <p14:creationId xmlns:p14="http://schemas.microsoft.com/office/powerpoint/2010/main" val="342052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39472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29121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11900"/>
            <a:ext cx="2616200" cy="274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6311900"/>
            <a:ext cx="7696200" cy="274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6717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45785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1730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47070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7876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553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51009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1233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1612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7414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78077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0799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5196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488396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6081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03334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2496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2930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681235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6839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3787564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374794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75648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6495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699637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860208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6911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894234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03361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14127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81231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79248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79248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48327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38548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764009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65341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2524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7330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842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91389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2065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42852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765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791FC6F-9AFD-49AA-BFA6-9502D6A2D979}"/>
              </a:ext>
            </a:extLst>
          </p:cNvPr>
          <p:cNvSpPr>
            <a:spLocks noGrp="1" noChangeArrowheads="1"/>
          </p:cNvSpPr>
          <p:nvPr>
            <p:ph type="title"/>
          </p:nvPr>
        </p:nvSpPr>
        <p:spPr bwMode="auto">
          <a:xfrm>
            <a:off x="1270000" y="6311900"/>
            <a:ext cx="10464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Lucida Grande" charset="0"/>
              </a:rPr>
              <a:t>Click to edit Master title style</a:t>
            </a:r>
          </a:p>
        </p:txBody>
      </p:sp>
      <p:sp>
        <p:nvSpPr>
          <p:cNvPr id="1027" name="Rectangle 2">
            <a:extLst>
              <a:ext uri="{FF2B5EF4-FFF2-40B4-BE49-F238E27FC236}">
                <a16:creationId xmlns:a16="http://schemas.microsoft.com/office/drawing/2014/main" id="{329D2BE5-EF2E-4AE2-8ED4-E510DA540755}"/>
              </a:ext>
            </a:extLst>
          </p:cNvPr>
          <p:cNvSpPr>
            <a:spLocks noGrp="1" noChangeArrowheads="1"/>
          </p:cNvSpPr>
          <p:nvPr>
            <p:ph type="body" idx="1"/>
          </p:nvPr>
        </p:nvSpPr>
        <p:spPr bwMode="auto">
          <a:xfrm>
            <a:off x="1270000" y="79248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xStyles>
    <p:titleStyle>
      <a:lvl1pPr algn="ctr" rtl="0" eaLnBrk="0" fontAlgn="base" hangingPunct="0">
        <a:spcBef>
          <a:spcPct val="0"/>
        </a:spcBef>
        <a:spcAft>
          <a:spcPct val="0"/>
        </a:spcAft>
        <a:defRPr sz="8000">
          <a:solidFill>
            <a:srgbClr val="FFFFFF"/>
          </a:solidFill>
          <a:latin typeface="+mj-lt"/>
          <a:ea typeface="+mj-ea"/>
          <a:cs typeface="+mj-cs"/>
          <a:sym typeface="Lucida Grande" charset="0"/>
        </a:defRPr>
      </a:lvl1pPr>
      <a:lvl2pPr algn="ctr" rtl="0" eaLnBrk="0" fontAlgn="base" hangingPunct="0">
        <a:spcBef>
          <a:spcPct val="0"/>
        </a:spcBef>
        <a:spcAft>
          <a:spcPct val="0"/>
        </a:spcAft>
        <a:defRPr sz="8000">
          <a:solidFill>
            <a:srgbClr val="FFFFFF"/>
          </a:solidFill>
          <a:latin typeface="Lucida Grande" charset="0"/>
          <a:sym typeface="Lucida Grande" charset="0"/>
        </a:defRPr>
      </a:lvl2pPr>
      <a:lvl3pPr algn="ctr" rtl="0" eaLnBrk="0" fontAlgn="base" hangingPunct="0">
        <a:spcBef>
          <a:spcPct val="0"/>
        </a:spcBef>
        <a:spcAft>
          <a:spcPct val="0"/>
        </a:spcAft>
        <a:defRPr sz="8000">
          <a:solidFill>
            <a:srgbClr val="FFFFFF"/>
          </a:solidFill>
          <a:latin typeface="Lucida Grande" charset="0"/>
          <a:sym typeface="Lucida Grande" charset="0"/>
        </a:defRPr>
      </a:lvl3pPr>
      <a:lvl4pPr algn="ctr" rtl="0" eaLnBrk="0" fontAlgn="base" hangingPunct="0">
        <a:spcBef>
          <a:spcPct val="0"/>
        </a:spcBef>
        <a:spcAft>
          <a:spcPct val="0"/>
        </a:spcAft>
        <a:defRPr sz="8000">
          <a:solidFill>
            <a:srgbClr val="FFFFFF"/>
          </a:solidFill>
          <a:latin typeface="Lucida Grande" charset="0"/>
          <a:sym typeface="Lucida Grande" charset="0"/>
        </a:defRPr>
      </a:lvl4pPr>
      <a:lvl5pPr algn="ctr" rtl="0" eaLnBrk="0" fontAlgn="base" hangingPunct="0">
        <a:spcBef>
          <a:spcPct val="0"/>
        </a:spcBef>
        <a:spcAft>
          <a:spcPct val="0"/>
        </a:spcAft>
        <a:defRPr sz="8000">
          <a:solidFill>
            <a:srgbClr val="FFFFFF"/>
          </a:solidFill>
          <a:latin typeface="Lucida Grande" charset="0"/>
          <a:sym typeface="Lucida Grande" charset="0"/>
        </a:defRPr>
      </a:lvl5pPr>
      <a:lvl6pPr marL="457200" algn="ctr" rtl="0" fontAlgn="base">
        <a:spcBef>
          <a:spcPct val="0"/>
        </a:spcBef>
        <a:spcAft>
          <a:spcPct val="0"/>
        </a:spcAft>
        <a:defRPr sz="8000">
          <a:solidFill>
            <a:srgbClr val="FFFFFF"/>
          </a:solidFill>
          <a:latin typeface="Lucida Grande" charset="0"/>
          <a:sym typeface="Lucida Grande" charset="0"/>
        </a:defRPr>
      </a:lvl6pPr>
      <a:lvl7pPr marL="914400" algn="ctr" rtl="0" fontAlgn="base">
        <a:spcBef>
          <a:spcPct val="0"/>
        </a:spcBef>
        <a:spcAft>
          <a:spcPct val="0"/>
        </a:spcAft>
        <a:defRPr sz="8000">
          <a:solidFill>
            <a:srgbClr val="FFFFFF"/>
          </a:solidFill>
          <a:latin typeface="Lucida Grande" charset="0"/>
          <a:sym typeface="Lucida Grande" charset="0"/>
        </a:defRPr>
      </a:lvl7pPr>
      <a:lvl8pPr marL="1371600" algn="ctr" rtl="0" fontAlgn="base">
        <a:spcBef>
          <a:spcPct val="0"/>
        </a:spcBef>
        <a:spcAft>
          <a:spcPct val="0"/>
        </a:spcAft>
        <a:defRPr sz="8000">
          <a:solidFill>
            <a:srgbClr val="FFFFFF"/>
          </a:solidFill>
          <a:latin typeface="Lucida Grande" charset="0"/>
          <a:sym typeface="Lucida Grande" charset="0"/>
        </a:defRPr>
      </a:lvl8pPr>
      <a:lvl9pPr marL="1828800" algn="ctr" rtl="0" fontAlgn="base">
        <a:spcBef>
          <a:spcPct val="0"/>
        </a:spcBef>
        <a:spcAft>
          <a:spcPct val="0"/>
        </a:spcAft>
        <a:defRPr sz="8000">
          <a:solidFill>
            <a:srgbClr val="FFFFFF"/>
          </a:solidFill>
          <a:latin typeface="Lucida Grande" charset="0"/>
          <a:sym typeface="Lucida Grande" charset="0"/>
        </a:defRPr>
      </a:lvl9pPr>
    </p:titleStyle>
    <p:bodyStyle>
      <a:lvl1pPr marL="342900" indent="-342900" algn="ctr" rtl="0" eaLnBrk="0" fontAlgn="base" hangingPunct="0">
        <a:spcBef>
          <a:spcPct val="0"/>
        </a:spcBef>
        <a:spcAft>
          <a:spcPct val="0"/>
        </a:spcAft>
        <a:defRPr sz="3200">
          <a:solidFill>
            <a:srgbClr val="FFFFFF"/>
          </a:solidFill>
          <a:latin typeface="+mn-lt"/>
          <a:ea typeface="+mn-ea"/>
          <a:cs typeface="+mn-cs"/>
          <a:sym typeface="Lucida Grande" charset="0"/>
        </a:defRPr>
      </a:lvl1pPr>
      <a:lvl2pPr marL="292100" indent="165100" algn="ctr" rtl="0" eaLnBrk="0" fontAlgn="base" hangingPunct="0">
        <a:spcBef>
          <a:spcPct val="0"/>
        </a:spcBef>
        <a:spcAft>
          <a:spcPct val="0"/>
        </a:spcAft>
        <a:defRPr sz="3200">
          <a:solidFill>
            <a:srgbClr val="FFFFFF"/>
          </a:solidFill>
          <a:latin typeface="+mn-lt"/>
          <a:sym typeface="Lucida Grande" charset="0"/>
        </a:defRPr>
      </a:lvl2pPr>
      <a:lvl3pPr marL="635000" indent="279400" algn="ctr" rtl="0" eaLnBrk="0" fontAlgn="base" hangingPunct="0">
        <a:spcBef>
          <a:spcPct val="0"/>
        </a:spcBef>
        <a:spcAft>
          <a:spcPct val="0"/>
        </a:spcAft>
        <a:defRPr sz="3200">
          <a:solidFill>
            <a:srgbClr val="FFFFFF"/>
          </a:solidFill>
          <a:latin typeface="+mn-lt"/>
          <a:sym typeface="Lucida Grande" charset="0"/>
        </a:defRPr>
      </a:lvl3pPr>
      <a:lvl4pPr marL="977900" indent="393700" algn="ctr" rtl="0" eaLnBrk="0" fontAlgn="base" hangingPunct="0">
        <a:spcBef>
          <a:spcPct val="0"/>
        </a:spcBef>
        <a:spcAft>
          <a:spcPct val="0"/>
        </a:spcAft>
        <a:defRPr sz="3200">
          <a:solidFill>
            <a:srgbClr val="FFFFFF"/>
          </a:solidFill>
          <a:latin typeface="+mn-lt"/>
          <a:sym typeface="Lucida Grande" charset="0"/>
        </a:defRPr>
      </a:lvl4pPr>
      <a:lvl5pPr marL="1320800" indent="508000" algn="ctr" rtl="0" eaLnBrk="0" fontAlgn="base" hangingPunct="0">
        <a:spcBef>
          <a:spcPct val="0"/>
        </a:spcBef>
        <a:spcAft>
          <a:spcPct val="0"/>
        </a:spcAft>
        <a:defRPr sz="3200">
          <a:solidFill>
            <a:srgbClr val="FFFFFF"/>
          </a:solidFill>
          <a:latin typeface="+mn-lt"/>
          <a:sym typeface="Lucida Grande" charset="0"/>
        </a:defRPr>
      </a:lvl5pPr>
      <a:lvl6pPr marL="1778000" algn="ctr" rtl="0" fontAlgn="base">
        <a:spcBef>
          <a:spcPct val="0"/>
        </a:spcBef>
        <a:spcAft>
          <a:spcPct val="0"/>
        </a:spcAft>
        <a:defRPr sz="3200">
          <a:solidFill>
            <a:srgbClr val="FFFFFF"/>
          </a:solidFill>
          <a:latin typeface="+mn-lt"/>
          <a:sym typeface="Lucida Grande" charset="0"/>
        </a:defRPr>
      </a:lvl6pPr>
      <a:lvl7pPr marL="2235200" algn="ctr" rtl="0" fontAlgn="base">
        <a:spcBef>
          <a:spcPct val="0"/>
        </a:spcBef>
        <a:spcAft>
          <a:spcPct val="0"/>
        </a:spcAft>
        <a:defRPr sz="3200">
          <a:solidFill>
            <a:srgbClr val="FFFFFF"/>
          </a:solidFill>
          <a:latin typeface="+mn-lt"/>
          <a:sym typeface="Lucida Grande" charset="0"/>
        </a:defRPr>
      </a:lvl7pPr>
      <a:lvl8pPr marL="2692400" algn="ctr" rtl="0" fontAlgn="base">
        <a:spcBef>
          <a:spcPct val="0"/>
        </a:spcBef>
        <a:spcAft>
          <a:spcPct val="0"/>
        </a:spcAft>
        <a:defRPr sz="3200">
          <a:solidFill>
            <a:srgbClr val="FFFFFF"/>
          </a:solidFill>
          <a:latin typeface="+mn-lt"/>
          <a:sym typeface="Lucida Grande" charset="0"/>
        </a:defRPr>
      </a:lvl8pPr>
      <a:lvl9pPr marL="3149600" algn="ctr" rtl="0" fontAlgn="base">
        <a:spcBef>
          <a:spcPct val="0"/>
        </a:spcBef>
        <a:spcAft>
          <a:spcPct val="0"/>
        </a:spcAft>
        <a:defRPr sz="3200">
          <a:solidFill>
            <a:srgbClr val="FFFFFF"/>
          </a:solidFill>
          <a:latin typeface="+mn-lt"/>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2C14B808-EED2-4AEB-B613-3DDD859620D0}"/>
              </a:ext>
            </a:extLst>
          </p:cNvPr>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Lucida Grande" charset="0"/>
              </a:rPr>
              <a:t>Click to edit Master title style</a:t>
            </a:r>
          </a:p>
        </p:txBody>
      </p:sp>
      <p:sp>
        <p:nvSpPr>
          <p:cNvPr id="2051" name="Rectangle 2">
            <a:extLst>
              <a:ext uri="{FF2B5EF4-FFF2-40B4-BE49-F238E27FC236}">
                <a16:creationId xmlns:a16="http://schemas.microsoft.com/office/drawing/2014/main" id="{88A64AAF-0B89-43CD-B334-B278F08494BD}"/>
              </a:ext>
            </a:extLst>
          </p:cNvPr>
          <p:cNvSpPr>
            <a:spLocks noGrp="1" noChangeArrowheads="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ctr" rtl="0" eaLnBrk="0" fontAlgn="base" hangingPunct="0">
        <a:spcBef>
          <a:spcPct val="0"/>
        </a:spcBef>
        <a:spcAft>
          <a:spcPct val="0"/>
        </a:spcAft>
        <a:defRPr sz="8000">
          <a:solidFill>
            <a:srgbClr val="FFFFFF"/>
          </a:solidFill>
          <a:latin typeface="+mj-lt"/>
          <a:ea typeface="+mj-ea"/>
          <a:cs typeface="+mj-cs"/>
          <a:sym typeface="Lucida Grande" charset="0"/>
        </a:defRPr>
      </a:lvl1pPr>
      <a:lvl2pPr algn="ctr" rtl="0" eaLnBrk="0" fontAlgn="base" hangingPunct="0">
        <a:spcBef>
          <a:spcPct val="0"/>
        </a:spcBef>
        <a:spcAft>
          <a:spcPct val="0"/>
        </a:spcAft>
        <a:defRPr sz="8000">
          <a:solidFill>
            <a:srgbClr val="FFFFFF"/>
          </a:solidFill>
          <a:latin typeface="Lucida Grande" charset="0"/>
          <a:sym typeface="Lucida Grande" charset="0"/>
        </a:defRPr>
      </a:lvl2pPr>
      <a:lvl3pPr algn="ctr" rtl="0" eaLnBrk="0" fontAlgn="base" hangingPunct="0">
        <a:spcBef>
          <a:spcPct val="0"/>
        </a:spcBef>
        <a:spcAft>
          <a:spcPct val="0"/>
        </a:spcAft>
        <a:defRPr sz="8000">
          <a:solidFill>
            <a:srgbClr val="FFFFFF"/>
          </a:solidFill>
          <a:latin typeface="Lucida Grande" charset="0"/>
          <a:sym typeface="Lucida Grande" charset="0"/>
        </a:defRPr>
      </a:lvl3pPr>
      <a:lvl4pPr algn="ctr" rtl="0" eaLnBrk="0" fontAlgn="base" hangingPunct="0">
        <a:spcBef>
          <a:spcPct val="0"/>
        </a:spcBef>
        <a:spcAft>
          <a:spcPct val="0"/>
        </a:spcAft>
        <a:defRPr sz="8000">
          <a:solidFill>
            <a:srgbClr val="FFFFFF"/>
          </a:solidFill>
          <a:latin typeface="Lucida Grande" charset="0"/>
          <a:sym typeface="Lucida Grande" charset="0"/>
        </a:defRPr>
      </a:lvl4pPr>
      <a:lvl5pPr algn="ctr" rtl="0" eaLnBrk="0" fontAlgn="base" hangingPunct="0">
        <a:spcBef>
          <a:spcPct val="0"/>
        </a:spcBef>
        <a:spcAft>
          <a:spcPct val="0"/>
        </a:spcAft>
        <a:defRPr sz="8000">
          <a:solidFill>
            <a:srgbClr val="FFFFFF"/>
          </a:solidFill>
          <a:latin typeface="Lucida Grande" charset="0"/>
          <a:sym typeface="Lucida Grande" charset="0"/>
        </a:defRPr>
      </a:lvl5pPr>
      <a:lvl6pPr marL="457200" algn="ctr" rtl="0" fontAlgn="base">
        <a:spcBef>
          <a:spcPct val="0"/>
        </a:spcBef>
        <a:spcAft>
          <a:spcPct val="0"/>
        </a:spcAft>
        <a:defRPr sz="8000">
          <a:solidFill>
            <a:srgbClr val="FFFFFF"/>
          </a:solidFill>
          <a:latin typeface="Lucida Grande" charset="0"/>
          <a:sym typeface="Lucida Grande" charset="0"/>
        </a:defRPr>
      </a:lvl6pPr>
      <a:lvl7pPr marL="914400" algn="ctr" rtl="0" fontAlgn="base">
        <a:spcBef>
          <a:spcPct val="0"/>
        </a:spcBef>
        <a:spcAft>
          <a:spcPct val="0"/>
        </a:spcAft>
        <a:defRPr sz="8000">
          <a:solidFill>
            <a:srgbClr val="FFFFFF"/>
          </a:solidFill>
          <a:latin typeface="Lucida Grande" charset="0"/>
          <a:sym typeface="Lucida Grande" charset="0"/>
        </a:defRPr>
      </a:lvl7pPr>
      <a:lvl8pPr marL="1371600" algn="ctr" rtl="0" fontAlgn="base">
        <a:spcBef>
          <a:spcPct val="0"/>
        </a:spcBef>
        <a:spcAft>
          <a:spcPct val="0"/>
        </a:spcAft>
        <a:defRPr sz="8000">
          <a:solidFill>
            <a:srgbClr val="FFFFFF"/>
          </a:solidFill>
          <a:latin typeface="Lucida Grande" charset="0"/>
          <a:sym typeface="Lucida Grande" charset="0"/>
        </a:defRPr>
      </a:lvl8pPr>
      <a:lvl9pPr marL="1828800" algn="ctr" rtl="0" fontAlgn="base">
        <a:spcBef>
          <a:spcPct val="0"/>
        </a:spcBef>
        <a:spcAft>
          <a:spcPct val="0"/>
        </a:spcAft>
        <a:defRPr sz="8000">
          <a:solidFill>
            <a:srgbClr val="FFFFFF"/>
          </a:solidFill>
          <a:latin typeface="Lucida Grande" charset="0"/>
          <a:sym typeface="Lucida Grande" charset="0"/>
        </a:defRPr>
      </a:lvl9pPr>
    </p:titleStyle>
    <p:bodyStyle>
      <a:lvl1pPr marL="3810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n-ea"/>
          <a:cs typeface="+mn-cs"/>
          <a:sym typeface="Lucida Grande" charset="0"/>
        </a:defRPr>
      </a:lvl1pPr>
      <a:lvl2pPr marL="711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2pPr>
      <a:lvl3pPr marL="1092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3pPr>
      <a:lvl4pPr marL="1473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4pPr>
      <a:lvl5pPr marL="1854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5pPr>
      <a:lvl6pPr marL="23114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6pPr>
      <a:lvl7pPr marL="2768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7pPr>
      <a:lvl8pPr marL="3225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8pPr>
      <a:lvl9pPr marL="3683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9F14DA3E-CB71-4270-A9DA-2661E0CD19B1}"/>
              </a:ext>
            </a:extLst>
          </p:cNvPr>
          <p:cNvSpPr>
            <a:spLocks noGrp="1" noChangeArrowheads="1"/>
          </p:cNvSpPr>
          <p:nvPr>
            <p:ph type="body" idx="1"/>
          </p:nvPr>
        </p:nvSpPr>
        <p:spPr bwMode="auto">
          <a:xfrm>
            <a:off x="1270000" y="1270000"/>
            <a:ext cx="10464800"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ctr" rtl="0" eaLnBrk="0" fontAlgn="base" hangingPunct="0">
        <a:spcBef>
          <a:spcPct val="0"/>
        </a:spcBef>
        <a:spcAft>
          <a:spcPct val="0"/>
        </a:spcAft>
        <a:defRPr sz="8000">
          <a:solidFill>
            <a:srgbClr val="FFFFFF"/>
          </a:solidFill>
          <a:latin typeface="+mj-lt"/>
          <a:ea typeface="+mj-ea"/>
          <a:cs typeface="+mj-cs"/>
          <a:sym typeface="Lucida Grande" charset="0"/>
        </a:defRPr>
      </a:lvl1pPr>
      <a:lvl2pPr algn="ctr" rtl="0" eaLnBrk="0" fontAlgn="base" hangingPunct="0">
        <a:spcBef>
          <a:spcPct val="0"/>
        </a:spcBef>
        <a:spcAft>
          <a:spcPct val="0"/>
        </a:spcAft>
        <a:defRPr sz="8000">
          <a:solidFill>
            <a:srgbClr val="FFFFFF"/>
          </a:solidFill>
          <a:latin typeface="Lucida Grande" charset="0"/>
          <a:sym typeface="Lucida Grande" charset="0"/>
        </a:defRPr>
      </a:lvl2pPr>
      <a:lvl3pPr algn="ctr" rtl="0" eaLnBrk="0" fontAlgn="base" hangingPunct="0">
        <a:spcBef>
          <a:spcPct val="0"/>
        </a:spcBef>
        <a:spcAft>
          <a:spcPct val="0"/>
        </a:spcAft>
        <a:defRPr sz="8000">
          <a:solidFill>
            <a:srgbClr val="FFFFFF"/>
          </a:solidFill>
          <a:latin typeface="Lucida Grande" charset="0"/>
          <a:sym typeface="Lucida Grande" charset="0"/>
        </a:defRPr>
      </a:lvl3pPr>
      <a:lvl4pPr algn="ctr" rtl="0" eaLnBrk="0" fontAlgn="base" hangingPunct="0">
        <a:spcBef>
          <a:spcPct val="0"/>
        </a:spcBef>
        <a:spcAft>
          <a:spcPct val="0"/>
        </a:spcAft>
        <a:defRPr sz="8000">
          <a:solidFill>
            <a:srgbClr val="FFFFFF"/>
          </a:solidFill>
          <a:latin typeface="Lucida Grande" charset="0"/>
          <a:sym typeface="Lucida Grande" charset="0"/>
        </a:defRPr>
      </a:lvl4pPr>
      <a:lvl5pPr algn="ctr" rtl="0" eaLnBrk="0" fontAlgn="base" hangingPunct="0">
        <a:spcBef>
          <a:spcPct val="0"/>
        </a:spcBef>
        <a:spcAft>
          <a:spcPct val="0"/>
        </a:spcAft>
        <a:defRPr sz="8000">
          <a:solidFill>
            <a:srgbClr val="FFFFFF"/>
          </a:solidFill>
          <a:latin typeface="Lucida Grande" charset="0"/>
          <a:sym typeface="Lucida Grande" charset="0"/>
        </a:defRPr>
      </a:lvl5pPr>
      <a:lvl6pPr marL="457200" algn="ctr" rtl="0" fontAlgn="base">
        <a:spcBef>
          <a:spcPct val="0"/>
        </a:spcBef>
        <a:spcAft>
          <a:spcPct val="0"/>
        </a:spcAft>
        <a:defRPr sz="8000">
          <a:solidFill>
            <a:srgbClr val="FFFFFF"/>
          </a:solidFill>
          <a:latin typeface="Lucida Grande" charset="0"/>
          <a:sym typeface="Lucida Grande" charset="0"/>
        </a:defRPr>
      </a:lvl6pPr>
      <a:lvl7pPr marL="914400" algn="ctr" rtl="0" fontAlgn="base">
        <a:spcBef>
          <a:spcPct val="0"/>
        </a:spcBef>
        <a:spcAft>
          <a:spcPct val="0"/>
        </a:spcAft>
        <a:defRPr sz="8000">
          <a:solidFill>
            <a:srgbClr val="FFFFFF"/>
          </a:solidFill>
          <a:latin typeface="Lucida Grande" charset="0"/>
          <a:sym typeface="Lucida Grande" charset="0"/>
        </a:defRPr>
      </a:lvl7pPr>
      <a:lvl8pPr marL="1371600" algn="ctr" rtl="0" fontAlgn="base">
        <a:spcBef>
          <a:spcPct val="0"/>
        </a:spcBef>
        <a:spcAft>
          <a:spcPct val="0"/>
        </a:spcAft>
        <a:defRPr sz="8000">
          <a:solidFill>
            <a:srgbClr val="FFFFFF"/>
          </a:solidFill>
          <a:latin typeface="Lucida Grande" charset="0"/>
          <a:sym typeface="Lucida Grande" charset="0"/>
        </a:defRPr>
      </a:lvl8pPr>
      <a:lvl9pPr marL="1828800" algn="ctr" rtl="0" fontAlgn="base">
        <a:spcBef>
          <a:spcPct val="0"/>
        </a:spcBef>
        <a:spcAft>
          <a:spcPct val="0"/>
        </a:spcAft>
        <a:defRPr sz="8000">
          <a:solidFill>
            <a:srgbClr val="FFFFFF"/>
          </a:solidFill>
          <a:latin typeface="Lucida Grande" charset="0"/>
          <a:sym typeface="Lucida Grande" charset="0"/>
        </a:defRPr>
      </a:lvl9pPr>
    </p:titleStyle>
    <p:bodyStyle>
      <a:lvl1pPr marL="3810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n-ea"/>
          <a:cs typeface="+mn-cs"/>
          <a:sym typeface="Lucida Grande" charset="0"/>
        </a:defRPr>
      </a:lvl1pPr>
      <a:lvl2pPr marL="711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2pPr>
      <a:lvl3pPr marL="1092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3pPr>
      <a:lvl4pPr marL="1473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4pPr>
      <a:lvl5pPr marL="18542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5pPr>
      <a:lvl6pPr marL="23114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6pPr>
      <a:lvl7pPr marL="2768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7pPr>
      <a:lvl8pPr marL="3225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8pPr>
      <a:lvl9pPr marL="3683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25510E6E-E798-41B8-8BD3-F2AFA5A35B5F}"/>
              </a:ext>
            </a:extLst>
          </p:cNvPr>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Lucida Grande" charset="0"/>
              </a:rPr>
              <a:t>Click to edit Master title style</a:t>
            </a:r>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ctr" rtl="0" eaLnBrk="0" fontAlgn="base" hangingPunct="0">
        <a:spcBef>
          <a:spcPct val="0"/>
        </a:spcBef>
        <a:spcAft>
          <a:spcPct val="0"/>
        </a:spcAft>
        <a:defRPr sz="8000">
          <a:solidFill>
            <a:srgbClr val="FFFFFF"/>
          </a:solidFill>
          <a:latin typeface="+mj-lt"/>
          <a:ea typeface="+mj-ea"/>
          <a:cs typeface="+mj-cs"/>
          <a:sym typeface="Lucida Grande" charset="0"/>
        </a:defRPr>
      </a:lvl1pPr>
      <a:lvl2pPr algn="ctr" rtl="0" eaLnBrk="0" fontAlgn="base" hangingPunct="0">
        <a:spcBef>
          <a:spcPct val="0"/>
        </a:spcBef>
        <a:spcAft>
          <a:spcPct val="0"/>
        </a:spcAft>
        <a:defRPr sz="8000">
          <a:solidFill>
            <a:srgbClr val="FFFFFF"/>
          </a:solidFill>
          <a:latin typeface="Lucida Grande" charset="0"/>
          <a:sym typeface="Lucida Grande" charset="0"/>
        </a:defRPr>
      </a:lvl2pPr>
      <a:lvl3pPr algn="ctr" rtl="0" eaLnBrk="0" fontAlgn="base" hangingPunct="0">
        <a:spcBef>
          <a:spcPct val="0"/>
        </a:spcBef>
        <a:spcAft>
          <a:spcPct val="0"/>
        </a:spcAft>
        <a:defRPr sz="8000">
          <a:solidFill>
            <a:srgbClr val="FFFFFF"/>
          </a:solidFill>
          <a:latin typeface="Lucida Grande" charset="0"/>
          <a:sym typeface="Lucida Grande" charset="0"/>
        </a:defRPr>
      </a:lvl3pPr>
      <a:lvl4pPr algn="ctr" rtl="0" eaLnBrk="0" fontAlgn="base" hangingPunct="0">
        <a:spcBef>
          <a:spcPct val="0"/>
        </a:spcBef>
        <a:spcAft>
          <a:spcPct val="0"/>
        </a:spcAft>
        <a:defRPr sz="8000">
          <a:solidFill>
            <a:srgbClr val="FFFFFF"/>
          </a:solidFill>
          <a:latin typeface="Lucida Grande" charset="0"/>
          <a:sym typeface="Lucida Grande" charset="0"/>
        </a:defRPr>
      </a:lvl4pPr>
      <a:lvl5pPr algn="ctr" rtl="0" eaLnBrk="0" fontAlgn="base" hangingPunct="0">
        <a:spcBef>
          <a:spcPct val="0"/>
        </a:spcBef>
        <a:spcAft>
          <a:spcPct val="0"/>
        </a:spcAft>
        <a:defRPr sz="8000">
          <a:solidFill>
            <a:srgbClr val="FFFFFF"/>
          </a:solidFill>
          <a:latin typeface="Lucida Grande" charset="0"/>
          <a:sym typeface="Lucida Grande" charset="0"/>
        </a:defRPr>
      </a:lvl5pPr>
      <a:lvl6pPr marL="457200" algn="ctr" rtl="0" fontAlgn="base">
        <a:spcBef>
          <a:spcPct val="0"/>
        </a:spcBef>
        <a:spcAft>
          <a:spcPct val="0"/>
        </a:spcAft>
        <a:defRPr sz="8000">
          <a:solidFill>
            <a:srgbClr val="FFFFFF"/>
          </a:solidFill>
          <a:latin typeface="Lucida Grande" charset="0"/>
          <a:sym typeface="Lucida Grande" charset="0"/>
        </a:defRPr>
      </a:lvl6pPr>
      <a:lvl7pPr marL="914400" algn="ctr" rtl="0" fontAlgn="base">
        <a:spcBef>
          <a:spcPct val="0"/>
        </a:spcBef>
        <a:spcAft>
          <a:spcPct val="0"/>
        </a:spcAft>
        <a:defRPr sz="8000">
          <a:solidFill>
            <a:srgbClr val="FFFFFF"/>
          </a:solidFill>
          <a:latin typeface="Lucida Grande" charset="0"/>
          <a:sym typeface="Lucida Grande" charset="0"/>
        </a:defRPr>
      </a:lvl7pPr>
      <a:lvl8pPr marL="1371600" algn="ctr" rtl="0" fontAlgn="base">
        <a:spcBef>
          <a:spcPct val="0"/>
        </a:spcBef>
        <a:spcAft>
          <a:spcPct val="0"/>
        </a:spcAft>
        <a:defRPr sz="8000">
          <a:solidFill>
            <a:srgbClr val="FFFFFF"/>
          </a:solidFill>
          <a:latin typeface="Lucida Grande" charset="0"/>
          <a:sym typeface="Lucida Grande" charset="0"/>
        </a:defRPr>
      </a:lvl8pPr>
      <a:lvl9pPr marL="1828800" algn="ctr" rtl="0" fontAlgn="base">
        <a:spcBef>
          <a:spcPct val="0"/>
        </a:spcBef>
        <a:spcAft>
          <a:spcPct val="0"/>
        </a:spcAft>
        <a:defRPr sz="8000">
          <a:solidFill>
            <a:srgbClr val="FFFFFF"/>
          </a:solidFill>
          <a:latin typeface="Lucida Grande" charset="0"/>
          <a:sym typeface="Lucida Grande" charset="0"/>
        </a:defRPr>
      </a:lvl9pPr>
    </p:titleStyle>
    <p:bodyStyle>
      <a:lvl1pPr marL="342900" indent="-342900" algn="ctr" rtl="0" eaLnBrk="0" fontAlgn="base" hangingPunct="0">
        <a:spcBef>
          <a:spcPct val="0"/>
        </a:spcBef>
        <a:spcAft>
          <a:spcPct val="0"/>
        </a:spcAft>
        <a:defRPr sz="8000">
          <a:solidFill>
            <a:srgbClr val="FFFFFF"/>
          </a:solidFill>
          <a:latin typeface="+mn-lt"/>
          <a:ea typeface="+mn-ea"/>
          <a:cs typeface="+mn-cs"/>
          <a:sym typeface="Lucida Grande" charset="0"/>
        </a:defRPr>
      </a:lvl1pPr>
      <a:lvl2pPr marL="342900" indent="114300" algn="ctr" rtl="0" eaLnBrk="0" fontAlgn="base" hangingPunct="0">
        <a:spcBef>
          <a:spcPct val="0"/>
        </a:spcBef>
        <a:spcAft>
          <a:spcPct val="0"/>
        </a:spcAft>
        <a:defRPr sz="8000">
          <a:solidFill>
            <a:srgbClr val="FFFFFF"/>
          </a:solidFill>
          <a:latin typeface="+mn-lt"/>
          <a:sym typeface="Lucida Grande" charset="0"/>
        </a:defRPr>
      </a:lvl2pPr>
      <a:lvl3pPr marL="685800" indent="228600" algn="ctr" rtl="0" eaLnBrk="0" fontAlgn="base" hangingPunct="0">
        <a:spcBef>
          <a:spcPct val="0"/>
        </a:spcBef>
        <a:spcAft>
          <a:spcPct val="0"/>
        </a:spcAft>
        <a:defRPr sz="8000">
          <a:solidFill>
            <a:srgbClr val="FFFFFF"/>
          </a:solidFill>
          <a:latin typeface="+mn-lt"/>
          <a:sym typeface="Lucida Grande" charset="0"/>
        </a:defRPr>
      </a:lvl3pPr>
      <a:lvl4pPr marL="1028700" indent="342900" algn="ctr" rtl="0" eaLnBrk="0" fontAlgn="base" hangingPunct="0">
        <a:spcBef>
          <a:spcPct val="0"/>
        </a:spcBef>
        <a:spcAft>
          <a:spcPct val="0"/>
        </a:spcAft>
        <a:defRPr sz="8000">
          <a:solidFill>
            <a:srgbClr val="FFFFFF"/>
          </a:solidFill>
          <a:latin typeface="+mn-lt"/>
          <a:sym typeface="Lucida Grande" charset="0"/>
        </a:defRPr>
      </a:lvl4pPr>
      <a:lvl5pPr marL="1371600" indent="457200" algn="ctr" rtl="0" eaLnBrk="0" fontAlgn="base" hangingPunct="0">
        <a:spcBef>
          <a:spcPct val="0"/>
        </a:spcBef>
        <a:spcAft>
          <a:spcPct val="0"/>
        </a:spcAft>
        <a:defRPr sz="8000">
          <a:solidFill>
            <a:srgbClr val="FFFFFF"/>
          </a:solidFill>
          <a:latin typeface="+mn-lt"/>
          <a:sym typeface="Lucida Grande" charset="0"/>
        </a:defRPr>
      </a:lvl5pPr>
      <a:lvl6pPr marL="1828800" algn="ctr" rtl="0" fontAlgn="base">
        <a:spcBef>
          <a:spcPct val="0"/>
        </a:spcBef>
        <a:spcAft>
          <a:spcPct val="0"/>
        </a:spcAft>
        <a:defRPr sz="8000">
          <a:solidFill>
            <a:srgbClr val="FFFFFF"/>
          </a:solidFill>
          <a:latin typeface="+mn-lt"/>
          <a:sym typeface="Lucida Grande" charset="0"/>
        </a:defRPr>
      </a:lvl6pPr>
      <a:lvl7pPr marL="2286000" algn="ctr" rtl="0" fontAlgn="base">
        <a:spcBef>
          <a:spcPct val="0"/>
        </a:spcBef>
        <a:spcAft>
          <a:spcPct val="0"/>
        </a:spcAft>
        <a:defRPr sz="8000">
          <a:solidFill>
            <a:srgbClr val="FFFFFF"/>
          </a:solidFill>
          <a:latin typeface="+mn-lt"/>
          <a:sym typeface="Lucida Grande" charset="0"/>
        </a:defRPr>
      </a:lvl7pPr>
      <a:lvl8pPr marL="2743200" algn="ctr" rtl="0" fontAlgn="base">
        <a:spcBef>
          <a:spcPct val="0"/>
        </a:spcBef>
        <a:spcAft>
          <a:spcPct val="0"/>
        </a:spcAft>
        <a:defRPr sz="8000">
          <a:solidFill>
            <a:srgbClr val="FFFFFF"/>
          </a:solidFill>
          <a:latin typeface="+mn-lt"/>
          <a:sym typeface="Lucida Grande" charset="0"/>
        </a:defRPr>
      </a:lvl8pPr>
      <a:lvl9pPr marL="3200400" algn="ctr" rtl="0" fontAlgn="base">
        <a:spcBef>
          <a:spcPct val="0"/>
        </a:spcBef>
        <a:spcAft>
          <a:spcPct val="0"/>
        </a:spcAft>
        <a:defRPr sz="8000">
          <a:solidFill>
            <a:srgbClr val="FFFFFF"/>
          </a:solidFill>
          <a:latin typeface="+mn-lt"/>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Red_eyed_tree_frog_edit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64F5-4DB1-46E1-89DC-E6E126C78ECA}"/>
              </a:ext>
            </a:extLst>
          </p:cNvPr>
          <p:cNvSpPr>
            <a:spLocks noGrp="1"/>
          </p:cNvSpPr>
          <p:nvPr>
            <p:ph type="ctrTitle"/>
          </p:nvPr>
        </p:nvSpPr>
        <p:spPr/>
        <p:txBody>
          <a:bodyPr/>
          <a:lstStyle/>
          <a:p>
            <a:r>
              <a:rPr lang="en-US" dirty="0">
                <a:solidFill>
                  <a:schemeClr val="bg2"/>
                </a:solidFill>
              </a:rPr>
              <a:t>Chapter 1</a:t>
            </a:r>
            <a:br>
              <a:rPr lang="en-US" dirty="0">
                <a:solidFill>
                  <a:schemeClr val="bg2"/>
                </a:solidFill>
              </a:rPr>
            </a:br>
            <a:r>
              <a:rPr lang="en-US" dirty="0">
                <a:solidFill>
                  <a:schemeClr val="bg2"/>
                </a:solidFill>
              </a:rPr>
              <a:t>Studying the State of Our Earth</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A5AA47E-B152-40B7-97B2-5BC9B2DD43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1603" y="823288"/>
            <a:ext cx="6001594" cy="810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965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095B5-6878-4962-959B-09CEC8E030C2}"/>
              </a:ext>
            </a:extLst>
          </p:cNvPr>
          <p:cNvSpPr>
            <a:spLocks noGrp="1"/>
          </p:cNvSpPr>
          <p:nvPr>
            <p:ph idx="1"/>
          </p:nvPr>
        </p:nvSpPr>
        <p:spPr>
          <a:xfrm>
            <a:off x="1270000" y="533400"/>
            <a:ext cx="10464800" cy="5715000"/>
          </a:xfrm>
        </p:spPr>
        <p:txBody>
          <a:bodyPr/>
          <a:lstStyle/>
          <a:p>
            <a:r>
              <a:rPr lang="en-US" altLang="en-US" sz="3600" dirty="0">
                <a:solidFill>
                  <a:schemeClr val="bg1"/>
                </a:solidFill>
                <a:latin typeface="Book Antiqua" panose="02040602050305030304" pitchFamily="18" charset="0"/>
              </a:rPr>
              <a:t>Humans manipulate their environment more than any other species.</a:t>
            </a:r>
          </a:p>
          <a:p>
            <a:r>
              <a:rPr lang="en-US" altLang="en-US" sz="3600" dirty="0">
                <a:solidFill>
                  <a:schemeClr val="bg1"/>
                </a:solidFill>
                <a:latin typeface="Book Antiqua" panose="02040602050305030304" pitchFamily="18" charset="0"/>
              </a:rPr>
              <a:t>Through the evolution of man, we know that they have caused the extinction of many species due to overhunting/harvesting.</a:t>
            </a:r>
          </a:p>
          <a:p>
            <a:r>
              <a:rPr lang="en-US" altLang="en-US" sz="3600" dirty="0">
                <a:solidFill>
                  <a:schemeClr val="bg1"/>
                </a:solidFill>
                <a:latin typeface="Book Antiqua" panose="02040602050305030304" pitchFamily="18" charset="0"/>
              </a:rPr>
              <a:t>More recently, hunting in North America led to the extinction of the passenger pigeon and nearly caused the loss of the American Bison.</a:t>
            </a:r>
          </a:p>
        </p:txBody>
      </p:sp>
    </p:spTree>
    <p:extLst>
      <p:ext uri="{BB962C8B-B14F-4D97-AF65-F5344CB8AC3E}">
        <p14:creationId xmlns:p14="http://schemas.microsoft.com/office/powerpoint/2010/main" val="15852864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8314-501B-42F7-9AF6-18F8AB67369F}"/>
              </a:ext>
            </a:extLst>
          </p:cNvPr>
          <p:cNvSpPr>
            <a:spLocks noGrp="1"/>
          </p:cNvSpPr>
          <p:nvPr>
            <p:ph type="title"/>
          </p:nvPr>
        </p:nvSpPr>
        <p:spPr/>
        <p:txBody>
          <a:bodyPr/>
          <a:lstStyle/>
          <a:p>
            <a:r>
              <a:rPr lang="en-US" dirty="0">
                <a:solidFill>
                  <a:schemeClr val="bg2"/>
                </a:solidFill>
              </a:rPr>
              <a:t>BUT WAIT…</a:t>
            </a:r>
          </a:p>
        </p:txBody>
      </p:sp>
      <p:sp>
        <p:nvSpPr>
          <p:cNvPr id="3" name="Content Placeholder 2">
            <a:extLst>
              <a:ext uri="{FF2B5EF4-FFF2-40B4-BE49-F238E27FC236}">
                <a16:creationId xmlns:a16="http://schemas.microsoft.com/office/drawing/2014/main" id="{9F382A06-6386-4F22-B501-C94CCD7A4CD6}"/>
              </a:ext>
            </a:extLst>
          </p:cNvPr>
          <p:cNvSpPr>
            <a:spLocks noGrp="1"/>
          </p:cNvSpPr>
          <p:nvPr>
            <p:ph idx="1"/>
          </p:nvPr>
        </p:nvSpPr>
        <p:spPr>
          <a:xfrm>
            <a:off x="1092200" y="2019300"/>
            <a:ext cx="10464800" cy="7480300"/>
          </a:xfrm>
        </p:spPr>
        <p:txBody>
          <a:bodyPr/>
          <a:lstStyle/>
          <a:p>
            <a:r>
              <a:rPr lang="en-US" dirty="0">
                <a:solidFill>
                  <a:schemeClr val="bg2"/>
                </a:solidFill>
              </a:rPr>
              <a:t>Human activities have also created opportunities</a:t>
            </a:r>
          </a:p>
          <a:p>
            <a:r>
              <a:rPr lang="en-US" dirty="0">
                <a:solidFill>
                  <a:schemeClr val="bg2"/>
                </a:solidFill>
              </a:rPr>
              <a:t>For thousands of years, Native Americans on the Great Plains used fire to capture animals for food. The fires they set kept trees from encroaching on the plains, which in turn created a window for an entire ecosystem (the tall grass prairie) to flourish.</a:t>
            </a:r>
          </a:p>
          <a:p>
            <a:endParaRPr lang="en-US" dirty="0">
              <a:solidFill>
                <a:schemeClr val="bg2"/>
              </a:solidFill>
            </a:endParaRPr>
          </a:p>
        </p:txBody>
      </p:sp>
    </p:spTree>
    <p:extLst>
      <p:ext uri="{BB962C8B-B14F-4D97-AF65-F5344CB8AC3E}">
        <p14:creationId xmlns:p14="http://schemas.microsoft.com/office/powerpoint/2010/main" val="34332496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a:extLst>
              <a:ext uri="{FF2B5EF4-FFF2-40B4-BE49-F238E27FC236}">
                <a16:creationId xmlns:a16="http://schemas.microsoft.com/office/drawing/2014/main" id="{AF49AB2A-DB50-4B79-9549-6D3DB2FE5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304800"/>
            <a:ext cx="6019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a:extLst>
              <a:ext uri="{FF2B5EF4-FFF2-40B4-BE49-F238E27FC236}">
                <a16:creationId xmlns:a16="http://schemas.microsoft.com/office/drawing/2014/main" id="{F75596EE-7DEF-41F8-914A-E48E2D4E8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4876800"/>
            <a:ext cx="62484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875D553-6155-48AA-8500-4E13F551F852}"/>
              </a:ext>
            </a:extLst>
          </p:cNvPr>
          <p:cNvSpPr txBox="1"/>
          <p:nvPr/>
        </p:nvSpPr>
        <p:spPr>
          <a:xfrm>
            <a:off x="6426200" y="533400"/>
            <a:ext cx="6248400" cy="3016210"/>
          </a:xfrm>
          <a:prstGeom prst="rect">
            <a:avLst/>
          </a:prstGeom>
          <a:noFill/>
        </p:spPr>
        <p:txBody>
          <a:bodyPr wrap="square" rtlCol="0">
            <a:spAutoFit/>
          </a:bodyPr>
          <a:lstStyle/>
          <a:p>
            <a:pPr algn="ctr"/>
            <a:r>
              <a:rPr lang="en-US" dirty="0">
                <a:solidFill>
                  <a:schemeClr val="bg2"/>
                </a:solidFill>
              </a:rPr>
              <a:t>Internet connections and public transportation systems have improved our well-being, but at what cost?</a:t>
            </a:r>
          </a:p>
        </p:txBody>
      </p:sp>
      <p:sp>
        <p:nvSpPr>
          <p:cNvPr id="3" name="TextBox 2">
            <a:extLst>
              <a:ext uri="{FF2B5EF4-FFF2-40B4-BE49-F238E27FC236}">
                <a16:creationId xmlns:a16="http://schemas.microsoft.com/office/drawing/2014/main" id="{186DEF6E-329D-41CF-81B1-55B094492945}"/>
              </a:ext>
            </a:extLst>
          </p:cNvPr>
          <p:cNvSpPr txBox="1"/>
          <p:nvPr/>
        </p:nvSpPr>
        <p:spPr>
          <a:xfrm>
            <a:off x="254000" y="5410200"/>
            <a:ext cx="6019800" cy="3539430"/>
          </a:xfrm>
          <a:prstGeom prst="rect">
            <a:avLst/>
          </a:prstGeom>
          <a:noFill/>
        </p:spPr>
        <p:txBody>
          <a:bodyPr wrap="square" rtlCol="0">
            <a:spAutoFit/>
          </a:bodyPr>
          <a:lstStyle/>
          <a:p>
            <a:pPr algn="ctr"/>
            <a:r>
              <a:rPr lang="en-US" sz="3200" dirty="0">
                <a:solidFill>
                  <a:schemeClr val="bg2"/>
                </a:solidFill>
              </a:rPr>
              <a:t>6,000 people can live in a relatively small area with minimal environmental effects. However, in large cities like LA, with over 13 million people, their activities are detrimental to the environment.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520225E0-9E48-499A-8495-C3D6D82E80BD}"/>
              </a:ext>
            </a:extLst>
          </p:cNvPr>
          <p:cNvSpPr>
            <a:spLocks noGrp="1" noChangeArrowheads="1"/>
          </p:cNvSpPr>
          <p:nvPr>
            <p:ph type="title"/>
          </p:nvPr>
        </p:nvSpPr>
        <p:spPr>
          <a:xfrm>
            <a:off x="1244600" y="381000"/>
            <a:ext cx="10414000" cy="1854200"/>
          </a:xfrm>
        </p:spPr>
        <p:txBody>
          <a:bodyPr/>
          <a:lstStyle/>
          <a:p>
            <a:pPr eaLnBrk="1" hangingPunct="1"/>
            <a:r>
              <a:rPr lang="en-US" altLang="en-US" sz="4800" b="1" dirty="0">
                <a:solidFill>
                  <a:schemeClr val="bg2"/>
                </a:solidFill>
                <a:latin typeface="Book Antiqua" panose="02040602050305030304" pitchFamily="18" charset="0"/>
              </a:rPr>
              <a:t>Environmental Scientists Monitor Natural Systems for Signs of Stress</a:t>
            </a:r>
          </a:p>
        </p:txBody>
      </p:sp>
      <p:sp>
        <p:nvSpPr>
          <p:cNvPr id="14339" name="Rectangle 2">
            <a:extLst>
              <a:ext uri="{FF2B5EF4-FFF2-40B4-BE49-F238E27FC236}">
                <a16:creationId xmlns:a16="http://schemas.microsoft.com/office/drawing/2014/main" id="{F015651D-0429-4556-A900-4E214BB0C859}"/>
              </a:ext>
            </a:extLst>
          </p:cNvPr>
          <p:cNvSpPr>
            <a:spLocks noGrp="1" noChangeArrowheads="1"/>
          </p:cNvSpPr>
          <p:nvPr>
            <p:ph type="body" idx="1"/>
          </p:nvPr>
        </p:nvSpPr>
        <p:spPr>
          <a:xfrm>
            <a:off x="1268413" y="2768600"/>
            <a:ext cx="10466387" cy="5715000"/>
          </a:xfrm>
        </p:spPr>
        <p:txBody>
          <a:bodyPr/>
          <a:lstStyle/>
          <a:p>
            <a:pPr eaLnBrk="1" hangingPunct="1"/>
            <a:r>
              <a:rPr lang="en-US" altLang="en-US" sz="3600">
                <a:solidFill>
                  <a:schemeClr val="bg1"/>
                </a:solidFill>
                <a:latin typeface="Book Antiqua" panose="02040602050305030304" pitchFamily="18" charset="0"/>
              </a:rPr>
              <a:t>Ecosystem services- environments provide life supporting services such as clean water, timber, fisheries, crops.</a:t>
            </a:r>
          </a:p>
          <a:p>
            <a:pPr eaLnBrk="1" hangingPunct="1">
              <a:spcBef>
                <a:spcPts val="3813"/>
              </a:spcBef>
            </a:pPr>
            <a:r>
              <a:rPr lang="en-US" altLang="en-US" sz="3600">
                <a:solidFill>
                  <a:schemeClr val="bg1"/>
                </a:solidFill>
                <a:latin typeface="Book Antiqua" panose="02040602050305030304" pitchFamily="18" charset="0"/>
              </a:rPr>
              <a:t>Environmental indicators- describe the current state of the environment.</a:t>
            </a:r>
          </a:p>
          <a:p>
            <a:pPr eaLnBrk="1" hangingPunct="1">
              <a:spcBef>
                <a:spcPts val="3813"/>
              </a:spcBef>
            </a:pPr>
            <a:r>
              <a:rPr lang="en-US" altLang="en-US" sz="3600">
                <a:solidFill>
                  <a:schemeClr val="bg1"/>
                </a:solidFill>
                <a:latin typeface="Book Antiqua" panose="02040602050305030304" pitchFamily="18" charset="0"/>
              </a:rPr>
              <a:t>Sustainability- living on the Earth in a way that allows us to use its resources without depriving future generations of those resources.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E739F7CF-7FC0-4428-992C-A916241E5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95400"/>
            <a:ext cx="123698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DDDD81C8-8481-46E6-B1C4-9F96404E1A68}"/>
              </a:ext>
            </a:extLst>
          </p:cNvPr>
          <p:cNvSpPr>
            <a:spLocks noGrp="1" noChangeArrowheads="1"/>
          </p:cNvSpPr>
          <p:nvPr>
            <p:ph type="title"/>
          </p:nvPr>
        </p:nvSpPr>
        <p:spPr>
          <a:xfrm>
            <a:off x="711200" y="139148"/>
            <a:ext cx="11912600" cy="1828800"/>
          </a:xfrm>
        </p:spPr>
        <p:txBody>
          <a:bodyPr/>
          <a:lstStyle/>
          <a:p>
            <a:pPr eaLnBrk="1" hangingPunct="1"/>
            <a:r>
              <a:rPr lang="en-US" altLang="en-US" sz="4400" b="1" dirty="0">
                <a:solidFill>
                  <a:schemeClr val="bg2"/>
                </a:solidFill>
                <a:latin typeface="Book Antiqua" panose="02040602050305030304" pitchFamily="18" charset="0"/>
              </a:rPr>
              <a:t>Essential Question: What is fracking?</a:t>
            </a:r>
            <a:r>
              <a:rPr lang="en-US" altLang="en-US" sz="4400" b="1" dirty="0">
                <a:latin typeface="Book Antiqua" panose="02040602050305030304" pitchFamily="18" charset="0"/>
              </a:rPr>
              <a:t> </a:t>
            </a:r>
          </a:p>
        </p:txBody>
      </p:sp>
      <p:sp>
        <p:nvSpPr>
          <p:cNvPr id="8195" name="Rectangle 2">
            <a:extLst>
              <a:ext uri="{FF2B5EF4-FFF2-40B4-BE49-F238E27FC236}">
                <a16:creationId xmlns:a16="http://schemas.microsoft.com/office/drawing/2014/main" id="{31DF654E-B8BA-4F2B-B6F2-BB4A64D2F587}"/>
              </a:ext>
            </a:extLst>
          </p:cNvPr>
          <p:cNvSpPr txBox="1">
            <a:spLocks noChangeArrowheads="1"/>
          </p:cNvSpPr>
          <p:nvPr/>
        </p:nvSpPr>
        <p:spPr bwMode="auto">
          <a:xfrm>
            <a:off x="1371600" y="1981200"/>
            <a:ext cx="10591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marL="381000" indent="-381000">
              <a:spcBef>
                <a:spcPts val="4200"/>
              </a:spcBef>
              <a:buClr>
                <a:srgbClr val="FEFFFE"/>
              </a:buClr>
              <a:buSzPct val="100000"/>
              <a:buFont typeface="Lucida Grande" charset="0"/>
              <a:buChar char="•"/>
              <a:defRPr sz="3800">
                <a:solidFill>
                  <a:schemeClr val="tx1"/>
                </a:solidFill>
                <a:latin typeface="Lucida Grande" charset="0"/>
                <a:sym typeface="Lucida Grande" charset="0"/>
              </a:defRPr>
            </a:lvl1pPr>
            <a:lvl2pPr marL="742950" indent="-285750">
              <a:spcBef>
                <a:spcPts val="4200"/>
              </a:spcBef>
              <a:buClr>
                <a:srgbClr val="FEFFFE"/>
              </a:buClr>
              <a:buSzPct val="100000"/>
              <a:buFont typeface="Lucida Grande" charset="0"/>
              <a:buChar char="•"/>
              <a:defRPr sz="3800">
                <a:solidFill>
                  <a:schemeClr val="tx1"/>
                </a:solidFill>
                <a:latin typeface="Lucida Grande" charset="0"/>
                <a:sym typeface="Lucida Grande" charset="0"/>
              </a:defRPr>
            </a:lvl2pPr>
            <a:lvl3pPr marL="1143000" indent="-228600">
              <a:spcBef>
                <a:spcPts val="4200"/>
              </a:spcBef>
              <a:buClr>
                <a:srgbClr val="FEFFFE"/>
              </a:buClr>
              <a:buSzPct val="100000"/>
              <a:buFont typeface="Lucida Grande" charset="0"/>
              <a:buChar char="•"/>
              <a:defRPr sz="3800">
                <a:solidFill>
                  <a:schemeClr val="tx1"/>
                </a:solidFill>
                <a:latin typeface="Lucida Grande" charset="0"/>
                <a:sym typeface="Lucida Grande" charset="0"/>
              </a:defRPr>
            </a:lvl3pPr>
            <a:lvl4pPr marL="1600200" indent="-228600">
              <a:spcBef>
                <a:spcPts val="4200"/>
              </a:spcBef>
              <a:buClr>
                <a:srgbClr val="FEFFFE"/>
              </a:buClr>
              <a:buSzPct val="100000"/>
              <a:buFont typeface="Lucida Grande" charset="0"/>
              <a:buChar char="•"/>
              <a:defRPr sz="3800">
                <a:solidFill>
                  <a:schemeClr val="tx1"/>
                </a:solidFill>
                <a:latin typeface="Lucida Grande" charset="0"/>
                <a:sym typeface="Lucida Grande" charset="0"/>
              </a:defRPr>
            </a:lvl4pPr>
            <a:lvl5pPr marL="2057400" indent="-228600">
              <a:spcBef>
                <a:spcPts val="4200"/>
              </a:spcBef>
              <a:buClr>
                <a:srgbClr val="FEFFFE"/>
              </a:buClr>
              <a:buSzPct val="100000"/>
              <a:buFont typeface="Lucida Grande" charset="0"/>
              <a:buChar char="•"/>
              <a:defRPr sz="3800">
                <a:solidFill>
                  <a:schemeClr val="tx1"/>
                </a:solidFill>
                <a:latin typeface="Lucida Grande" charset="0"/>
                <a:sym typeface="Lucida Grande" charset="0"/>
              </a:defRPr>
            </a:lvl5pPr>
            <a:lvl6pPr marL="2514600" indent="-228600" eaLnBrk="0" fontAlgn="base" hangingPunct="0">
              <a:spcBef>
                <a:spcPts val="4200"/>
              </a:spcBef>
              <a:spcAft>
                <a:spcPct val="0"/>
              </a:spcAft>
              <a:buClr>
                <a:srgbClr val="FEFFFE"/>
              </a:buClr>
              <a:buSzPct val="100000"/>
              <a:buFont typeface="Lucida Grande" charset="0"/>
              <a:buChar char="•"/>
              <a:defRPr sz="3800">
                <a:solidFill>
                  <a:schemeClr val="tx1"/>
                </a:solidFill>
                <a:latin typeface="Lucida Grande" charset="0"/>
                <a:sym typeface="Lucida Grande" charset="0"/>
              </a:defRPr>
            </a:lvl6pPr>
            <a:lvl7pPr marL="2971800" indent="-228600" eaLnBrk="0" fontAlgn="base" hangingPunct="0">
              <a:spcBef>
                <a:spcPts val="4200"/>
              </a:spcBef>
              <a:spcAft>
                <a:spcPct val="0"/>
              </a:spcAft>
              <a:buClr>
                <a:srgbClr val="FEFFFE"/>
              </a:buClr>
              <a:buSzPct val="100000"/>
              <a:buFont typeface="Lucida Grande" charset="0"/>
              <a:buChar char="•"/>
              <a:defRPr sz="3800">
                <a:solidFill>
                  <a:schemeClr val="tx1"/>
                </a:solidFill>
                <a:latin typeface="Lucida Grande" charset="0"/>
                <a:sym typeface="Lucida Grande" charset="0"/>
              </a:defRPr>
            </a:lvl7pPr>
            <a:lvl8pPr marL="3429000" indent="-228600" eaLnBrk="0" fontAlgn="base" hangingPunct="0">
              <a:spcBef>
                <a:spcPts val="4200"/>
              </a:spcBef>
              <a:spcAft>
                <a:spcPct val="0"/>
              </a:spcAft>
              <a:buClr>
                <a:srgbClr val="FEFFFE"/>
              </a:buClr>
              <a:buSzPct val="100000"/>
              <a:buFont typeface="Lucida Grande" charset="0"/>
              <a:buChar char="•"/>
              <a:defRPr sz="3800">
                <a:solidFill>
                  <a:schemeClr val="tx1"/>
                </a:solidFill>
                <a:latin typeface="Lucida Grande" charset="0"/>
                <a:sym typeface="Lucida Grande" charset="0"/>
              </a:defRPr>
            </a:lvl8pPr>
            <a:lvl9pPr marL="3886200" indent="-228600" eaLnBrk="0" fontAlgn="base" hangingPunct="0">
              <a:spcBef>
                <a:spcPts val="4200"/>
              </a:spcBef>
              <a:spcAft>
                <a:spcPct val="0"/>
              </a:spcAft>
              <a:buClr>
                <a:srgbClr val="FEFFFE"/>
              </a:buClr>
              <a:buSzPct val="100000"/>
              <a:buFont typeface="Lucida Grande" charset="0"/>
              <a:buChar char="•"/>
              <a:defRPr sz="3800">
                <a:solidFill>
                  <a:schemeClr val="tx1"/>
                </a:solidFill>
                <a:latin typeface="Lucida Grande" charset="0"/>
                <a:sym typeface="Lucida Grande" charset="0"/>
              </a:defRPr>
            </a:lvl9pPr>
          </a:lstStyle>
          <a:p>
            <a:pPr eaLnBrk="1" hangingPunct="1"/>
            <a:r>
              <a:rPr lang="en-US" altLang="en-US" sz="4000" b="1" dirty="0">
                <a:solidFill>
                  <a:schemeClr val="bg1"/>
                </a:solidFill>
                <a:latin typeface="Book Antiqua" panose="02040602050305030304" pitchFamily="18" charset="0"/>
              </a:rPr>
              <a:t>Environment-</a:t>
            </a:r>
            <a:r>
              <a:rPr lang="en-US" altLang="en-US" sz="4000" dirty="0">
                <a:solidFill>
                  <a:schemeClr val="bg1"/>
                </a:solidFill>
                <a:latin typeface="Book Antiqua" panose="02040602050305030304" pitchFamily="18" charset="0"/>
              </a:rPr>
              <a:t> a sum of all the conditions surrounding us that influence life.</a:t>
            </a:r>
          </a:p>
          <a:p>
            <a:pPr eaLnBrk="1" hangingPunct="1">
              <a:spcBef>
                <a:spcPts val="3313"/>
              </a:spcBef>
            </a:pPr>
            <a:r>
              <a:rPr lang="en-US" altLang="en-US" sz="4000" b="1" dirty="0">
                <a:solidFill>
                  <a:schemeClr val="bg1"/>
                </a:solidFill>
                <a:latin typeface="Book Antiqua" panose="02040602050305030304" pitchFamily="18" charset="0"/>
              </a:rPr>
              <a:t>Environmental science- </a:t>
            </a:r>
            <a:r>
              <a:rPr lang="en-US" altLang="en-US" sz="4000" dirty="0">
                <a:solidFill>
                  <a:schemeClr val="bg1"/>
                </a:solidFill>
                <a:latin typeface="Book Antiqua" panose="02040602050305030304" pitchFamily="18" charset="0"/>
              </a:rPr>
              <a:t>the field that looks at interactions among humans and nature.</a:t>
            </a:r>
          </a:p>
          <a:p>
            <a:pPr eaLnBrk="1" hangingPunct="1">
              <a:spcBef>
                <a:spcPts val="3313"/>
              </a:spcBef>
            </a:pPr>
            <a:r>
              <a:rPr lang="en-US" altLang="en-US" sz="4000" u="sng" dirty="0">
                <a:solidFill>
                  <a:schemeClr val="bg1"/>
                </a:solidFill>
                <a:latin typeface="Book Antiqua" panose="02040602050305030304" pitchFamily="18" charset="0"/>
              </a:rPr>
              <a:t>System- a set of interacting components that influence one another by exchanging energy or materials.</a:t>
            </a:r>
          </a:p>
          <a:p>
            <a:pPr eaLnBrk="1" hangingPunct="1">
              <a:spcBef>
                <a:spcPts val="3313"/>
              </a:spcBef>
            </a:pPr>
            <a:r>
              <a:rPr lang="en-US" altLang="en-US" sz="4000" b="1" dirty="0">
                <a:solidFill>
                  <a:schemeClr val="bg1"/>
                </a:solidFill>
                <a:latin typeface="Book Antiqua" panose="02040602050305030304" pitchFamily="18" charset="0"/>
              </a:rPr>
              <a:t>Ecosystem</a:t>
            </a:r>
            <a:r>
              <a:rPr lang="en-US" altLang="en-US" sz="4000" dirty="0">
                <a:solidFill>
                  <a:schemeClr val="bg1"/>
                </a:solidFill>
                <a:latin typeface="Book Antiqua" panose="02040602050305030304" pitchFamily="18" charset="0"/>
              </a:rPr>
              <a:t>- the living and non-living components of a particular place on earth.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706F8-36E4-4814-BFF1-EE7C5D721D39}"/>
              </a:ext>
            </a:extLst>
          </p:cNvPr>
          <p:cNvSpPr>
            <a:spLocks noGrp="1"/>
          </p:cNvSpPr>
          <p:nvPr>
            <p:ph idx="1"/>
          </p:nvPr>
        </p:nvSpPr>
        <p:spPr>
          <a:xfrm>
            <a:off x="1270000" y="381000"/>
            <a:ext cx="10464800" cy="8686800"/>
          </a:xfrm>
        </p:spPr>
        <p:txBody>
          <a:bodyPr/>
          <a:lstStyle/>
          <a:p>
            <a:r>
              <a:rPr lang="en-US" sz="6000" b="1" dirty="0">
                <a:solidFill>
                  <a:schemeClr val="bg2"/>
                </a:solidFill>
              </a:rPr>
              <a:t>Example of a system:</a:t>
            </a:r>
          </a:p>
          <a:p>
            <a:r>
              <a:rPr lang="en-US" sz="6000" dirty="0">
                <a:solidFill>
                  <a:schemeClr val="bg2"/>
                </a:solidFill>
              </a:rPr>
              <a:t>Fracking in a particular geologic formation can cause changes throughout the entire system, such as in a nearby well that supplies drinking water.</a:t>
            </a:r>
          </a:p>
        </p:txBody>
      </p:sp>
    </p:spTree>
    <p:extLst>
      <p:ext uri="{BB962C8B-B14F-4D97-AF65-F5344CB8AC3E}">
        <p14:creationId xmlns:p14="http://schemas.microsoft.com/office/powerpoint/2010/main" val="20141188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8F40A5-47EB-4A21-847E-2E1474639DB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88000" y="277350"/>
            <a:ext cx="7150898" cy="9201436"/>
          </a:xfrm>
        </p:spPr>
      </p:pic>
      <p:sp>
        <p:nvSpPr>
          <p:cNvPr id="6" name="TextBox 5">
            <a:extLst>
              <a:ext uri="{FF2B5EF4-FFF2-40B4-BE49-F238E27FC236}">
                <a16:creationId xmlns:a16="http://schemas.microsoft.com/office/drawing/2014/main" id="{4785897F-CB10-4E71-800E-51059D3CA20B}"/>
              </a:ext>
            </a:extLst>
          </p:cNvPr>
          <p:cNvSpPr txBox="1"/>
          <p:nvPr/>
        </p:nvSpPr>
        <p:spPr>
          <a:xfrm>
            <a:off x="2006600" y="9245418"/>
            <a:ext cx="10732298" cy="230832"/>
          </a:xfrm>
          <a:prstGeom prst="rect">
            <a:avLst/>
          </a:prstGeom>
          <a:noFill/>
        </p:spPr>
        <p:txBody>
          <a:bodyPr wrap="square" rtlCol="0">
            <a:spAutoFit/>
          </a:bodyPr>
          <a:lstStyle/>
          <a:p>
            <a:r>
              <a:rPr lang="en-US" sz="900">
                <a:hlinkClick r:id="rId4" tooltip="http://en.wikipedia.org/wiki/File:Red_eyed_tree_frog_edit2.jpg"/>
              </a:rPr>
              <a:t>This Photo</a:t>
            </a:r>
            <a:r>
              <a:rPr lang="en-US" sz="900"/>
              <a:t> by Unknown Author is licensed under </a:t>
            </a:r>
            <a:r>
              <a:rPr lang="en-US" sz="900">
                <a:hlinkClick r:id="rId5" tooltip="https://creativecommons.org/licenses/by-sa/3.0/"/>
              </a:rPr>
              <a:t>CC BY-SA</a:t>
            </a:r>
            <a:endParaRPr lang="en-US" sz="900"/>
          </a:p>
        </p:txBody>
      </p:sp>
      <p:sp>
        <p:nvSpPr>
          <p:cNvPr id="7" name="TextBox 6">
            <a:extLst>
              <a:ext uri="{FF2B5EF4-FFF2-40B4-BE49-F238E27FC236}">
                <a16:creationId xmlns:a16="http://schemas.microsoft.com/office/drawing/2014/main" id="{84649752-AE1A-4498-9D1F-F5283B0E9880}"/>
              </a:ext>
            </a:extLst>
          </p:cNvPr>
          <p:cNvSpPr txBox="1"/>
          <p:nvPr/>
        </p:nvSpPr>
        <p:spPr>
          <a:xfrm>
            <a:off x="138043" y="2209800"/>
            <a:ext cx="5555974" cy="4185761"/>
          </a:xfrm>
          <a:prstGeom prst="rect">
            <a:avLst/>
          </a:prstGeom>
          <a:noFill/>
        </p:spPr>
        <p:txBody>
          <a:bodyPr wrap="square" rtlCol="0">
            <a:spAutoFit/>
          </a:bodyPr>
          <a:lstStyle/>
          <a:p>
            <a:r>
              <a:rPr lang="en-US" dirty="0">
                <a:solidFill>
                  <a:schemeClr val="bg2"/>
                </a:solidFill>
              </a:rPr>
              <a:t>In 1 minute, write down as many conditions surrounding this rainforest frog that you can. This should include living and nonliving components.</a:t>
            </a:r>
          </a:p>
        </p:txBody>
      </p:sp>
    </p:spTree>
    <p:extLst>
      <p:ext uri="{BB962C8B-B14F-4D97-AF65-F5344CB8AC3E}">
        <p14:creationId xmlns:p14="http://schemas.microsoft.com/office/powerpoint/2010/main" val="6879192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a:extLst>
              <a:ext uri="{FF2B5EF4-FFF2-40B4-BE49-F238E27FC236}">
                <a16:creationId xmlns:a16="http://schemas.microsoft.com/office/drawing/2014/main" id="{FF084DE4-5323-4068-BFCB-CC94863A0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381000"/>
            <a:ext cx="8258175"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F1B79EA-72B5-41CE-BAB5-72AFBF327EFE}"/>
              </a:ext>
            </a:extLst>
          </p:cNvPr>
          <p:cNvSpPr/>
          <p:nvPr/>
        </p:nvSpPr>
        <p:spPr bwMode="auto">
          <a:xfrm>
            <a:off x="5283200" y="838200"/>
            <a:ext cx="2514600" cy="685800"/>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4" name="Rectangle 3">
            <a:extLst>
              <a:ext uri="{FF2B5EF4-FFF2-40B4-BE49-F238E27FC236}">
                <a16:creationId xmlns:a16="http://schemas.microsoft.com/office/drawing/2014/main" id="{0E0D5D0A-B880-495A-AC6B-1F920684185B}"/>
              </a:ext>
            </a:extLst>
          </p:cNvPr>
          <p:cNvSpPr/>
          <p:nvPr/>
        </p:nvSpPr>
        <p:spPr bwMode="auto">
          <a:xfrm rot="17202631">
            <a:off x="1876699" y="3244352"/>
            <a:ext cx="2514600" cy="685800"/>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5" name="Rectangle 4">
            <a:extLst>
              <a:ext uri="{FF2B5EF4-FFF2-40B4-BE49-F238E27FC236}">
                <a16:creationId xmlns:a16="http://schemas.microsoft.com/office/drawing/2014/main" id="{31BD6816-959F-4550-A202-B4CA3F8BD28E}"/>
              </a:ext>
            </a:extLst>
          </p:cNvPr>
          <p:cNvSpPr/>
          <p:nvPr/>
        </p:nvSpPr>
        <p:spPr bwMode="auto">
          <a:xfrm rot="1865175">
            <a:off x="3450889" y="6848336"/>
            <a:ext cx="2514600" cy="685800"/>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6" name="Rectangle 5">
            <a:extLst>
              <a:ext uri="{FF2B5EF4-FFF2-40B4-BE49-F238E27FC236}">
                <a16:creationId xmlns:a16="http://schemas.microsoft.com/office/drawing/2014/main" id="{29603FFA-7643-4AD8-8E21-E5D178B248DA}"/>
              </a:ext>
            </a:extLst>
          </p:cNvPr>
          <p:cNvSpPr/>
          <p:nvPr/>
        </p:nvSpPr>
        <p:spPr bwMode="auto">
          <a:xfrm rot="4382054">
            <a:off x="8378357" y="3244513"/>
            <a:ext cx="2514600" cy="685800"/>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7" name="Rectangle 6">
            <a:extLst>
              <a:ext uri="{FF2B5EF4-FFF2-40B4-BE49-F238E27FC236}">
                <a16:creationId xmlns:a16="http://schemas.microsoft.com/office/drawing/2014/main" id="{B2CB9000-2A51-4DA4-A5B1-69F31DE39E11}"/>
              </a:ext>
            </a:extLst>
          </p:cNvPr>
          <p:cNvSpPr/>
          <p:nvPr/>
        </p:nvSpPr>
        <p:spPr bwMode="auto">
          <a:xfrm rot="19722913">
            <a:off x="7493337" y="6948875"/>
            <a:ext cx="1856614" cy="521157"/>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8" name="Rectangle 7">
            <a:extLst>
              <a:ext uri="{FF2B5EF4-FFF2-40B4-BE49-F238E27FC236}">
                <a16:creationId xmlns:a16="http://schemas.microsoft.com/office/drawing/2014/main" id="{3F93BF88-3457-40E1-8077-C31ABC06C898}"/>
              </a:ext>
            </a:extLst>
          </p:cNvPr>
          <p:cNvSpPr/>
          <p:nvPr/>
        </p:nvSpPr>
        <p:spPr bwMode="auto">
          <a:xfrm rot="19722913">
            <a:off x="3318232" y="1644617"/>
            <a:ext cx="1856614" cy="521157"/>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dirty="0">
              <a:ln>
                <a:noFill/>
              </a:ln>
              <a:solidFill>
                <a:srgbClr val="FEFFFE"/>
              </a:solidFill>
              <a:effectLst/>
              <a:latin typeface="Lucida Grande" charset="0"/>
              <a:sym typeface="Lucida Grande" charset="0"/>
            </a:endParaRPr>
          </a:p>
        </p:txBody>
      </p:sp>
      <p:sp>
        <p:nvSpPr>
          <p:cNvPr id="9" name="Rectangle 8">
            <a:extLst>
              <a:ext uri="{FF2B5EF4-FFF2-40B4-BE49-F238E27FC236}">
                <a16:creationId xmlns:a16="http://schemas.microsoft.com/office/drawing/2014/main" id="{254254F7-89DB-477B-835D-34D01D8732F2}"/>
              </a:ext>
            </a:extLst>
          </p:cNvPr>
          <p:cNvSpPr/>
          <p:nvPr/>
        </p:nvSpPr>
        <p:spPr bwMode="auto">
          <a:xfrm rot="2464869">
            <a:off x="7664265" y="1578815"/>
            <a:ext cx="1856614" cy="521157"/>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10" name="Rectangle 9">
            <a:extLst>
              <a:ext uri="{FF2B5EF4-FFF2-40B4-BE49-F238E27FC236}">
                <a16:creationId xmlns:a16="http://schemas.microsoft.com/office/drawing/2014/main" id="{02E3D7BF-6B1C-4753-8C86-5E97D9249C7D}"/>
              </a:ext>
            </a:extLst>
          </p:cNvPr>
          <p:cNvSpPr/>
          <p:nvPr/>
        </p:nvSpPr>
        <p:spPr bwMode="auto">
          <a:xfrm rot="17499374">
            <a:off x="8592911" y="5385042"/>
            <a:ext cx="1856614" cy="521157"/>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11" name="Rectangle 10">
            <a:extLst>
              <a:ext uri="{FF2B5EF4-FFF2-40B4-BE49-F238E27FC236}">
                <a16:creationId xmlns:a16="http://schemas.microsoft.com/office/drawing/2014/main" id="{DA59F1C8-7563-457C-8CF1-A3504FF51BBA}"/>
              </a:ext>
            </a:extLst>
          </p:cNvPr>
          <p:cNvSpPr/>
          <p:nvPr/>
        </p:nvSpPr>
        <p:spPr bwMode="auto">
          <a:xfrm rot="4430213">
            <a:off x="2316133" y="5339801"/>
            <a:ext cx="1856614" cy="521157"/>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FEFFFE"/>
              </a:solidFill>
              <a:effectLst/>
              <a:latin typeface="Lucida Grande" charset="0"/>
              <a:sym typeface="Lucida Grande" charset="0"/>
            </a:endParaRPr>
          </a:p>
        </p:txBody>
      </p:sp>
      <p:sp>
        <p:nvSpPr>
          <p:cNvPr id="12" name="Rectangle 11">
            <a:extLst>
              <a:ext uri="{FF2B5EF4-FFF2-40B4-BE49-F238E27FC236}">
                <a16:creationId xmlns:a16="http://schemas.microsoft.com/office/drawing/2014/main" id="{62746BED-FEE2-4780-A4BA-4BE7BE33F8C2}"/>
              </a:ext>
            </a:extLst>
          </p:cNvPr>
          <p:cNvSpPr/>
          <p:nvPr/>
        </p:nvSpPr>
        <p:spPr bwMode="auto">
          <a:xfrm rot="21342744">
            <a:off x="6082008" y="7499301"/>
            <a:ext cx="1262247" cy="521157"/>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dirty="0">
              <a:ln>
                <a:noFill/>
              </a:ln>
              <a:solidFill>
                <a:srgbClr val="FEFFFE"/>
              </a:solidFill>
              <a:effectLst/>
              <a:latin typeface="Lucida Grande" charset="0"/>
              <a:sym typeface="Lucida Grande"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2"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3"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0" nodeType="clickEffect">
                                  <p:stCondLst>
                                    <p:cond delay="0"/>
                                  </p:stCondLst>
                                  <p:childTnLst>
                                    <p:anim calcmode="lin" valueType="num">
                                      <p:cBhvr>
                                        <p:cTn id="26" dur="1000"/>
                                        <p:tgtEl>
                                          <p:spTgt spid="10"/>
                                        </p:tgtEl>
                                        <p:attrNameLst>
                                          <p:attrName>ppt_w</p:attrName>
                                        </p:attrNameLst>
                                      </p:cBhvr>
                                      <p:tavLst>
                                        <p:tav tm="0">
                                          <p:val>
                                            <p:strVal val="ppt_w"/>
                                          </p:val>
                                        </p:tav>
                                        <p:tav tm="100000">
                                          <p:val>
                                            <p:fltVal val="0"/>
                                          </p:val>
                                        </p:tav>
                                      </p:tavLst>
                                    </p:anim>
                                    <p:anim calcmode="lin" valueType="num">
                                      <p:cBhvr>
                                        <p:cTn id="27" dur="1000"/>
                                        <p:tgtEl>
                                          <p:spTgt spid="10"/>
                                        </p:tgtEl>
                                        <p:attrNameLst>
                                          <p:attrName>ppt_h</p:attrName>
                                        </p:attrNameLst>
                                      </p:cBhvr>
                                      <p:tavLst>
                                        <p:tav tm="0">
                                          <p:val>
                                            <p:strVal val="ppt_h"/>
                                          </p:val>
                                        </p:tav>
                                        <p:tav tm="100000">
                                          <p:val>
                                            <p:fltVal val="0"/>
                                          </p:val>
                                        </p:tav>
                                      </p:tavLst>
                                    </p:anim>
                                    <p:anim calcmode="lin" valueType="num">
                                      <p:cBhvr>
                                        <p:cTn id="28" dur="1000"/>
                                        <p:tgtEl>
                                          <p:spTgt spid="10"/>
                                        </p:tgtEl>
                                        <p:attrNameLst>
                                          <p:attrName>style.rotation</p:attrName>
                                        </p:attrNameLst>
                                      </p:cBhvr>
                                      <p:tavLst>
                                        <p:tav tm="0">
                                          <p:val>
                                            <p:fltVal val="0"/>
                                          </p:val>
                                        </p:tav>
                                        <p:tav tm="100000">
                                          <p:val>
                                            <p:fltVal val="90"/>
                                          </p:val>
                                        </p:tav>
                                      </p:tavLst>
                                    </p:anim>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5" presetClass="exit" presetSubtype="0" fill="hold" grpId="0" nodeType="clickEffect">
                                  <p:stCondLst>
                                    <p:cond delay="0"/>
                                  </p:stCondLst>
                                  <p:childTnLst>
                                    <p:animEffect transition="out" filter="fade">
                                      <p:cBhvr>
                                        <p:cTn id="34" dur="2000"/>
                                        <p:tgtEl>
                                          <p:spTgt spid="7"/>
                                        </p:tgtEl>
                                      </p:cBhvr>
                                    </p:animEffect>
                                    <p:anim calcmode="lin" valueType="num">
                                      <p:cBhvr>
                                        <p:cTn id="35"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7"/>
                                        </p:tgtEl>
                                        <p:attrNameLst>
                                          <p:attrName>ppt_h</p:attrName>
                                        </p:attrNameLst>
                                      </p:cBhvr>
                                      <p:tavLst>
                                        <p:tav tm="0">
                                          <p:val>
                                            <p:strVal val="ppt_h"/>
                                          </p:val>
                                        </p:tav>
                                        <p:tav tm="100000">
                                          <p:val>
                                            <p:strVal val="ppt_h"/>
                                          </p:val>
                                        </p:tav>
                                      </p:tavLst>
                                    </p:anim>
                                    <p:set>
                                      <p:cBhvr>
                                        <p:cTn id="37" dur="1" fill="hold">
                                          <p:stCondLst>
                                            <p:cond delay="1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xit" presetSubtype="0" fill="hold" grpId="0" nodeType="clickEffect">
                                  <p:stCondLst>
                                    <p:cond delay="0"/>
                                  </p:stCondLst>
                                  <p:childTnLst>
                                    <p:animEffect transition="out" filter="wipe(down)">
                                      <p:cBhvr>
                                        <p:cTn id="41" dur="180" accel="50000">
                                          <p:stCondLst>
                                            <p:cond delay="1820"/>
                                          </p:stCondLst>
                                        </p:cTn>
                                        <p:tgtEl>
                                          <p:spTgt spid="12"/>
                                        </p:tgtEl>
                                      </p:cBhvr>
                                    </p:animEffect>
                                    <p:anim calcmode="lin" valueType="num">
                                      <p:cBhvr>
                                        <p:cTn id="42"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43"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44"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8"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49" dur="26">
                                          <p:stCondLst>
                                            <p:cond delay="620"/>
                                          </p:stCondLst>
                                        </p:cTn>
                                        <p:tgtEl>
                                          <p:spTgt spid="12"/>
                                        </p:tgtEl>
                                      </p:cBhvr>
                                      <p:to x="100000" y="60000"/>
                                    </p:animScale>
                                    <p:animScale>
                                      <p:cBhvr>
                                        <p:cTn id="50" dur="166" decel="50000">
                                          <p:stCondLst>
                                            <p:cond delay="64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set>
                                      <p:cBhvr>
                                        <p:cTn id="57" dur="1" fill="hold">
                                          <p:stCondLst>
                                            <p:cond delay="19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5" presetClass="exit" presetSubtype="0" fill="hold" grpId="0" nodeType="clickEffect">
                                  <p:stCondLst>
                                    <p:cond delay="0"/>
                                  </p:stCondLst>
                                  <p:childTnLst>
                                    <p:animEffect transition="out" filter="fade">
                                      <p:cBhvr>
                                        <p:cTn id="61" dur="2000"/>
                                        <p:tgtEl>
                                          <p:spTgt spid="5"/>
                                        </p:tgtEl>
                                      </p:cBhvr>
                                    </p:animEffect>
                                    <p:anim calcmode="lin" valueType="num">
                                      <p:cBhvr>
                                        <p:cTn id="62"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2000"/>
                                        <p:tgtEl>
                                          <p:spTgt spid="5"/>
                                        </p:tgtEl>
                                        <p:attrNameLst>
                                          <p:attrName>ppt_h</p:attrName>
                                        </p:attrNameLst>
                                      </p:cBhvr>
                                      <p:tavLst>
                                        <p:tav tm="0">
                                          <p:val>
                                            <p:strVal val="ppt_h"/>
                                          </p:val>
                                        </p:tav>
                                        <p:tav tm="100000">
                                          <p:val>
                                            <p:strVal val="ppt_h"/>
                                          </p:val>
                                        </p:tav>
                                      </p:tavLst>
                                    </p:anim>
                                    <p:set>
                                      <p:cBhvr>
                                        <p:cTn id="64" dur="1" fill="hold">
                                          <p:stCondLst>
                                            <p:cond delay="1999"/>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1" presetClass="exit" presetSubtype="1" fill="hold" grpId="0" nodeType="clickEffect">
                                  <p:stCondLst>
                                    <p:cond delay="0"/>
                                  </p:stCondLst>
                                  <p:childTnLst>
                                    <p:animEffect transition="out" filter="wheel(1)">
                                      <p:cBhvr>
                                        <p:cTn id="68" dur="2000"/>
                                        <p:tgtEl>
                                          <p:spTgt spid="11"/>
                                        </p:tgtEl>
                                      </p:cBhvr>
                                    </p:animEffect>
                                    <p:set>
                                      <p:cBhvr>
                                        <p:cTn id="69" dur="1" fill="hold">
                                          <p:stCondLst>
                                            <p:cond delay="1999"/>
                                          </p:stCondLst>
                                        </p:cTn>
                                        <p:tgtEl>
                                          <p:spTgt spid="1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6" presetClass="exit" presetSubtype="21" fill="hold" grpId="0" nodeType="clickEffect">
                                  <p:stCondLst>
                                    <p:cond delay="0"/>
                                  </p:stCondLst>
                                  <p:childTnLst>
                                    <p:animEffect transition="out" filter="barn(inVertical)">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6" presetClass="exit" presetSubtype="0" fill="hold" grpId="0" nodeType="clickEffect">
                                  <p:stCondLst>
                                    <p:cond delay="0"/>
                                  </p:stCondLst>
                                  <p:childTnLst>
                                    <p:animEffect transition="out" filter="wipe(down)">
                                      <p:cBhvr>
                                        <p:cTn id="78" dur="180" accel="50000">
                                          <p:stCondLst>
                                            <p:cond delay="1820"/>
                                          </p:stCondLst>
                                        </p:cTn>
                                        <p:tgtEl>
                                          <p:spTgt spid="8"/>
                                        </p:tgtEl>
                                      </p:cBhvr>
                                    </p:animEffect>
                                    <p:anim calcmode="lin" valueType="num">
                                      <p:cBhvr>
                                        <p:cTn id="79"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0"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81"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2"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3"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4"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5"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86" dur="26">
                                          <p:stCondLst>
                                            <p:cond delay="620"/>
                                          </p:stCondLst>
                                        </p:cTn>
                                        <p:tgtEl>
                                          <p:spTgt spid="8"/>
                                        </p:tgtEl>
                                      </p:cBhvr>
                                      <p:to x="100000" y="60000"/>
                                    </p:animScale>
                                    <p:animScale>
                                      <p:cBhvr>
                                        <p:cTn id="87" dur="166" decel="50000">
                                          <p:stCondLst>
                                            <p:cond delay="646"/>
                                          </p:stCondLst>
                                        </p:cTn>
                                        <p:tgtEl>
                                          <p:spTgt spid="8"/>
                                        </p:tgtEl>
                                      </p:cBhvr>
                                      <p:to x="100000" y="100000"/>
                                    </p:animScale>
                                    <p:animScale>
                                      <p:cBhvr>
                                        <p:cTn id="88" dur="26">
                                          <p:stCondLst>
                                            <p:cond delay="1312"/>
                                          </p:stCondLst>
                                        </p:cTn>
                                        <p:tgtEl>
                                          <p:spTgt spid="8"/>
                                        </p:tgtEl>
                                      </p:cBhvr>
                                      <p:to x="100000" y="80000"/>
                                    </p:animScale>
                                    <p:animScale>
                                      <p:cBhvr>
                                        <p:cTn id="89" dur="166" decel="50000">
                                          <p:stCondLst>
                                            <p:cond delay="1338"/>
                                          </p:stCondLst>
                                        </p:cTn>
                                        <p:tgtEl>
                                          <p:spTgt spid="8"/>
                                        </p:tgtEl>
                                      </p:cBhvr>
                                      <p:to x="100000" y="100000"/>
                                    </p:animScale>
                                    <p:animScale>
                                      <p:cBhvr>
                                        <p:cTn id="90" dur="26">
                                          <p:stCondLst>
                                            <p:cond delay="1642"/>
                                          </p:stCondLst>
                                        </p:cTn>
                                        <p:tgtEl>
                                          <p:spTgt spid="8"/>
                                        </p:tgtEl>
                                      </p:cBhvr>
                                      <p:to x="100000" y="90000"/>
                                    </p:animScale>
                                    <p:animScale>
                                      <p:cBhvr>
                                        <p:cTn id="91" dur="166" decel="50000">
                                          <p:stCondLst>
                                            <p:cond delay="1668"/>
                                          </p:stCondLst>
                                        </p:cTn>
                                        <p:tgtEl>
                                          <p:spTgt spid="8"/>
                                        </p:tgtEl>
                                      </p:cBhvr>
                                      <p:to x="100000" y="100000"/>
                                    </p:animScale>
                                    <p:animScale>
                                      <p:cBhvr>
                                        <p:cTn id="92" dur="26">
                                          <p:stCondLst>
                                            <p:cond delay="1808"/>
                                          </p:stCondLst>
                                        </p:cTn>
                                        <p:tgtEl>
                                          <p:spTgt spid="8"/>
                                        </p:tgtEl>
                                      </p:cBhvr>
                                      <p:to x="100000" y="95000"/>
                                    </p:animScale>
                                    <p:animScale>
                                      <p:cBhvr>
                                        <p:cTn id="93" dur="166" decel="50000">
                                          <p:stCondLst>
                                            <p:cond delay="1834"/>
                                          </p:stCondLst>
                                        </p:cTn>
                                        <p:tgtEl>
                                          <p:spTgt spid="8"/>
                                        </p:tgtEl>
                                      </p:cBhvr>
                                      <p:to x="100000" y="100000"/>
                                    </p:animScale>
                                    <p:set>
                                      <p:cBhvr>
                                        <p:cTn id="9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2" grpId="3" animBg="1"/>
      <p:bldP spid="4" grpId="0" animBg="1"/>
      <p:bldP spid="5" grpId="0" animBg="1"/>
      <p:bldP spid="6" grpId="1" animBg="1"/>
      <p:bldP spid="7" grpId="0" animBg="1"/>
      <p:bldP spid="8" grpId="0" animBg="1"/>
      <p:bldP spid="9" grpId="1"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5178E4F0-C58D-4D86-A89C-F0A457A767F8}"/>
              </a:ext>
            </a:extLst>
          </p:cNvPr>
          <p:cNvSpPr>
            <a:spLocks noGrp="1" noChangeArrowheads="1"/>
          </p:cNvSpPr>
          <p:nvPr>
            <p:ph type="body" idx="1"/>
          </p:nvPr>
        </p:nvSpPr>
        <p:spPr>
          <a:xfrm>
            <a:off x="406400" y="609600"/>
            <a:ext cx="11379200" cy="8585200"/>
          </a:xfrm>
        </p:spPr>
        <p:txBody>
          <a:bodyPr/>
          <a:lstStyle/>
          <a:p>
            <a:pPr eaLnBrk="1" hangingPunct="1"/>
            <a:r>
              <a:rPr lang="en-US" altLang="en-US" sz="4000" b="1" dirty="0">
                <a:solidFill>
                  <a:schemeClr val="bg2"/>
                </a:solidFill>
                <a:latin typeface="Book Antiqua" panose="02040602050305030304" pitchFamily="18" charset="0"/>
              </a:rPr>
              <a:t>Biotic-</a:t>
            </a:r>
            <a:r>
              <a:rPr lang="en-US" altLang="en-US" sz="4000" dirty="0">
                <a:solidFill>
                  <a:schemeClr val="bg2"/>
                </a:solidFill>
                <a:latin typeface="Book Antiqua" panose="02040602050305030304" pitchFamily="18" charset="0"/>
              </a:rPr>
              <a:t> the living part of the Earth (animals, plants)</a:t>
            </a:r>
          </a:p>
          <a:p>
            <a:pPr eaLnBrk="1" hangingPunct="1">
              <a:spcBef>
                <a:spcPts val="3525"/>
              </a:spcBef>
            </a:pPr>
            <a:r>
              <a:rPr lang="en-US" altLang="en-US" sz="4000" b="1" dirty="0">
                <a:solidFill>
                  <a:schemeClr val="bg2"/>
                </a:solidFill>
                <a:latin typeface="Book Antiqua" panose="02040602050305030304" pitchFamily="18" charset="0"/>
              </a:rPr>
              <a:t>Abiotic-</a:t>
            </a:r>
            <a:r>
              <a:rPr lang="en-US" altLang="en-US" sz="4000" dirty="0">
                <a:solidFill>
                  <a:schemeClr val="bg2"/>
                </a:solidFill>
                <a:latin typeface="Book Antiqua" panose="02040602050305030304" pitchFamily="18" charset="0"/>
              </a:rPr>
              <a:t> the non-living part of the Earth (soil, air, water)</a:t>
            </a:r>
          </a:p>
          <a:p>
            <a:pPr eaLnBrk="1" hangingPunct="1">
              <a:spcBef>
                <a:spcPts val="3525"/>
              </a:spcBef>
            </a:pPr>
            <a:r>
              <a:rPr lang="en-US" altLang="en-US" sz="4000" b="1" dirty="0">
                <a:solidFill>
                  <a:schemeClr val="bg2"/>
                </a:solidFill>
                <a:latin typeface="Book Antiqua" panose="02040602050305030304" pitchFamily="18" charset="0"/>
              </a:rPr>
              <a:t>Environmental studies-  </a:t>
            </a:r>
            <a:r>
              <a:rPr lang="en-US" altLang="en-US" sz="4000" dirty="0">
                <a:solidFill>
                  <a:schemeClr val="bg2"/>
                </a:solidFill>
                <a:latin typeface="Book Antiqua" panose="02040602050305030304" pitchFamily="18" charset="0"/>
              </a:rPr>
              <a:t>includes environmental science, the study of interactions among human systems and those found in nature along with other subjects such as environmental policy, economics, literature and ethics.</a:t>
            </a:r>
          </a:p>
          <a:p>
            <a:pPr lvl="1" eaLnBrk="1" hangingPunct="1">
              <a:spcBef>
                <a:spcPts val="3525"/>
              </a:spcBef>
            </a:pPr>
            <a:r>
              <a:rPr lang="en-US" altLang="en-US" sz="4000" dirty="0">
                <a:solidFill>
                  <a:schemeClr val="bg2"/>
                </a:solidFill>
                <a:latin typeface="Book Antiqua" panose="02040602050305030304" pitchFamily="18" charset="0"/>
              </a:rPr>
              <a:t>INTERDISCIPLINARY FIELD</a:t>
            </a:r>
          </a:p>
          <a:p>
            <a:pPr eaLnBrk="1" hangingPunct="1">
              <a:spcBef>
                <a:spcPts val="3525"/>
              </a:spcBef>
            </a:pPr>
            <a:endParaRPr lang="en-US" altLang="en-US" sz="4000" dirty="0">
              <a:solidFill>
                <a:schemeClr val="bg1"/>
              </a:solidFill>
              <a:latin typeface="Book Antiqua" panose="0204060205030503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BAE55D-6E9D-4FEC-8614-0739849E5220}"/>
              </a:ext>
            </a:extLst>
          </p:cNvPr>
          <p:cNvSpPr txBox="1"/>
          <p:nvPr/>
        </p:nvSpPr>
        <p:spPr>
          <a:xfrm>
            <a:off x="482600" y="1447800"/>
            <a:ext cx="12115800" cy="4708981"/>
          </a:xfrm>
          <a:prstGeom prst="rect">
            <a:avLst/>
          </a:prstGeom>
          <a:noFill/>
        </p:spPr>
        <p:txBody>
          <a:bodyPr wrap="square" rtlCol="0">
            <a:spAutoFit/>
          </a:bodyPr>
          <a:lstStyle/>
          <a:p>
            <a:r>
              <a:rPr lang="en-US" sz="6000" b="1" dirty="0">
                <a:solidFill>
                  <a:schemeClr val="bg2"/>
                </a:solidFill>
              </a:rPr>
              <a:t>Environmentalist: </a:t>
            </a:r>
            <a:r>
              <a:rPr lang="en-US" sz="6000" dirty="0">
                <a:solidFill>
                  <a:schemeClr val="bg2"/>
                </a:solidFill>
              </a:rPr>
              <a:t>A person who participates in environmentalism, a social movement that seeks to protect the environment through lobbying, activism, and education.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1870AD9-22EF-4CEA-A312-AFB7D3514195}"/>
              </a:ext>
            </a:extLst>
          </p:cNvPr>
          <p:cNvGraphicFramePr>
            <a:graphicFrameLocks noGrp="1"/>
          </p:cNvGraphicFramePr>
          <p:nvPr>
            <p:ph idx="1"/>
            <p:extLst>
              <p:ext uri="{D42A27DB-BD31-4B8C-83A1-F6EECF244321}">
                <p14:modId xmlns:p14="http://schemas.microsoft.com/office/powerpoint/2010/main" val="2356837299"/>
              </p:ext>
            </p:extLst>
          </p:nvPr>
        </p:nvGraphicFramePr>
        <p:xfrm>
          <a:off x="0" y="0"/>
          <a:ext cx="13208000" cy="975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477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EA4E0FD6-24DE-47B5-8B9B-720E8CE5B12A}"/>
              </a:ext>
            </a:extLst>
          </p:cNvPr>
          <p:cNvSpPr>
            <a:spLocks noGrp="1" noChangeArrowheads="1"/>
          </p:cNvSpPr>
          <p:nvPr>
            <p:ph type="title"/>
          </p:nvPr>
        </p:nvSpPr>
        <p:spPr>
          <a:xfrm>
            <a:off x="1320800" y="609600"/>
            <a:ext cx="10490200" cy="1549400"/>
          </a:xfrm>
        </p:spPr>
        <p:txBody>
          <a:bodyPr/>
          <a:lstStyle/>
          <a:p>
            <a:pPr eaLnBrk="1" hangingPunct="1"/>
            <a:r>
              <a:rPr lang="en-US" altLang="en-US" sz="4800" b="1" dirty="0">
                <a:solidFill>
                  <a:schemeClr val="bg2"/>
                </a:solidFill>
                <a:latin typeface="Book Antiqua" panose="02040602050305030304" pitchFamily="18" charset="0"/>
              </a:rPr>
              <a:t>Humans Alter Natural Systems</a:t>
            </a:r>
          </a:p>
        </p:txBody>
      </p:sp>
      <p:sp>
        <p:nvSpPr>
          <p:cNvPr id="12291" name="Rectangle 2">
            <a:extLst>
              <a:ext uri="{FF2B5EF4-FFF2-40B4-BE49-F238E27FC236}">
                <a16:creationId xmlns:a16="http://schemas.microsoft.com/office/drawing/2014/main" id="{494C005C-A737-4152-A0AE-CF59AA634E3C}"/>
              </a:ext>
            </a:extLst>
          </p:cNvPr>
          <p:cNvSpPr>
            <a:spLocks noGrp="1" noChangeArrowheads="1"/>
          </p:cNvSpPr>
          <p:nvPr>
            <p:ph type="body" idx="1"/>
          </p:nvPr>
        </p:nvSpPr>
        <p:spPr>
          <a:xfrm>
            <a:off x="1854200" y="3276600"/>
            <a:ext cx="9753600" cy="4495800"/>
          </a:xfrm>
        </p:spPr>
        <p:txBody>
          <a:bodyPr/>
          <a:lstStyle/>
          <a:p>
            <a:pPr eaLnBrk="1" hangingPunct="1"/>
            <a:r>
              <a:rPr lang="en-US" altLang="en-US" sz="5400" dirty="0">
                <a:solidFill>
                  <a:schemeClr val="bg1"/>
                </a:solidFill>
                <a:latin typeface="Book Antiqua" panose="02040602050305030304" pitchFamily="18" charset="0"/>
              </a:rPr>
              <a:t>Essential Q: Why is dry wood on a forest floor harmful? </a:t>
            </a:r>
          </a:p>
          <a:p>
            <a:pPr eaLnBrk="1" hangingPunct="1"/>
            <a:endParaRPr lang="en-US" altLang="en-US" sz="4000" dirty="0">
              <a:solidFill>
                <a:schemeClr val="bg1"/>
              </a:solidFill>
              <a:latin typeface="Book Antiqua" panose="02040602050305030304" pitchFamily="18" charset="0"/>
            </a:endParaRPr>
          </a:p>
          <a:p>
            <a:pPr eaLnBrk="1" hangingPunct="1"/>
            <a:endParaRPr lang="en-US" altLang="en-US" sz="4000" dirty="0">
              <a:solidFill>
                <a:schemeClr val="bg1"/>
              </a:solidFill>
              <a:latin typeface="Book Antiqua" panose="02040602050305030304" pitchFamily="18" charset="0"/>
            </a:endParaRPr>
          </a:p>
        </p:txBody>
      </p:sp>
    </p:spTree>
  </p:cSld>
  <p:clrMapOvr>
    <a:masterClrMapping/>
  </p:clrMapOvr>
  <p:transition/>
</p:sld>
</file>

<file path=ppt/theme/theme1.xml><?xml version="1.0" encoding="utf-8"?>
<a:theme xmlns:a="http://schemas.openxmlformats.org/drawingml/2006/main" name="Cover">
  <a:themeElements>
    <a:clrScheme name="">
      <a:dk1>
        <a:srgbClr val="00000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
      <a:dk1>
        <a:srgbClr val="00000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Bullets">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Top">
  <a:themeElements>
    <a:clrScheme name="">
      <a:dk1>
        <a:srgbClr val="00000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 Top">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4486</TotalTime>
  <Pages>0</Pages>
  <Words>656</Words>
  <Characters>0</Characters>
  <Application>Microsoft Office PowerPoint</Application>
  <PresentationFormat>Custom</PresentationFormat>
  <Lines>0</Lines>
  <Paragraphs>47</Paragraphs>
  <Slides>15</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Book Antiqua</vt:lpstr>
      <vt:lpstr>Calibri</vt:lpstr>
      <vt:lpstr>Lucida Grande</vt:lpstr>
      <vt:lpstr>Cover</vt:lpstr>
      <vt:lpstr>Title &amp; Bullets</vt:lpstr>
      <vt:lpstr>Bullets</vt:lpstr>
      <vt:lpstr>Title - Top</vt:lpstr>
      <vt:lpstr>Chapter 1 Studying the State of Our Earth</vt:lpstr>
      <vt:lpstr>Essential Question: What is fracking? </vt:lpstr>
      <vt:lpstr>PowerPoint Presentation</vt:lpstr>
      <vt:lpstr>PowerPoint Presentation</vt:lpstr>
      <vt:lpstr>PowerPoint Presentation</vt:lpstr>
      <vt:lpstr>PowerPoint Presentation</vt:lpstr>
      <vt:lpstr>PowerPoint Presentation</vt:lpstr>
      <vt:lpstr>PowerPoint Presentation</vt:lpstr>
      <vt:lpstr>Humans Alter Natural Systems</vt:lpstr>
      <vt:lpstr>PowerPoint Presentation</vt:lpstr>
      <vt:lpstr>PowerPoint Presentation</vt:lpstr>
      <vt:lpstr>BUT WAIT…</vt:lpstr>
      <vt:lpstr>PowerPoint Presentation</vt:lpstr>
      <vt:lpstr>Environmental Scientists Monitor Natural Systems for Signs of Stress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Vincent</dc:creator>
  <cp:lastModifiedBy>Lyndsey Norton</cp:lastModifiedBy>
  <cp:revision>32</cp:revision>
  <cp:lastPrinted>2018-08-15T20:12:15Z</cp:lastPrinted>
  <dcterms:modified xsi:type="dcterms:W3CDTF">2018-09-17T23:16:30Z</dcterms:modified>
</cp:coreProperties>
</file>