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sldIdLst>
    <p:sldId id="264" r:id="rId2"/>
    <p:sldId id="265" r:id="rId3"/>
    <p:sldId id="266" r:id="rId4"/>
    <p:sldId id="306" r:id="rId5"/>
    <p:sldId id="267" r:id="rId6"/>
    <p:sldId id="268" r:id="rId7"/>
    <p:sldId id="307" r:id="rId8"/>
    <p:sldId id="269" r:id="rId9"/>
    <p:sldId id="270" r:id="rId10"/>
    <p:sldId id="298" r:id="rId11"/>
    <p:sldId id="271" r:id="rId12"/>
    <p:sldId id="272" r:id="rId13"/>
    <p:sldId id="273" r:id="rId14"/>
    <p:sldId id="274" r:id="rId15"/>
    <p:sldId id="275" r:id="rId16"/>
  </p:sldIdLst>
  <p:sldSz cx="13004800" cy="97536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5pPr>
    <a:lvl6pPr marL="2286000" algn="l" defTabSz="914400" rtl="0" eaLnBrk="1" latinLnBrk="0" hangingPunct="1"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6pPr>
    <a:lvl7pPr marL="2743200" algn="l" defTabSz="914400" rtl="0" eaLnBrk="1" latinLnBrk="0" hangingPunct="1"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7pPr>
    <a:lvl8pPr marL="3200400" algn="l" defTabSz="914400" rtl="0" eaLnBrk="1" latinLnBrk="0" hangingPunct="1"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8pPr>
    <a:lvl9pPr marL="3657600" algn="l" defTabSz="914400" rtl="0" eaLnBrk="1" latinLnBrk="0" hangingPunct="1">
      <a:defRPr sz="3800" kern="1200">
        <a:solidFill>
          <a:srgbClr val="FEFFFE"/>
        </a:solidFill>
        <a:latin typeface="Lucida Grande" charset="0"/>
        <a:ea typeface="+mn-ea"/>
        <a:cs typeface="+mn-cs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3" autoAdjust="0"/>
    <p:restoredTop sz="94660"/>
  </p:normalViewPr>
  <p:slideViewPr>
    <p:cSldViewPr>
      <p:cViewPr varScale="1">
        <p:scale>
          <a:sx n="48" d="100"/>
          <a:sy n="48" d="100"/>
        </p:scale>
        <p:origin x="1416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38DC-6056-4E5E-AD82-CD4C7B20F947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3CC20-67D9-4CFC-9366-82061F096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3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Increase rate of survival with a disease outbreak! Page 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CC20-67D9-4CFC-9366-82061F096A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7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Reminder: I will not always include all vocabulary words in the presentation! It is up to you to gather all vocab from your textbook.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CC20-67D9-4CFC-9366-82061F096A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3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  <a:latin typeface="Book Antiqua" panose="02040602050305030304" pitchFamily="18" charset="0"/>
              </a:rPr>
              <a:t>-Our ability to grow food to nourish the human population.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  <a:latin typeface="Book Antiqua" panose="02040602050305030304" pitchFamily="18" charset="0"/>
              </a:rPr>
              <a:t>-Population increase makes reaching demand harder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dirty="0">
                <a:solidFill>
                  <a:schemeClr val="bg1"/>
                </a:solidFill>
                <a:latin typeface="Book Antiqua" panose="02040602050305030304" pitchFamily="18" charset="0"/>
              </a:rPr>
              <a:t>Government- some policies discourage food production by making it more profitable for land to remain uncultivated.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CC20-67D9-4CFC-9366-82061F096A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6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over 1 million EVERY 5 DAYS!!!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CC20-67D9-4CFC-9366-82061F096A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2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non-renewable!</a:t>
            </a:r>
          </a:p>
          <a:p>
            <a:r>
              <a:rPr lang="en-US" dirty="0"/>
              <a:t>WE can eventually run out of timber.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CC20-67D9-4CFC-9366-82061F096A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5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we? A DEVELOPED 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3CC20-67D9-4CFC-9366-82061F096A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45785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0799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5196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41730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7070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7876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7553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009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12334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612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Grand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78077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C14B808-EED2-4AEB-B613-3DDD85962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88A64AAF-0B89-43CD-B334-B278F0849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Lucida Grande" charset="0"/>
              </a:rPr>
              <a:t>Second level</a:t>
            </a:r>
          </a:p>
          <a:p>
            <a:pPr lvl="2"/>
            <a:r>
              <a:rPr lang="en-US" altLang="en-US">
                <a:sym typeface="Lucida Grande" charset="0"/>
              </a:rPr>
              <a:t>Third level</a:t>
            </a:r>
          </a:p>
          <a:p>
            <a:pPr lvl="3"/>
            <a:r>
              <a:rPr lang="en-US" altLang="en-US">
                <a:sym typeface="Lucida Grande" charset="0"/>
              </a:rPr>
              <a:t>Fourth level</a:t>
            </a:r>
          </a:p>
          <a:p>
            <a:pPr lvl="4"/>
            <a:r>
              <a:rPr lang="en-US" altLang="en-US">
                <a:sym typeface="Lucida Grand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Lucida Grande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Lucida Grande" charset="0"/>
          <a:sym typeface="Lucida Grande" charset="0"/>
        </a:defRPr>
      </a:lvl9pPr>
    </p:titleStyle>
    <p:bodyStyle>
      <a:lvl1pPr marL="3810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112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2pPr>
      <a:lvl3pPr marL="10922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3pPr>
      <a:lvl4pPr marL="14732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4pPr>
      <a:lvl5pPr marL="1854200" indent="-381000" algn="l" rtl="0" eaLnBrk="0" fontAlgn="base" hangingPunct="0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5pPr>
      <a:lvl6pPr marL="23114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6pPr>
      <a:lvl7pPr marL="27686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7pPr>
      <a:lvl8pPr marL="32258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8pPr>
      <a:lvl9pPr marL="3683000" indent="-381000" algn="l" rtl="0" fontAlgn="base">
        <a:spcBef>
          <a:spcPts val="4200"/>
        </a:spcBef>
        <a:spcAft>
          <a:spcPct val="0"/>
        </a:spcAft>
        <a:buClr>
          <a:srgbClr val="FEFFFE"/>
        </a:buClr>
        <a:buSzPct val="100000"/>
        <a:buFont typeface="Lucida Grande" charset="0"/>
        <a:buChar char="•"/>
        <a:defRPr sz="3800">
          <a:solidFill>
            <a:schemeClr val="tx1"/>
          </a:solidFill>
          <a:latin typeface="+mn-lt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10E6B509-CA13-47A5-AFD0-069D15EE4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457200"/>
            <a:ext cx="11099800" cy="8737600"/>
          </a:xfrm>
        </p:spPr>
        <p:txBody>
          <a:bodyPr/>
          <a:lstStyle/>
          <a:p>
            <a:pPr marL="801688" indent="-801688" algn="l" eaLnBrk="1" hangingPunct="1">
              <a:buFontTx/>
              <a:buChar char="•"/>
            </a:pP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Environmental indicators help us describe the current state of an environmental system.  The five global environmental indicators are:</a:t>
            </a:r>
            <a:b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b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		1) Biological diversity</a:t>
            </a:r>
            <a:b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		2) Food production</a:t>
            </a:r>
            <a:b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		3) Average global surface temperature and 	carbon dioxide concentrations in the 			atmosphere</a:t>
            </a:r>
            <a:b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		4) Human population </a:t>
            </a:r>
            <a:b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		5) Resource depletion</a:t>
            </a:r>
          </a:p>
        </p:txBody>
      </p:sp>
    </p:spTree>
    <p:extLst>
      <p:ext uri="{BB962C8B-B14F-4D97-AF65-F5344CB8AC3E}">
        <p14:creationId xmlns:p14="http://schemas.microsoft.com/office/powerpoint/2010/main" val="56192929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>
            <a:extLst>
              <a:ext uri="{FF2B5EF4-FFF2-40B4-BE49-F238E27FC236}">
                <a16:creationId xmlns:a16="http://schemas.microsoft.com/office/drawing/2014/main" id="{F5AC0CAE-C747-4218-91E5-E8479BD8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914400"/>
            <a:ext cx="10464800" cy="769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853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35F87CB-7F71-46FE-84D5-3E32C505B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600" y="304800"/>
            <a:ext cx="11328400" cy="23368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Average Global Surface Temperatures and Carbon  Dioxide Concentrations</a:t>
            </a:r>
            <a:r>
              <a:rPr lang="en-US" altLang="en-US" sz="5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45BC075-D0B1-4DA3-B6FD-82AE0B80C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13004800" cy="66802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Greenhouse gases- </a:t>
            </a: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gases in our planets atmosphere that act like a blanket, trapping heat near Earth's surface.  </a:t>
            </a: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The most important greenhouse gas is carbon dioxide.</a:t>
            </a:r>
          </a:p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Anthropogenic-</a:t>
            </a: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 caused by human activities.</a:t>
            </a:r>
            <a:b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Book Antiqua" panose="02040602050305030304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Combustion of fossil fuels and the loss of other habitats leads to a decreases in CO</a:t>
            </a:r>
            <a:r>
              <a:rPr lang="en-US" altLang="en-US" sz="2000" dirty="0">
                <a:solidFill>
                  <a:schemeClr val="bg1"/>
                </a:solidFill>
                <a:latin typeface="Book Antiqua" panose="02040602050305030304" pitchFamily="18" charset="0"/>
              </a:rPr>
              <a:t>2</a:t>
            </a:r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 storage</a:t>
            </a:r>
            <a:endParaRPr lang="en-US" altLang="en-US" sz="2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en-US" sz="3200" i="1" dirty="0">
                <a:solidFill>
                  <a:schemeClr val="bg1"/>
                </a:solidFill>
                <a:latin typeface="Book Antiqua" panose="02040602050305030304" pitchFamily="18" charset="0"/>
              </a:rPr>
              <a:t>A stable climate will ultimately lead to greater biodiversity and food sources.</a:t>
            </a:r>
          </a:p>
        </p:txBody>
      </p:sp>
    </p:spTree>
    <p:extLst>
      <p:ext uri="{BB962C8B-B14F-4D97-AF65-F5344CB8AC3E}">
        <p14:creationId xmlns:p14="http://schemas.microsoft.com/office/powerpoint/2010/main" val="19177579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CC864A13-F0E3-48B7-8FC4-C2A1CEC9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"/>
            <a:ext cx="61087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0">
            <a:extLst>
              <a:ext uri="{FF2B5EF4-FFF2-40B4-BE49-F238E27FC236}">
                <a16:creationId xmlns:a16="http://schemas.microsoft.com/office/drawing/2014/main" id="{F7EC22FD-594B-4F6C-9480-87AA11C6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2438400"/>
            <a:ext cx="5937250" cy="698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460A5-24AD-486F-BA62-4115AA0AD115}"/>
              </a:ext>
            </a:extLst>
          </p:cNvPr>
          <p:cNvSpPr txBox="1"/>
          <p:nvPr/>
        </p:nvSpPr>
        <p:spPr>
          <a:xfrm>
            <a:off x="482600" y="6248400"/>
            <a:ext cx="564832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Without these greenhouse gases, Earth would be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muuuuuuuch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cooler</a:t>
            </a:r>
          </a:p>
        </p:txBody>
      </p:sp>
    </p:spTree>
    <p:extLst>
      <p:ext uri="{BB962C8B-B14F-4D97-AF65-F5344CB8AC3E}">
        <p14:creationId xmlns:p14="http://schemas.microsoft.com/office/powerpoint/2010/main" val="8001266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2AD4FAA-6823-48C1-8A2A-03865DCCF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261600" cy="1651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7030A0"/>
                </a:solidFill>
                <a:latin typeface="Book Antiqua" panose="02040602050305030304" pitchFamily="18" charset="0"/>
              </a:rPr>
              <a:t>Human Population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44DF19C-EF13-4C46-910A-FB6FFEB03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1600200"/>
            <a:ext cx="12649200" cy="4572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 The current human population is 7.2 billion.</a:t>
            </a: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 With birth and deaths, over 232,000 people are added to our population </a:t>
            </a:r>
            <a:r>
              <a:rPr lang="en-US" alt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every day</a:t>
            </a:r>
          </a:p>
        </p:txBody>
      </p:sp>
    </p:spTree>
    <p:extLst>
      <p:ext uri="{BB962C8B-B14F-4D97-AF65-F5344CB8AC3E}">
        <p14:creationId xmlns:p14="http://schemas.microsoft.com/office/powerpoint/2010/main" val="14150802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A026CC7E-05B9-40EE-A8DB-2ED40E246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185400" cy="15748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92D050"/>
                </a:solidFill>
                <a:latin typeface="Book Antiqua" panose="02040602050305030304" pitchFamily="18" charset="0"/>
              </a:rPr>
              <a:t>Resource Depletion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DF818538-2096-479A-9739-B8DFAEB96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12827000" cy="8051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As the human population grows, the resources necessary for our survival become increasingly depleted.</a:t>
            </a:r>
          </a:p>
          <a:p>
            <a:pPr eaLnBrk="1" hangingPunct="1">
              <a:spcBef>
                <a:spcPts val="3813"/>
              </a:spcBef>
            </a:pP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Some natural resources such as coal, oil and uranium are finite and cannot be renewed or reused. So… they are what?!</a:t>
            </a:r>
          </a:p>
          <a:p>
            <a:pPr eaLnBrk="1" hangingPunct="1">
              <a:spcBef>
                <a:spcPts val="3813"/>
              </a:spcBef>
            </a:pP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Other natural resources like aluminum or copper, also exist in finite amounts but can </a:t>
            </a:r>
            <a:r>
              <a:rPr lang="en-US" altLang="en-US" sz="4000" i="1" dirty="0">
                <a:solidFill>
                  <a:schemeClr val="bg1"/>
                </a:solidFill>
                <a:latin typeface="Book Antiqua" panose="02040602050305030304" pitchFamily="18" charset="0"/>
              </a:rPr>
              <a:t>be recycled.</a:t>
            </a:r>
          </a:p>
          <a:p>
            <a:pPr eaLnBrk="1" hangingPunct="1">
              <a:spcBef>
                <a:spcPts val="3813"/>
              </a:spcBef>
            </a:pPr>
            <a:r>
              <a:rPr lang="en-US" altLang="en-US" sz="4000" i="1" dirty="0">
                <a:solidFill>
                  <a:schemeClr val="bg1"/>
                </a:solidFill>
                <a:latin typeface="Book Antiqua" panose="02040602050305030304" pitchFamily="18" charset="0"/>
              </a:rPr>
              <a:t>Timber is renewable, but is being excessively used…</a:t>
            </a:r>
          </a:p>
        </p:txBody>
      </p:sp>
    </p:spTree>
    <p:extLst>
      <p:ext uri="{BB962C8B-B14F-4D97-AF65-F5344CB8AC3E}">
        <p14:creationId xmlns:p14="http://schemas.microsoft.com/office/powerpoint/2010/main" val="38787578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D30B34D-4E58-4BD8-A090-5BD483452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261600" cy="14224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Resource Depletion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9BA7315-1D1B-420B-B5FC-BDCCDD970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800" y="1371600"/>
            <a:ext cx="12649200" cy="3505200"/>
          </a:xfrm>
        </p:spPr>
        <p:txBody>
          <a:bodyPr/>
          <a:lstStyle/>
          <a:p>
            <a:pPr eaLnBrk="1" hangingPunct="1"/>
            <a:endParaRPr lang="en-US" altLang="en-US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highlight>
                  <a:srgbClr val="FFFF00"/>
                </a:highlight>
                <a:latin typeface="Book Antiqua" panose="02040602050305030304" pitchFamily="18" charset="0"/>
              </a:rPr>
              <a:t>Development- </a:t>
            </a: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improvement in human well-being through economic advancement.  As economies develop, resource consumption also increases. </a:t>
            </a:r>
          </a:p>
        </p:txBody>
      </p:sp>
      <p:pic>
        <p:nvPicPr>
          <p:cNvPr id="29700" name="Picture 7">
            <a:extLst>
              <a:ext uri="{FF2B5EF4-FFF2-40B4-BE49-F238E27FC236}">
                <a16:creationId xmlns:a16="http://schemas.microsoft.com/office/drawing/2014/main" id="{5F957423-A86A-4BF1-A841-1A0A9AE6F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4724400"/>
            <a:ext cx="85344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773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5493B0F8-6220-4756-A4AD-AC63BD865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4200" y="609600"/>
            <a:ext cx="9829800" cy="7086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Biodiversity- the diversity of life formed in an environment</a:t>
            </a: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Biological diversity </a:t>
            </a:r>
            <a:r>
              <a:rPr lang="en-US" alt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includes genetic, species and ecosystem diversity.</a:t>
            </a:r>
          </a:p>
          <a:p>
            <a:pPr eaLnBrk="1" hangingPunct="1"/>
            <a:endParaRPr lang="en-US" altLang="en-US" sz="4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247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AD9AAA4B-990D-4C72-8ADE-4E42EE07D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0" y="609600"/>
            <a:ext cx="10109200" cy="11684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Book Antiqua" panose="02040602050305030304" pitchFamily="18" charset="0"/>
              </a:rPr>
              <a:t>Genetic Diversity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152BFF9-C7F5-4586-824D-F3B0CDC29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3200" y="2209800"/>
            <a:ext cx="10464800" cy="5715000"/>
          </a:xfrm>
        </p:spPr>
        <p:txBody>
          <a:bodyPr/>
          <a:lstStyle/>
          <a:p>
            <a:pPr eaLnBrk="1" hangingPunct="1"/>
            <a:r>
              <a:rPr lang="en-US" altLang="en-US" sz="4000" i="1" dirty="0">
                <a:solidFill>
                  <a:schemeClr val="bg1"/>
                </a:solidFill>
                <a:latin typeface="Book Antiqua" panose="02040602050305030304" pitchFamily="18" charset="0"/>
              </a:rPr>
              <a:t>A measure of the genetic variation among individuals in a population. </a:t>
            </a: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Populations with high genetic diversity are better able to respond to environmental change than populations with lower genetic diversity. </a:t>
            </a:r>
          </a:p>
        </p:txBody>
      </p:sp>
    </p:spTree>
    <p:extLst>
      <p:ext uri="{BB962C8B-B14F-4D97-AF65-F5344CB8AC3E}">
        <p14:creationId xmlns:p14="http://schemas.microsoft.com/office/powerpoint/2010/main" val="9742526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646F-C57A-4B58-8B66-9B4CE284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Genetic Diversity </a:t>
            </a:r>
            <a:r>
              <a:rPr lang="en-US" sz="6600" dirty="0" err="1">
                <a:solidFill>
                  <a:srgbClr val="FF0000"/>
                </a:solidFill>
              </a:rPr>
              <a:t>cont</a:t>
            </a:r>
            <a:r>
              <a:rPr lang="en-US" sz="6600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8F55-D0A5-406C-BDD5-1469142F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greater number of fish, leads to an increase in genetic diversity. This increased in genetic diversity leads to an increased resistance to disease. Why is a resistance to disease important? </a:t>
            </a:r>
          </a:p>
        </p:txBody>
      </p:sp>
    </p:spTree>
    <p:extLst>
      <p:ext uri="{BB962C8B-B14F-4D97-AF65-F5344CB8AC3E}">
        <p14:creationId xmlns:p14="http://schemas.microsoft.com/office/powerpoint/2010/main" val="36238212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97029D05-E032-403F-99A3-B433D02F7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7000" y="304800"/>
            <a:ext cx="10033000" cy="14986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Book Antiqua" panose="02040602050305030304" pitchFamily="18" charset="0"/>
              </a:rPr>
              <a:t>Species Diversity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9500209-74DA-47A7-B587-C64F0C071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0800" y="2057400"/>
            <a:ext cx="10464800" cy="6934200"/>
          </a:xfrm>
        </p:spPr>
        <p:txBody>
          <a:bodyPr/>
          <a:lstStyle/>
          <a:p>
            <a:pPr eaLnBrk="1" hangingPunct="1"/>
            <a:r>
              <a:rPr lang="en-US" altLang="en-US" sz="4000" i="1" dirty="0">
                <a:solidFill>
                  <a:schemeClr val="bg1"/>
                </a:solidFill>
                <a:latin typeface="Book Antiqua" panose="02040602050305030304" pitchFamily="18" charset="0"/>
              </a:rPr>
              <a:t>The number of species in a region, habitat, or ecosystem. </a:t>
            </a:r>
          </a:p>
          <a:p>
            <a:pPr eaLnBrk="1" hangingPunct="1"/>
            <a:r>
              <a:rPr lang="en-US" altLang="en-US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Species-</a:t>
            </a:r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 a group of organisms that is distinct form other groups in form, behavior or biochemical properties.  Individuals in a species can breed and produce fertile offspring.</a:t>
            </a: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Environmental scientist focus on this as a critical environmental indicator.  (next slide)</a:t>
            </a:r>
          </a:p>
        </p:txBody>
      </p:sp>
    </p:spTree>
    <p:extLst>
      <p:ext uri="{BB962C8B-B14F-4D97-AF65-F5344CB8AC3E}">
        <p14:creationId xmlns:p14="http://schemas.microsoft.com/office/powerpoint/2010/main" val="4891863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09A8C-FE99-47CA-B5D9-906B4D523785}"/>
              </a:ext>
            </a:extLst>
          </p:cNvPr>
          <p:cNvSpPr txBox="1"/>
          <p:nvPr/>
        </p:nvSpPr>
        <p:spPr>
          <a:xfrm>
            <a:off x="2463800" y="533400"/>
            <a:ext cx="944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FROGS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E1117-09CB-44F3-A283-808B14440262}"/>
              </a:ext>
            </a:extLst>
          </p:cNvPr>
          <p:cNvSpPr txBox="1"/>
          <p:nvPr/>
        </p:nvSpPr>
        <p:spPr>
          <a:xfrm>
            <a:off x="1244600" y="2438400"/>
            <a:ext cx="10668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From page 9:  The number of frog species is used as an indicator for environmental health because frogs are exposed to both water and air in their ecosystem. </a:t>
            </a:r>
          </a:p>
          <a:p>
            <a:r>
              <a:rPr lang="en-US" dirty="0">
                <a:solidFill>
                  <a:srgbClr val="00B050"/>
                </a:solidFill>
              </a:rPr>
              <a:t>A decrease in the # of frog species in a particular ecosystem may be an indicator of a problem. 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019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4D38-CB51-464F-B4ED-6E7ED56EC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HOWEVER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84BA1-12FE-454B-8084-1B999C75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>
                <a:solidFill>
                  <a:schemeClr val="bg1"/>
                </a:solidFill>
              </a:rPr>
              <a:t>Not all species loses are indicators of environmental problems!</a:t>
            </a:r>
          </a:p>
          <a:p>
            <a:r>
              <a:rPr lang="en-US" sz="6600" dirty="0">
                <a:solidFill>
                  <a:schemeClr val="bg1"/>
                </a:solidFill>
              </a:rPr>
              <a:t>Extinction can be a part of a natural process known as….. </a:t>
            </a:r>
            <a:r>
              <a:rPr lang="en-US" sz="6600" b="1" dirty="0">
                <a:solidFill>
                  <a:schemeClr val="bg1"/>
                </a:solidFill>
              </a:rPr>
              <a:t>speciation!</a:t>
            </a:r>
          </a:p>
        </p:txBody>
      </p:sp>
    </p:spTree>
    <p:extLst>
      <p:ext uri="{BB962C8B-B14F-4D97-AF65-F5344CB8AC3E}">
        <p14:creationId xmlns:p14="http://schemas.microsoft.com/office/powerpoint/2010/main" val="53812189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7294F978-A0D7-4A27-9A05-E749F927A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FF0000"/>
                </a:solidFill>
                <a:latin typeface="Book Antiqua" panose="02040602050305030304" pitchFamily="18" charset="0"/>
              </a:rPr>
              <a:t>Ecosystem Diversity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D8991EC-D5AC-40D2-867A-4DF7630C3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0800" y="2438400"/>
            <a:ext cx="10515600" cy="65532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A measure of the diversity of ecosystems or habitats that exist in a particular region.</a:t>
            </a:r>
          </a:p>
          <a:p>
            <a:pPr eaLnBrk="1" hangingPunct="1"/>
            <a:endParaRPr lang="en-US" altLang="en-US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en-US" sz="4000" dirty="0">
                <a:solidFill>
                  <a:schemeClr val="bg1"/>
                </a:solidFill>
                <a:latin typeface="Book Antiqua" panose="02040602050305030304" pitchFamily="18" charset="0"/>
              </a:rPr>
              <a:t>As you are reading chapter 1, you should utilize the do the math examples. Specifically, page 11 for this chapter.</a:t>
            </a:r>
          </a:p>
        </p:txBody>
      </p:sp>
    </p:spTree>
    <p:extLst>
      <p:ext uri="{BB962C8B-B14F-4D97-AF65-F5344CB8AC3E}">
        <p14:creationId xmlns:p14="http://schemas.microsoft.com/office/powerpoint/2010/main" val="343609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EF4FFF2B-80AA-4AD6-AB4B-A07A6CDBC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0" y="254000"/>
            <a:ext cx="10414000" cy="165100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Food Production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3308883-9F25-44E0-9CA5-E0BC88EC5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0200" y="1752600"/>
            <a:ext cx="12496800" cy="7747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Book Antiqua" panose="02040602050305030304" pitchFamily="18" charset="0"/>
              </a:rPr>
              <a:t>What is food production?</a:t>
            </a: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Book Antiqua" panose="02040602050305030304" pitchFamily="18" charset="0"/>
              </a:rPr>
              <a:t>Our ability to grow food to nourish the human population.</a:t>
            </a: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Book Antiqua" panose="02040602050305030304" pitchFamily="18" charset="0"/>
              </a:rPr>
              <a:t>We use science and technology to increase the amount of food we can produce on a given area of land.</a:t>
            </a:r>
          </a:p>
          <a:p>
            <a:pPr eaLnBrk="1" hangingPunct="1"/>
            <a:r>
              <a:rPr lang="en-US" altLang="en-US" sz="3200" i="1" dirty="0">
                <a:solidFill>
                  <a:schemeClr val="bg1"/>
                </a:solidFill>
                <a:latin typeface="Book Antiqua" panose="02040602050305030304" pitchFamily="18" charset="0"/>
              </a:rPr>
              <a:t>Example: in 2008, food shortages worldwide led to an increase in food prices. </a:t>
            </a:r>
          </a:p>
          <a:p>
            <a:pPr eaLnBrk="1" hangingPunct="1"/>
            <a:r>
              <a:rPr lang="en-US" altLang="en-US" sz="3200" dirty="0">
                <a:solidFill>
                  <a:schemeClr val="bg1"/>
                </a:solidFill>
                <a:latin typeface="Book Antiqua" panose="02040602050305030304" pitchFamily="18" charset="0"/>
              </a:rPr>
              <a:t>WHY couldn’t production keep up with demand? Pg. 11</a:t>
            </a:r>
            <a:br>
              <a:rPr lang="en-US" altLang="en-US" sz="320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	Some areas of agriculture productivity has decreased due to soil degradation, crop diseases, drought or flooding. What are some other reasons?</a:t>
            </a:r>
          </a:p>
          <a:p>
            <a:pPr eaLnBrk="1" hangingPunct="1"/>
            <a:endParaRPr lang="en-US" altLang="en-US" sz="40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992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EFFFE"/>
      </a:lt1>
      <a:dk2>
        <a:srgbClr val="010001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9DAD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Lucida Grande"/>
        <a:ea typeface=""/>
        <a:cs typeface=""/>
      </a:majorFont>
      <a:minorFont>
        <a:latin typeface="Lucida Gran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EFFFE"/>
            </a:solidFill>
            <a:effectLst/>
            <a:latin typeface="Lucida Grande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74EB3"/>
            </a:gs>
            <a:gs pos="100000">
              <a:srgbClr val="0B3280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FEFFFE"/>
            </a:solidFill>
            <a:effectLst/>
            <a:latin typeface="Lucida Grande" charset="0"/>
            <a:sym typeface="Lucida Grande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Pages>0</Pages>
  <Words>635</Words>
  <Characters>0</Characters>
  <Application>Microsoft Office PowerPoint</Application>
  <PresentationFormat>Custom</PresentationFormat>
  <Lines>0</Lines>
  <Paragraphs>60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Book Antiqua</vt:lpstr>
      <vt:lpstr>Calibri</vt:lpstr>
      <vt:lpstr>Lucida Grande</vt:lpstr>
      <vt:lpstr>Title &amp; Bullets</vt:lpstr>
      <vt:lpstr>Environmental indicators help us describe the current state of an environmental system.  The five global environmental indicators are:    1) Biological diversity   2) Food production   3) Average global surface temperature and  carbon dioxide concentrations in the    atmosphere   4) Human population    5) Resource depletion</vt:lpstr>
      <vt:lpstr>PowerPoint Presentation</vt:lpstr>
      <vt:lpstr>Genetic Diversity</vt:lpstr>
      <vt:lpstr>Genetic Diversity cont…</vt:lpstr>
      <vt:lpstr>Species Diversity</vt:lpstr>
      <vt:lpstr>PowerPoint Presentation</vt:lpstr>
      <vt:lpstr>HOWEVER</vt:lpstr>
      <vt:lpstr>Ecosystem Diversity</vt:lpstr>
      <vt:lpstr>Food Production</vt:lpstr>
      <vt:lpstr>PowerPoint Presentation</vt:lpstr>
      <vt:lpstr>Average Global Surface Temperatures and Carbon  Dioxide Concentrations </vt:lpstr>
      <vt:lpstr>PowerPoint Presentation</vt:lpstr>
      <vt:lpstr>Human Population</vt:lpstr>
      <vt:lpstr>Resource Depletion</vt:lpstr>
      <vt:lpstr>Resource Depletion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Vincent</dc:creator>
  <cp:lastModifiedBy>Lyndsey Norton</cp:lastModifiedBy>
  <cp:revision>33</cp:revision>
  <cp:lastPrinted>2018-08-15T20:12:15Z</cp:lastPrinted>
  <dcterms:modified xsi:type="dcterms:W3CDTF">2018-09-17T23:16:48Z</dcterms:modified>
</cp:coreProperties>
</file>