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3.jpg" ContentType="image/gif"/>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9928FFA-9BB2-4827-A5CD-03336558CACB}">
          <p14:sldIdLst>
            <p14:sldId id="256"/>
            <p14:sldId id="257"/>
            <p14:sldId id="258"/>
            <p14:sldId id="259"/>
            <p14:sldId id="260"/>
            <p14:sldId id="261"/>
            <p14:sldId id="263"/>
            <p14:sldId id="262"/>
            <p14:sldId id="264"/>
            <p14:sldId id="265"/>
            <p14:sldId id="266"/>
            <p14:sldId id="267"/>
            <p14:sldId id="268"/>
            <p14:sldId id="270"/>
            <p14:sldId id="269"/>
            <p14:sldId id="271"/>
            <p14:sldId id="272"/>
            <p14:sldId id="273"/>
            <p14:sldId id="274"/>
            <p14:sldId id="275"/>
            <p14:sldId id="27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CD89E-8343-4152-852A-BFBEDCB236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5A14E8-67C3-4605-91C7-05FA76579F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1105A3-45F1-413B-8BF4-7F0687C6A17C}"/>
              </a:ext>
            </a:extLst>
          </p:cNvPr>
          <p:cNvSpPr>
            <a:spLocks noGrp="1"/>
          </p:cNvSpPr>
          <p:nvPr>
            <p:ph type="dt" sz="half" idx="10"/>
          </p:nvPr>
        </p:nvSpPr>
        <p:spPr/>
        <p:txBody>
          <a:bodyPr/>
          <a:lstStyle/>
          <a:p>
            <a:fld id="{06986431-32D5-4682-9F99-E57C3391C89A}" type="datetimeFigureOut">
              <a:rPr lang="en-US" smtClean="0"/>
              <a:t>8/29/2018</a:t>
            </a:fld>
            <a:endParaRPr lang="en-US"/>
          </a:p>
        </p:txBody>
      </p:sp>
      <p:sp>
        <p:nvSpPr>
          <p:cNvPr id="5" name="Footer Placeholder 4">
            <a:extLst>
              <a:ext uri="{FF2B5EF4-FFF2-40B4-BE49-F238E27FC236}">
                <a16:creationId xmlns:a16="http://schemas.microsoft.com/office/drawing/2014/main" id="{8F1B6126-5CA9-456F-87D5-279C71542F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5B59C5-5A16-493E-97D8-176D81C7DA03}"/>
              </a:ext>
            </a:extLst>
          </p:cNvPr>
          <p:cNvSpPr>
            <a:spLocks noGrp="1"/>
          </p:cNvSpPr>
          <p:nvPr>
            <p:ph type="sldNum" sz="quarter" idx="12"/>
          </p:nvPr>
        </p:nvSpPr>
        <p:spPr/>
        <p:txBody>
          <a:bodyPr/>
          <a:lstStyle/>
          <a:p>
            <a:fld id="{3B1B2FD8-2F4D-4881-8D4A-85025E71DD76}" type="slidenum">
              <a:rPr lang="en-US" smtClean="0"/>
              <a:t>‹#›</a:t>
            </a:fld>
            <a:endParaRPr lang="en-US"/>
          </a:p>
        </p:txBody>
      </p:sp>
    </p:spTree>
    <p:extLst>
      <p:ext uri="{BB962C8B-B14F-4D97-AF65-F5344CB8AC3E}">
        <p14:creationId xmlns:p14="http://schemas.microsoft.com/office/powerpoint/2010/main" val="181733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6931D-3B32-4429-96EB-61EAEE6A09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22BBB2-6268-4CD8-A31D-019E1963D81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17CED5-93AA-4042-BE9D-7A15EAA67784}"/>
              </a:ext>
            </a:extLst>
          </p:cNvPr>
          <p:cNvSpPr>
            <a:spLocks noGrp="1"/>
          </p:cNvSpPr>
          <p:nvPr>
            <p:ph type="dt" sz="half" idx="10"/>
          </p:nvPr>
        </p:nvSpPr>
        <p:spPr/>
        <p:txBody>
          <a:bodyPr/>
          <a:lstStyle/>
          <a:p>
            <a:fld id="{06986431-32D5-4682-9F99-E57C3391C89A}" type="datetimeFigureOut">
              <a:rPr lang="en-US" smtClean="0"/>
              <a:t>8/29/2018</a:t>
            </a:fld>
            <a:endParaRPr lang="en-US"/>
          </a:p>
        </p:txBody>
      </p:sp>
      <p:sp>
        <p:nvSpPr>
          <p:cNvPr id="5" name="Footer Placeholder 4">
            <a:extLst>
              <a:ext uri="{FF2B5EF4-FFF2-40B4-BE49-F238E27FC236}">
                <a16:creationId xmlns:a16="http://schemas.microsoft.com/office/drawing/2014/main" id="{03393A21-E6B0-4E8F-BFE6-9E4645B792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C80F04-09F2-45E6-9A59-8EFF96C70582}"/>
              </a:ext>
            </a:extLst>
          </p:cNvPr>
          <p:cNvSpPr>
            <a:spLocks noGrp="1"/>
          </p:cNvSpPr>
          <p:nvPr>
            <p:ph type="sldNum" sz="quarter" idx="12"/>
          </p:nvPr>
        </p:nvSpPr>
        <p:spPr/>
        <p:txBody>
          <a:bodyPr/>
          <a:lstStyle/>
          <a:p>
            <a:fld id="{3B1B2FD8-2F4D-4881-8D4A-85025E71DD76}" type="slidenum">
              <a:rPr lang="en-US" smtClean="0"/>
              <a:t>‹#›</a:t>
            </a:fld>
            <a:endParaRPr lang="en-US"/>
          </a:p>
        </p:txBody>
      </p:sp>
    </p:spTree>
    <p:extLst>
      <p:ext uri="{BB962C8B-B14F-4D97-AF65-F5344CB8AC3E}">
        <p14:creationId xmlns:p14="http://schemas.microsoft.com/office/powerpoint/2010/main" val="766157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82AFD2-9F6D-45AA-B5D3-33E3926FF1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732AEB-17B6-413C-ACE8-3D13C95C4AB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68B523-729F-4AF0-BC3C-18F386213890}"/>
              </a:ext>
            </a:extLst>
          </p:cNvPr>
          <p:cNvSpPr>
            <a:spLocks noGrp="1"/>
          </p:cNvSpPr>
          <p:nvPr>
            <p:ph type="dt" sz="half" idx="10"/>
          </p:nvPr>
        </p:nvSpPr>
        <p:spPr/>
        <p:txBody>
          <a:bodyPr/>
          <a:lstStyle/>
          <a:p>
            <a:fld id="{06986431-32D5-4682-9F99-E57C3391C89A}" type="datetimeFigureOut">
              <a:rPr lang="en-US" smtClean="0"/>
              <a:t>8/29/2018</a:t>
            </a:fld>
            <a:endParaRPr lang="en-US"/>
          </a:p>
        </p:txBody>
      </p:sp>
      <p:sp>
        <p:nvSpPr>
          <p:cNvPr id="5" name="Footer Placeholder 4">
            <a:extLst>
              <a:ext uri="{FF2B5EF4-FFF2-40B4-BE49-F238E27FC236}">
                <a16:creationId xmlns:a16="http://schemas.microsoft.com/office/drawing/2014/main" id="{7FB7D4FE-1409-4687-B149-D8B48D1204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BDA60C-F5E0-4A70-B2E7-23903BFBBCD8}"/>
              </a:ext>
            </a:extLst>
          </p:cNvPr>
          <p:cNvSpPr>
            <a:spLocks noGrp="1"/>
          </p:cNvSpPr>
          <p:nvPr>
            <p:ph type="sldNum" sz="quarter" idx="12"/>
          </p:nvPr>
        </p:nvSpPr>
        <p:spPr/>
        <p:txBody>
          <a:bodyPr/>
          <a:lstStyle/>
          <a:p>
            <a:fld id="{3B1B2FD8-2F4D-4881-8D4A-85025E71DD76}" type="slidenum">
              <a:rPr lang="en-US" smtClean="0"/>
              <a:t>‹#›</a:t>
            </a:fld>
            <a:endParaRPr lang="en-US"/>
          </a:p>
        </p:txBody>
      </p:sp>
    </p:spTree>
    <p:extLst>
      <p:ext uri="{BB962C8B-B14F-4D97-AF65-F5344CB8AC3E}">
        <p14:creationId xmlns:p14="http://schemas.microsoft.com/office/powerpoint/2010/main" val="2607841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0A4AC-51C9-4C5C-A277-734B319B66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0B4652-9C1D-4A23-ABEE-0DA44B3874D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5E8F8D-8F59-4506-9BEA-F035879C9CDA}"/>
              </a:ext>
            </a:extLst>
          </p:cNvPr>
          <p:cNvSpPr>
            <a:spLocks noGrp="1"/>
          </p:cNvSpPr>
          <p:nvPr>
            <p:ph type="dt" sz="half" idx="10"/>
          </p:nvPr>
        </p:nvSpPr>
        <p:spPr/>
        <p:txBody>
          <a:bodyPr/>
          <a:lstStyle/>
          <a:p>
            <a:fld id="{06986431-32D5-4682-9F99-E57C3391C89A}" type="datetimeFigureOut">
              <a:rPr lang="en-US" smtClean="0"/>
              <a:t>8/29/2018</a:t>
            </a:fld>
            <a:endParaRPr lang="en-US"/>
          </a:p>
        </p:txBody>
      </p:sp>
      <p:sp>
        <p:nvSpPr>
          <p:cNvPr id="5" name="Footer Placeholder 4">
            <a:extLst>
              <a:ext uri="{FF2B5EF4-FFF2-40B4-BE49-F238E27FC236}">
                <a16:creationId xmlns:a16="http://schemas.microsoft.com/office/drawing/2014/main" id="{5B0333F3-85B9-4F4B-8432-C085E9DBB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E443F1-3FEF-48C4-A8B3-1811B497FFAA}"/>
              </a:ext>
            </a:extLst>
          </p:cNvPr>
          <p:cNvSpPr>
            <a:spLocks noGrp="1"/>
          </p:cNvSpPr>
          <p:nvPr>
            <p:ph type="sldNum" sz="quarter" idx="12"/>
          </p:nvPr>
        </p:nvSpPr>
        <p:spPr/>
        <p:txBody>
          <a:bodyPr/>
          <a:lstStyle/>
          <a:p>
            <a:fld id="{3B1B2FD8-2F4D-4881-8D4A-85025E71DD76}" type="slidenum">
              <a:rPr lang="en-US" smtClean="0"/>
              <a:t>‹#›</a:t>
            </a:fld>
            <a:endParaRPr lang="en-US"/>
          </a:p>
        </p:txBody>
      </p:sp>
    </p:spTree>
    <p:extLst>
      <p:ext uri="{BB962C8B-B14F-4D97-AF65-F5344CB8AC3E}">
        <p14:creationId xmlns:p14="http://schemas.microsoft.com/office/powerpoint/2010/main" val="1339245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9B4C1-607E-4E74-AC56-4ECADBCFF6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3DDB24E-07B0-401E-9A3D-C5525D4014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F11B894-ADDE-4DF4-9097-51696F33443A}"/>
              </a:ext>
            </a:extLst>
          </p:cNvPr>
          <p:cNvSpPr>
            <a:spLocks noGrp="1"/>
          </p:cNvSpPr>
          <p:nvPr>
            <p:ph type="dt" sz="half" idx="10"/>
          </p:nvPr>
        </p:nvSpPr>
        <p:spPr/>
        <p:txBody>
          <a:bodyPr/>
          <a:lstStyle/>
          <a:p>
            <a:fld id="{06986431-32D5-4682-9F99-E57C3391C89A}" type="datetimeFigureOut">
              <a:rPr lang="en-US" smtClean="0"/>
              <a:t>8/29/2018</a:t>
            </a:fld>
            <a:endParaRPr lang="en-US"/>
          </a:p>
        </p:txBody>
      </p:sp>
      <p:sp>
        <p:nvSpPr>
          <p:cNvPr id="5" name="Footer Placeholder 4">
            <a:extLst>
              <a:ext uri="{FF2B5EF4-FFF2-40B4-BE49-F238E27FC236}">
                <a16:creationId xmlns:a16="http://schemas.microsoft.com/office/drawing/2014/main" id="{11150D77-3CA3-4660-A7E3-77D1441BE2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35DB51-150F-4751-9DEC-F27196829759}"/>
              </a:ext>
            </a:extLst>
          </p:cNvPr>
          <p:cNvSpPr>
            <a:spLocks noGrp="1"/>
          </p:cNvSpPr>
          <p:nvPr>
            <p:ph type="sldNum" sz="quarter" idx="12"/>
          </p:nvPr>
        </p:nvSpPr>
        <p:spPr/>
        <p:txBody>
          <a:bodyPr/>
          <a:lstStyle/>
          <a:p>
            <a:fld id="{3B1B2FD8-2F4D-4881-8D4A-85025E71DD76}" type="slidenum">
              <a:rPr lang="en-US" smtClean="0"/>
              <a:t>‹#›</a:t>
            </a:fld>
            <a:endParaRPr lang="en-US"/>
          </a:p>
        </p:txBody>
      </p:sp>
    </p:spTree>
    <p:extLst>
      <p:ext uri="{BB962C8B-B14F-4D97-AF65-F5344CB8AC3E}">
        <p14:creationId xmlns:p14="http://schemas.microsoft.com/office/powerpoint/2010/main" val="3362559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368D1-5CB2-481A-BD8E-2FDBDE0274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EB41F7-21F5-4D1A-A12B-D9ABD7DF459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6A17B0-28CF-41E9-816E-46CC956DAB2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DA169E-CB93-4F33-AB8B-D5CE03391A97}"/>
              </a:ext>
            </a:extLst>
          </p:cNvPr>
          <p:cNvSpPr>
            <a:spLocks noGrp="1"/>
          </p:cNvSpPr>
          <p:nvPr>
            <p:ph type="dt" sz="half" idx="10"/>
          </p:nvPr>
        </p:nvSpPr>
        <p:spPr/>
        <p:txBody>
          <a:bodyPr/>
          <a:lstStyle/>
          <a:p>
            <a:fld id="{06986431-32D5-4682-9F99-E57C3391C89A}" type="datetimeFigureOut">
              <a:rPr lang="en-US" smtClean="0"/>
              <a:t>8/29/2018</a:t>
            </a:fld>
            <a:endParaRPr lang="en-US"/>
          </a:p>
        </p:txBody>
      </p:sp>
      <p:sp>
        <p:nvSpPr>
          <p:cNvPr id="6" name="Footer Placeholder 5">
            <a:extLst>
              <a:ext uri="{FF2B5EF4-FFF2-40B4-BE49-F238E27FC236}">
                <a16:creationId xmlns:a16="http://schemas.microsoft.com/office/drawing/2014/main" id="{6BEC82CA-FE25-4EA0-AFE3-9A5F533214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458403-E4C5-45C3-96B9-40640BEFF54E}"/>
              </a:ext>
            </a:extLst>
          </p:cNvPr>
          <p:cNvSpPr>
            <a:spLocks noGrp="1"/>
          </p:cNvSpPr>
          <p:nvPr>
            <p:ph type="sldNum" sz="quarter" idx="12"/>
          </p:nvPr>
        </p:nvSpPr>
        <p:spPr/>
        <p:txBody>
          <a:bodyPr/>
          <a:lstStyle/>
          <a:p>
            <a:fld id="{3B1B2FD8-2F4D-4881-8D4A-85025E71DD76}" type="slidenum">
              <a:rPr lang="en-US" smtClean="0"/>
              <a:t>‹#›</a:t>
            </a:fld>
            <a:endParaRPr lang="en-US"/>
          </a:p>
        </p:txBody>
      </p:sp>
    </p:spTree>
    <p:extLst>
      <p:ext uri="{BB962C8B-B14F-4D97-AF65-F5344CB8AC3E}">
        <p14:creationId xmlns:p14="http://schemas.microsoft.com/office/powerpoint/2010/main" val="2143093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CB739-37CF-4F25-8C79-1D84C0FEAC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DE0D95-197C-4D87-9436-72149E0339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F812A75-57A0-497E-80E9-EDC6FA613F1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4B0CF9-56F6-49A6-9153-F14DBD0D20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02343A9-9306-4171-B4C6-C928617FBF2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EFAF46-F6F0-41C7-B5B9-301E88997EA3}"/>
              </a:ext>
            </a:extLst>
          </p:cNvPr>
          <p:cNvSpPr>
            <a:spLocks noGrp="1"/>
          </p:cNvSpPr>
          <p:nvPr>
            <p:ph type="dt" sz="half" idx="10"/>
          </p:nvPr>
        </p:nvSpPr>
        <p:spPr/>
        <p:txBody>
          <a:bodyPr/>
          <a:lstStyle/>
          <a:p>
            <a:fld id="{06986431-32D5-4682-9F99-E57C3391C89A}" type="datetimeFigureOut">
              <a:rPr lang="en-US" smtClean="0"/>
              <a:t>8/29/2018</a:t>
            </a:fld>
            <a:endParaRPr lang="en-US"/>
          </a:p>
        </p:txBody>
      </p:sp>
      <p:sp>
        <p:nvSpPr>
          <p:cNvPr id="8" name="Footer Placeholder 7">
            <a:extLst>
              <a:ext uri="{FF2B5EF4-FFF2-40B4-BE49-F238E27FC236}">
                <a16:creationId xmlns:a16="http://schemas.microsoft.com/office/drawing/2014/main" id="{E7A5A852-09C8-4806-9FE4-2A53A71D3F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1C10FA-B741-4123-8430-EE14E6BD5822}"/>
              </a:ext>
            </a:extLst>
          </p:cNvPr>
          <p:cNvSpPr>
            <a:spLocks noGrp="1"/>
          </p:cNvSpPr>
          <p:nvPr>
            <p:ph type="sldNum" sz="quarter" idx="12"/>
          </p:nvPr>
        </p:nvSpPr>
        <p:spPr/>
        <p:txBody>
          <a:bodyPr/>
          <a:lstStyle/>
          <a:p>
            <a:fld id="{3B1B2FD8-2F4D-4881-8D4A-85025E71DD76}" type="slidenum">
              <a:rPr lang="en-US" smtClean="0"/>
              <a:t>‹#›</a:t>
            </a:fld>
            <a:endParaRPr lang="en-US"/>
          </a:p>
        </p:txBody>
      </p:sp>
    </p:spTree>
    <p:extLst>
      <p:ext uri="{BB962C8B-B14F-4D97-AF65-F5344CB8AC3E}">
        <p14:creationId xmlns:p14="http://schemas.microsoft.com/office/powerpoint/2010/main" val="1178483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5590-5FCD-48A3-880A-6472B3D541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92FAB0-4EFA-4A8A-AAF5-69430676F5E4}"/>
              </a:ext>
            </a:extLst>
          </p:cNvPr>
          <p:cNvSpPr>
            <a:spLocks noGrp="1"/>
          </p:cNvSpPr>
          <p:nvPr>
            <p:ph type="dt" sz="half" idx="10"/>
          </p:nvPr>
        </p:nvSpPr>
        <p:spPr/>
        <p:txBody>
          <a:bodyPr/>
          <a:lstStyle/>
          <a:p>
            <a:fld id="{06986431-32D5-4682-9F99-E57C3391C89A}" type="datetimeFigureOut">
              <a:rPr lang="en-US" smtClean="0"/>
              <a:t>8/29/2018</a:t>
            </a:fld>
            <a:endParaRPr lang="en-US"/>
          </a:p>
        </p:txBody>
      </p:sp>
      <p:sp>
        <p:nvSpPr>
          <p:cNvPr id="4" name="Footer Placeholder 3">
            <a:extLst>
              <a:ext uri="{FF2B5EF4-FFF2-40B4-BE49-F238E27FC236}">
                <a16:creationId xmlns:a16="http://schemas.microsoft.com/office/drawing/2014/main" id="{FE31127F-DE8A-4F6B-8850-35824AEB5A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2CC4DC-A8FB-4B51-B3C7-9C06A870412C}"/>
              </a:ext>
            </a:extLst>
          </p:cNvPr>
          <p:cNvSpPr>
            <a:spLocks noGrp="1"/>
          </p:cNvSpPr>
          <p:nvPr>
            <p:ph type="sldNum" sz="quarter" idx="12"/>
          </p:nvPr>
        </p:nvSpPr>
        <p:spPr/>
        <p:txBody>
          <a:bodyPr/>
          <a:lstStyle/>
          <a:p>
            <a:fld id="{3B1B2FD8-2F4D-4881-8D4A-85025E71DD76}" type="slidenum">
              <a:rPr lang="en-US" smtClean="0"/>
              <a:t>‹#›</a:t>
            </a:fld>
            <a:endParaRPr lang="en-US"/>
          </a:p>
        </p:txBody>
      </p:sp>
    </p:spTree>
    <p:extLst>
      <p:ext uri="{BB962C8B-B14F-4D97-AF65-F5344CB8AC3E}">
        <p14:creationId xmlns:p14="http://schemas.microsoft.com/office/powerpoint/2010/main" val="2895127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4B52AD-7A93-46F2-909C-C49FDD9B061C}"/>
              </a:ext>
            </a:extLst>
          </p:cNvPr>
          <p:cNvSpPr>
            <a:spLocks noGrp="1"/>
          </p:cNvSpPr>
          <p:nvPr>
            <p:ph type="dt" sz="half" idx="10"/>
          </p:nvPr>
        </p:nvSpPr>
        <p:spPr/>
        <p:txBody>
          <a:bodyPr/>
          <a:lstStyle/>
          <a:p>
            <a:fld id="{06986431-32D5-4682-9F99-E57C3391C89A}" type="datetimeFigureOut">
              <a:rPr lang="en-US" smtClean="0"/>
              <a:t>8/29/2018</a:t>
            </a:fld>
            <a:endParaRPr lang="en-US"/>
          </a:p>
        </p:txBody>
      </p:sp>
      <p:sp>
        <p:nvSpPr>
          <p:cNvPr id="3" name="Footer Placeholder 2">
            <a:extLst>
              <a:ext uri="{FF2B5EF4-FFF2-40B4-BE49-F238E27FC236}">
                <a16:creationId xmlns:a16="http://schemas.microsoft.com/office/drawing/2014/main" id="{55F6E86F-7A58-4149-B64E-1A6F432ABC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B13E37-B574-4576-A0FE-B0CCF1DB227F}"/>
              </a:ext>
            </a:extLst>
          </p:cNvPr>
          <p:cNvSpPr>
            <a:spLocks noGrp="1"/>
          </p:cNvSpPr>
          <p:nvPr>
            <p:ph type="sldNum" sz="quarter" idx="12"/>
          </p:nvPr>
        </p:nvSpPr>
        <p:spPr/>
        <p:txBody>
          <a:bodyPr/>
          <a:lstStyle/>
          <a:p>
            <a:fld id="{3B1B2FD8-2F4D-4881-8D4A-85025E71DD76}" type="slidenum">
              <a:rPr lang="en-US" smtClean="0"/>
              <a:t>‹#›</a:t>
            </a:fld>
            <a:endParaRPr lang="en-US"/>
          </a:p>
        </p:txBody>
      </p:sp>
    </p:spTree>
    <p:extLst>
      <p:ext uri="{BB962C8B-B14F-4D97-AF65-F5344CB8AC3E}">
        <p14:creationId xmlns:p14="http://schemas.microsoft.com/office/powerpoint/2010/main" val="1011658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7491C-DF02-4E0D-AB61-F8AC4F34A7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AFBA1F-BD24-47E5-8465-62010798B8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57C0E9-2627-4E37-B4CF-F63AA4708E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FD057F-2336-4853-B126-9D07AAF944F8}"/>
              </a:ext>
            </a:extLst>
          </p:cNvPr>
          <p:cNvSpPr>
            <a:spLocks noGrp="1"/>
          </p:cNvSpPr>
          <p:nvPr>
            <p:ph type="dt" sz="half" idx="10"/>
          </p:nvPr>
        </p:nvSpPr>
        <p:spPr/>
        <p:txBody>
          <a:bodyPr/>
          <a:lstStyle/>
          <a:p>
            <a:fld id="{06986431-32D5-4682-9F99-E57C3391C89A}" type="datetimeFigureOut">
              <a:rPr lang="en-US" smtClean="0"/>
              <a:t>8/29/2018</a:t>
            </a:fld>
            <a:endParaRPr lang="en-US"/>
          </a:p>
        </p:txBody>
      </p:sp>
      <p:sp>
        <p:nvSpPr>
          <p:cNvPr id="6" name="Footer Placeholder 5">
            <a:extLst>
              <a:ext uri="{FF2B5EF4-FFF2-40B4-BE49-F238E27FC236}">
                <a16:creationId xmlns:a16="http://schemas.microsoft.com/office/drawing/2014/main" id="{F64304AC-80FC-4983-9E65-C21A0D38A3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472DFA-263F-49E0-882D-1D7D5C7B8E95}"/>
              </a:ext>
            </a:extLst>
          </p:cNvPr>
          <p:cNvSpPr>
            <a:spLocks noGrp="1"/>
          </p:cNvSpPr>
          <p:nvPr>
            <p:ph type="sldNum" sz="quarter" idx="12"/>
          </p:nvPr>
        </p:nvSpPr>
        <p:spPr/>
        <p:txBody>
          <a:bodyPr/>
          <a:lstStyle/>
          <a:p>
            <a:fld id="{3B1B2FD8-2F4D-4881-8D4A-85025E71DD76}" type="slidenum">
              <a:rPr lang="en-US" smtClean="0"/>
              <a:t>‹#›</a:t>
            </a:fld>
            <a:endParaRPr lang="en-US"/>
          </a:p>
        </p:txBody>
      </p:sp>
    </p:spTree>
    <p:extLst>
      <p:ext uri="{BB962C8B-B14F-4D97-AF65-F5344CB8AC3E}">
        <p14:creationId xmlns:p14="http://schemas.microsoft.com/office/powerpoint/2010/main" val="3887309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9483E-F7F4-4B40-917B-2B6BFB65CF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59F81A-D09B-44B5-B578-07A2D8405D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C54062-6664-414A-8F07-291F19F4A9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B516705-4210-4533-AFD6-A0BA21F32C72}"/>
              </a:ext>
            </a:extLst>
          </p:cNvPr>
          <p:cNvSpPr>
            <a:spLocks noGrp="1"/>
          </p:cNvSpPr>
          <p:nvPr>
            <p:ph type="dt" sz="half" idx="10"/>
          </p:nvPr>
        </p:nvSpPr>
        <p:spPr/>
        <p:txBody>
          <a:bodyPr/>
          <a:lstStyle/>
          <a:p>
            <a:fld id="{06986431-32D5-4682-9F99-E57C3391C89A}" type="datetimeFigureOut">
              <a:rPr lang="en-US" smtClean="0"/>
              <a:t>8/29/2018</a:t>
            </a:fld>
            <a:endParaRPr lang="en-US"/>
          </a:p>
        </p:txBody>
      </p:sp>
      <p:sp>
        <p:nvSpPr>
          <p:cNvPr id="6" name="Footer Placeholder 5">
            <a:extLst>
              <a:ext uri="{FF2B5EF4-FFF2-40B4-BE49-F238E27FC236}">
                <a16:creationId xmlns:a16="http://schemas.microsoft.com/office/drawing/2014/main" id="{29C200EE-F626-4770-946E-BD3A2FCF83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261EA4-54B4-49EA-A93F-1FB10B317423}"/>
              </a:ext>
            </a:extLst>
          </p:cNvPr>
          <p:cNvSpPr>
            <a:spLocks noGrp="1"/>
          </p:cNvSpPr>
          <p:nvPr>
            <p:ph type="sldNum" sz="quarter" idx="12"/>
          </p:nvPr>
        </p:nvSpPr>
        <p:spPr/>
        <p:txBody>
          <a:bodyPr/>
          <a:lstStyle/>
          <a:p>
            <a:fld id="{3B1B2FD8-2F4D-4881-8D4A-85025E71DD76}" type="slidenum">
              <a:rPr lang="en-US" smtClean="0"/>
              <a:t>‹#›</a:t>
            </a:fld>
            <a:endParaRPr lang="en-US"/>
          </a:p>
        </p:txBody>
      </p:sp>
    </p:spTree>
    <p:extLst>
      <p:ext uri="{BB962C8B-B14F-4D97-AF65-F5344CB8AC3E}">
        <p14:creationId xmlns:p14="http://schemas.microsoft.com/office/powerpoint/2010/main" val="1340721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6EBBCD-FE4C-42DE-8067-0BB8124D8F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018BE1-6AAC-447E-917E-00A1E3F766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368141-0CE1-4959-BFBA-7D69E16695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86431-32D5-4682-9F99-E57C3391C89A}" type="datetimeFigureOut">
              <a:rPr lang="en-US" smtClean="0"/>
              <a:t>8/29/2018</a:t>
            </a:fld>
            <a:endParaRPr lang="en-US"/>
          </a:p>
        </p:txBody>
      </p:sp>
      <p:sp>
        <p:nvSpPr>
          <p:cNvPr id="5" name="Footer Placeholder 4">
            <a:extLst>
              <a:ext uri="{FF2B5EF4-FFF2-40B4-BE49-F238E27FC236}">
                <a16:creationId xmlns:a16="http://schemas.microsoft.com/office/drawing/2014/main" id="{1D791F6A-11B4-4242-B288-D4349AA403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DB8B6F-F37F-4A89-9321-452B07F836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B2FD8-2F4D-4881-8D4A-85025E71DD76}" type="slidenum">
              <a:rPr lang="en-US" smtClean="0"/>
              <a:t>‹#›</a:t>
            </a:fld>
            <a:endParaRPr lang="en-US"/>
          </a:p>
        </p:txBody>
      </p:sp>
    </p:spTree>
    <p:extLst>
      <p:ext uri="{BB962C8B-B14F-4D97-AF65-F5344CB8AC3E}">
        <p14:creationId xmlns:p14="http://schemas.microsoft.com/office/powerpoint/2010/main" val="648430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chemical-building-blocks.wikispaces.com/Measuring+Matter"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hivaisme-cachemire.blogspot.com/2015/03/espace-ou-ocean.html"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s://creativecommons.org/licenses/by-nc-nd/2.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desarrollosostenible.es/contaminacion-ambiental/etoecologia-la-ciencia-del-bien-comun.html"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creativecommons.org/licenses/by-nc-sa/4.0/"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kingsvcegeo.wikispaces.com/?showComments=1"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693C3-46A0-4307-AB2B-3FFED04D6247}"/>
              </a:ext>
            </a:extLst>
          </p:cNvPr>
          <p:cNvSpPr>
            <a:spLocks noGrp="1"/>
          </p:cNvSpPr>
          <p:nvPr>
            <p:ph type="ctrTitle"/>
          </p:nvPr>
        </p:nvSpPr>
        <p:spPr/>
        <p:txBody>
          <a:bodyPr/>
          <a:lstStyle/>
          <a:p>
            <a:r>
              <a:rPr lang="en-US" dirty="0"/>
              <a:t>The Nature of Science</a:t>
            </a:r>
          </a:p>
        </p:txBody>
      </p:sp>
      <p:sp>
        <p:nvSpPr>
          <p:cNvPr id="3" name="Subtitle 2">
            <a:extLst>
              <a:ext uri="{FF2B5EF4-FFF2-40B4-BE49-F238E27FC236}">
                <a16:creationId xmlns:a16="http://schemas.microsoft.com/office/drawing/2014/main" id="{40E10D33-0D25-4F48-9BCC-D8099C9D3CC7}"/>
              </a:ext>
            </a:extLst>
          </p:cNvPr>
          <p:cNvSpPr>
            <a:spLocks noGrp="1"/>
          </p:cNvSpPr>
          <p:nvPr>
            <p:ph type="subTitle" idx="1"/>
          </p:nvPr>
        </p:nvSpPr>
        <p:spPr/>
        <p:txBody>
          <a:bodyPr/>
          <a:lstStyle/>
          <a:p>
            <a:r>
              <a:rPr lang="en-US" dirty="0"/>
              <a:t>Chapter 1</a:t>
            </a:r>
          </a:p>
          <a:p>
            <a:r>
              <a:rPr lang="en-US" dirty="0"/>
              <a:t>EQ: How will you succeed in this class?</a:t>
            </a:r>
          </a:p>
        </p:txBody>
      </p:sp>
    </p:spTree>
    <p:extLst>
      <p:ext uri="{BB962C8B-B14F-4D97-AF65-F5344CB8AC3E}">
        <p14:creationId xmlns:p14="http://schemas.microsoft.com/office/powerpoint/2010/main" val="558314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4DA81-F47D-48A1-8078-DD84DEC33722}"/>
              </a:ext>
            </a:extLst>
          </p:cNvPr>
          <p:cNvSpPr>
            <a:spLocks noGrp="1"/>
          </p:cNvSpPr>
          <p:nvPr>
            <p:ph type="title"/>
          </p:nvPr>
        </p:nvSpPr>
        <p:spPr/>
        <p:txBody>
          <a:bodyPr/>
          <a:lstStyle/>
          <a:p>
            <a:pPr algn="ctr"/>
            <a:r>
              <a:rPr lang="en-US" dirty="0"/>
              <a:t>The Nature of Scientific Investigation</a:t>
            </a:r>
          </a:p>
        </p:txBody>
      </p:sp>
      <p:sp>
        <p:nvSpPr>
          <p:cNvPr id="3" name="Content Placeholder 2">
            <a:extLst>
              <a:ext uri="{FF2B5EF4-FFF2-40B4-BE49-F238E27FC236}">
                <a16:creationId xmlns:a16="http://schemas.microsoft.com/office/drawing/2014/main" id="{3F40C092-CEDF-49CB-B5D9-9E15C69C9E58}"/>
              </a:ext>
            </a:extLst>
          </p:cNvPr>
          <p:cNvSpPr>
            <a:spLocks noGrp="1"/>
          </p:cNvSpPr>
          <p:nvPr>
            <p:ph idx="1"/>
          </p:nvPr>
        </p:nvSpPr>
        <p:spPr/>
        <p:txBody>
          <a:bodyPr>
            <a:normAutofit fontScale="92500" lnSpcReduction="20000"/>
          </a:bodyPr>
          <a:lstStyle/>
          <a:p>
            <a:r>
              <a:rPr lang="en-US" sz="4000" dirty="0"/>
              <a:t>The scientific method is a series of problem-solving procedures that help scientists conduct experiments.</a:t>
            </a:r>
          </a:p>
          <a:p>
            <a:pPr marL="0" indent="0">
              <a:buNone/>
            </a:pPr>
            <a:r>
              <a:rPr lang="en-US" sz="4000" dirty="0"/>
              <a:t>Steps included:</a:t>
            </a:r>
          </a:p>
          <a:p>
            <a:pPr marL="0" marR="0" indent="0">
              <a:spcBef>
                <a:spcPts val="0"/>
              </a:spcBef>
              <a:spcAft>
                <a:spcPts val="0"/>
              </a:spcAft>
              <a:buNone/>
            </a:pPr>
            <a:r>
              <a:rPr lang="en-US" sz="3600" dirty="0">
                <a:ea typeface="Times New Roman" panose="02020603050405020304" pitchFamily="18" charset="0"/>
              </a:rPr>
              <a:t>1. Define the Problem</a:t>
            </a:r>
            <a:endParaRPr lang="en-US" sz="1800" dirty="0">
              <a:ea typeface="Times New Roman" panose="02020603050405020304" pitchFamily="18" charset="0"/>
            </a:endParaRPr>
          </a:p>
          <a:p>
            <a:pPr marL="0" marR="0" indent="0">
              <a:spcBef>
                <a:spcPts val="0"/>
              </a:spcBef>
              <a:spcAft>
                <a:spcPts val="0"/>
              </a:spcAft>
              <a:buNone/>
            </a:pPr>
            <a:r>
              <a:rPr lang="en-US" sz="3600" dirty="0">
                <a:ea typeface="Times New Roman" panose="02020603050405020304" pitchFamily="18" charset="0"/>
              </a:rPr>
              <a:t>2. Research the Problem</a:t>
            </a:r>
            <a:endParaRPr lang="en-US" sz="1800" dirty="0">
              <a:ea typeface="Times New Roman" panose="02020603050405020304" pitchFamily="18" charset="0"/>
            </a:endParaRPr>
          </a:p>
          <a:p>
            <a:pPr marL="0" marR="0" indent="0">
              <a:spcBef>
                <a:spcPts val="0"/>
              </a:spcBef>
              <a:spcAft>
                <a:spcPts val="0"/>
              </a:spcAft>
              <a:buNone/>
            </a:pPr>
            <a:r>
              <a:rPr lang="en-US" sz="3600" dirty="0">
                <a:ea typeface="Times New Roman" panose="02020603050405020304" pitchFamily="18" charset="0"/>
              </a:rPr>
              <a:t>3. Form a </a:t>
            </a:r>
            <a:r>
              <a:rPr lang="en-US" sz="3600" b="1" dirty="0">
                <a:ea typeface="Times New Roman" panose="02020603050405020304" pitchFamily="18" charset="0"/>
              </a:rPr>
              <a:t>Hypothesis: </a:t>
            </a:r>
            <a:r>
              <a:rPr lang="en-US" sz="3600" i="1" dirty="0">
                <a:ea typeface="Times New Roman" panose="02020603050405020304" pitchFamily="18" charset="0"/>
              </a:rPr>
              <a:t>testable explanation of a situation that can be supported or disproved by careful procedures</a:t>
            </a:r>
            <a:endParaRPr lang="en-US" sz="1800" i="1" dirty="0">
              <a:ea typeface="Times New Roman" panose="02020603050405020304" pitchFamily="18" charset="0"/>
            </a:endParaRPr>
          </a:p>
          <a:p>
            <a:pPr marL="0" marR="0" indent="0">
              <a:spcBef>
                <a:spcPts val="0"/>
              </a:spcBef>
              <a:spcAft>
                <a:spcPts val="0"/>
              </a:spcAft>
              <a:buNone/>
            </a:pPr>
            <a:r>
              <a:rPr lang="en-US" sz="3600" dirty="0">
                <a:ea typeface="Times New Roman" panose="02020603050405020304" pitchFamily="18" charset="0"/>
              </a:rPr>
              <a:t>4. </a:t>
            </a:r>
            <a:r>
              <a:rPr lang="en-US" sz="3600" b="1" dirty="0">
                <a:ea typeface="Times New Roman" panose="02020603050405020304" pitchFamily="18" charset="0"/>
              </a:rPr>
              <a:t>Experimentation</a:t>
            </a:r>
            <a:r>
              <a:rPr lang="en-US" sz="3600" dirty="0">
                <a:ea typeface="Times New Roman" panose="02020603050405020304" pitchFamily="18" charset="0"/>
              </a:rPr>
              <a:t>: (test the hypothesis)</a:t>
            </a:r>
          </a:p>
          <a:p>
            <a:pPr marL="0" marR="0" indent="0">
              <a:spcBef>
                <a:spcPts val="0"/>
              </a:spcBef>
              <a:spcAft>
                <a:spcPts val="0"/>
              </a:spcAft>
              <a:buNone/>
            </a:pPr>
            <a:r>
              <a:rPr lang="en-US" sz="3600" dirty="0">
                <a:ea typeface="Times New Roman" panose="02020603050405020304" pitchFamily="18" charset="0"/>
              </a:rPr>
              <a:t>5. Record results</a:t>
            </a:r>
          </a:p>
          <a:p>
            <a:pPr marL="0" marR="0" indent="0">
              <a:spcBef>
                <a:spcPts val="0"/>
              </a:spcBef>
              <a:spcAft>
                <a:spcPts val="0"/>
              </a:spcAft>
              <a:buNone/>
            </a:pPr>
            <a:r>
              <a:rPr lang="en-US" sz="3600" dirty="0">
                <a:ea typeface="Times New Roman" panose="02020603050405020304" pitchFamily="18" charset="0"/>
              </a:rPr>
              <a:t>6. Analysis and Conclusion</a:t>
            </a:r>
            <a:endParaRPr lang="en-US" sz="1800" dirty="0">
              <a:ea typeface="Times New Roman" panose="02020603050405020304" pitchFamily="18" charset="0"/>
            </a:endParaRPr>
          </a:p>
          <a:p>
            <a:pPr marL="0" marR="0" indent="0">
              <a:spcBef>
                <a:spcPts val="0"/>
              </a:spcBef>
              <a:spcAft>
                <a:spcPts val="0"/>
              </a:spcAft>
              <a:buNone/>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3006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8B08D-21E5-4BD4-A910-A36E5E992A95}"/>
              </a:ext>
            </a:extLst>
          </p:cNvPr>
          <p:cNvSpPr>
            <a:spLocks noGrp="1"/>
          </p:cNvSpPr>
          <p:nvPr>
            <p:ph type="title"/>
          </p:nvPr>
        </p:nvSpPr>
        <p:spPr/>
        <p:txBody>
          <a:bodyPr/>
          <a:lstStyle/>
          <a:p>
            <a:pPr algn="ctr"/>
            <a:r>
              <a:rPr lang="en-US" dirty="0"/>
              <a:t>Experimentation</a:t>
            </a:r>
          </a:p>
        </p:txBody>
      </p:sp>
      <p:sp>
        <p:nvSpPr>
          <p:cNvPr id="3" name="Content Placeholder 2">
            <a:extLst>
              <a:ext uri="{FF2B5EF4-FFF2-40B4-BE49-F238E27FC236}">
                <a16:creationId xmlns:a16="http://schemas.microsoft.com/office/drawing/2014/main" id="{A5CDBB10-9080-40A3-BB8F-F50F32412021}"/>
              </a:ext>
            </a:extLst>
          </p:cNvPr>
          <p:cNvSpPr>
            <a:spLocks noGrp="1"/>
          </p:cNvSpPr>
          <p:nvPr>
            <p:ph idx="1"/>
          </p:nvPr>
        </p:nvSpPr>
        <p:spPr/>
        <p:txBody>
          <a:bodyPr>
            <a:normAutofit lnSpcReduction="10000"/>
          </a:bodyPr>
          <a:lstStyle/>
          <a:p>
            <a:pPr marL="0" marR="0" indent="0">
              <a:spcBef>
                <a:spcPts val="0"/>
              </a:spcBef>
              <a:spcAft>
                <a:spcPts val="0"/>
              </a:spcAft>
              <a:buNone/>
            </a:pPr>
            <a:r>
              <a:rPr lang="en-US" sz="3600" dirty="0">
                <a:latin typeface="Bookman Old Style" panose="02050604050505020204" pitchFamily="18" charset="0"/>
                <a:ea typeface="Times New Roman" panose="02020603050405020304" pitchFamily="18" charset="0"/>
              </a:rPr>
              <a:t>a. </a:t>
            </a:r>
            <a:r>
              <a:rPr lang="en-US" sz="3600" b="1" dirty="0">
                <a:latin typeface="Bookman Old Style" panose="02050604050505020204" pitchFamily="18" charset="0"/>
                <a:ea typeface="Times New Roman" panose="02020603050405020304" pitchFamily="18" charset="0"/>
              </a:rPr>
              <a:t>independent variable</a:t>
            </a:r>
            <a:r>
              <a:rPr lang="en-US" sz="3600" dirty="0">
                <a:latin typeface="Bookman Old Style" panose="02050604050505020204" pitchFamily="18" charset="0"/>
                <a:ea typeface="Times New Roman" panose="02020603050405020304" pitchFamily="18" charset="0"/>
              </a:rPr>
              <a:t>: what you are testing, the factor that is CHANGED by the experimenter</a:t>
            </a:r>
            <a:endParaRPr lang="en-US" sz="1800"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600" dirty="0">
                <a:latin typeface="Bookman Old Style" panose="02050604050505020204" pitchFamily="18" charset="0"/>
                <a:ea typeface="Times New Roman" panose="02020603050405020304" pitchFamily="18" charset="0"/>
              </a:rPr>
              <a:t>b. </a:t>
            </a:r>
            <a:r>
              <a:rPr lang="en-US" sz="3600" b="1" dirty="0">
                <a:latin typeface="Bookman Old Style" panose="02050604050505020204" pitchFamily="18" charset="0"/>
                <a:ea typeface="Times New Roman" panose="02020603050405020304" pitchFamily="18" charset="0"/>
              </a:rPr>
              <a:t>dependent variable</a:t>
            </a:r>
            <a:r>
              <a:rPr lang="en-US" sz="3600" dirty="0">
                <a:latin typeface="Bookman Old Style" panose="02050604050505020204" pitchFamily="18" charset="0"/>
                <a:ea typeface="Times New Roman" panose="02020603050405020304" pitchFamily="18" charset="0"/>
              </a:rPr>
              <a:t>: what you are measuring, the factor that is affected by changes in the independent variable.</a:t>
            </a:r>
            <a:endParaRPr lang="en-US" sz="1800"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600" dirty="0">
                <a:latin typeface="Bookman Old Style" panose="02050604050505020204" pitchFamily="18" charset="0"/>
                <a:ea typeface="Times New Roman" panose="02020603050405020304" pitchFamily="18" charset="0"/>
              </a:rPr>
              <a:t>c. </a:t>
            </a:r>
            <a:r>
              <a:rPr lang="en-US" sz="3600" b="1" dirty="0">
                <a:latin typeface="Bookman Old Style" panose="02050604050505020204" pitchFamily="18" charset="0"/>
                <a:ea typeface="Times New Roman" panose="02020603050405020304" pitchFamily="18" charset="0"/>
              </a:rPr>
              <a:t>control</a:t>
            </a:r>
            <a:r>
              <a:rPr lang="en-US" sz="3600" dirty="0">
                <a:latin typeface="Bookman Old Style" panose="02050604050505020204" pitchFamily="18" charset="0"/>
                <a:ea typeface="Times New Roman" panose="02020603050405020304" pitchFamily="18" charset="0"/>
              </a:rPr>
              <a:t>: allows you to determine the effect of the independent variable. DOES NOT CHANGE.</a:t>
            </a:r>
          </a:p>
          <a:p>
            <a:pPr marL="0" marR="0" indent="0">
              <a:spcBef>
                <a:spcPts val="0"/>
              </a:spcBef>
              <a:spcAft>
                <a:spcPts val="0"/>
              </a:spcAft>
              <a:buNone/>
            </a:pPr>
            <a:endParaRPr lang="en-US" sz="14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695058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256BE-7423-4398-A1D2-02F0E2D45B04}"/>
              </a:ext>
            </a:extLst>
          </p:cNvPr>
          <p:cNvSpPr>
            <a:spLocks noGrp="1"/>
          </p:cNvSpPr>
          <p:nvPr>
            <p:ph type="title"/>
          </p:nvPr>
        </p:nvSpPr>
        <p:spPr/>
        <p:txBody>
          <a:bodyPr/>
          <a:lstStyle/>
          <a:p>
            <a:pPr algn="ctr"/>
            <a:r>
              <a:rPr lang="en-US" dirty="0"/>
              <a:t>Control &amp; Variable example</a:t>
            </a:r>
          </a:p>
        </p:txBody>
      </p:sp>
      <p:sp>
        <p:nvSpPr>
          <p:cNvPr id="3" name="Content Placeholder 2">
            <a:extLst>
              <a:ext uri="{FF2B5EF4-FFF2-40B4-BE49-F238E27FC236}">
                <a16:creationId xmlns:a16="http://schemas.microsoft.com/office/drawing/2014/main" id="{B66CCF4C-0FA3-4826-8869-42793EE41E77}"/>
              </a:ext>
            </a:extLst>
          </p:cNvPr>
          <p:cNvSpPr>
            <a:spLocks noGrp="1"/>
          </p:cNvSpPr>
          <p:nvPr>
            <p:ph idx="1"/>
          </p:nvPr>
        </p:nvSpPr>
        <p:spPr>
          <a:xfrm>
            <a:off x="838200" y="1825625"/>
            <a:ext cx="10515600" cy="4800258"/>
          </a:xfrm>
        </p:spPr>
        <p:txBody>
          <a:bodyPr>
            <a:normAutofit lnSpcReduction="10000"/>
          </a:bodyPr>
          <a:lstStyle/>
          <a:p>
            <a:r>
              <a:rPr lang="en-US" sz="3200" dirty="0"/>
              <a:t>Homer Simpson notices that his shower is covered in a strange green slime. His friend </a:t>
            </a:r>
            <a:r>
              <a:rPr lang="en-US" sz="3200" dirty="0" err="1"/>
              <a:t>Krusty</a:t>
            </a:r>
            <a:r>
              <a:rPr lang="en-US" sz="3200" dirty="0"/>
              <a:t> tells him that coconut juice will get rid of the green slime. Homer decides to check this out by spraying half of the shower with coconut juice. He sprays the other half of the shower with water.  After 3 days of “treatment” there is no change in the appearance of the green slime on either side of the shower.</a:t>
            </a:r>
          </a:p>
          <a:p>
            <a:r>
              <a:rPr lang="en-US" sz="3200" dirty="0"/>
              <a:t>What is the control? Water</a:t>
            </a:r>
          </a:p>
          <a:p>
            <a:r>
              <a:rPr lang="en-US" sz="3200" dirty="0"/>
              <a:t>What is the independent variable? Coconut juice</a:t>
            </a:r>
          </a:p>
          <a:p>
            <a:r>
              <a:rPr lang="en-US" sz="3200" dirty="0"/>
              <a:t>What is the dependent variable? Green slime</a:t>
            </a:r>
          </a:p>
        </p:txBody>
      </p:sp>
    </p:spTree>
    <p:extLst>
      <p:ext uri="{BB962C8B-B14F-4D97-AF65-F5344CB8AC3E}">
        <p14:creationId xmlns:p14="http://schemas.microsoft.com/office/powerpoint/2010/main" val="2097101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AE764-9E08-4AB7-815A-FEC8001B07E9}"/>
              </a:ext>
            </a:extLst>
          </p:cNvPr>
          <p:cNvSpPr>
            <a:spLocks noGrp="1"/>
          </p:cNvSpPr>
          <p:nvPr>
            <p:ph type="title"/>
          </p:nvPr>
        </p:nvSpPr>
        <p:spPr>
          <a:xfrm>
            <a:off x="838200" y="10868"/>
            <a:ext cx="10515600" cy="1325563"/>
          </a:xfrm>
        </p:spPr>
        <p:txBody>
          <a:bodyPr/>
          <a:lstStyle/>
          <a:p>
            <a:pPr algn="ctr"/>
            <a:r>
              <a:rPr lang="en-US" dirty="0"/>
              <a:t>Measurement</a:t>
            </a:r>
          </a:p>
        </p:txBody>
      </p:sp>
      <p:sp>
        <p:nvSpPr>
          <p:cNvPr id="3" name="Content Placeholder 2">
            <a:extLst>
              <a:ext uri="{FF2B5EF4-FFF2-40B4-BE49-F238E27FC236}">
                <a16:creationId xmlns:a16="http://schemas.microsoft.com/office/drawing/2014/main" id="{F1CE45D1-1C6A-4311-BF45-D0E51C1E5543}"/>
              </a:ext>
            </a:extLst>
          </p:cNvPr>
          <p:cNvSpPr>
            <a:spLocks noGrp="1"/>
          </p:cNvSpPr>
          <p:nvPr>
            <p:ph idx="1"/>
          </p:nvPr>
        </p:nvSpPr>
        <p:spPr>
          <a:xfrm>
            <a:off x="838200" y="1336431"/>
            <a:ext cx="10515600" cy="5156444"/>
          </a:xfrm>
        </p:spPr>
        <p:txBody>
          <a:bodyPr>
            <a:normAutofit lnSpcReduction="10000"/>
          </a:bodyPr>
          <a:lstStyle/>
          <a:p>
            <a:r>
              <a:rPr lang="en-US" sz="3200" dirty="0"/>
              <a:t>A measurement includes both a number and a UNIT of measure.</a:t>
            </a:r>
          </a:p>
          <a:p>
            <a:r>
              <a:rPr lang="en-US" sz="3200" dirty="0"/>
              <a:t>Scientific investigations use the standard system of units called Le </a:t>
            </a:r>
            <a:r>
              <a:rPr lang="en-US" sz="3200" dirty="0" err="1"/>
              <a:t>Systeme</a:t>
            </a:r>
            <a:r>
              <a:rPr lang="en-US" sz="3200" dirty="0"/>
              <a:t> International </a:t>
            </a:r>
            <a:r>
              <a:rPr lang="en-US" sz="3200" dirty="0" err="1"/>
              <a:t>d’Unites</a:t>
            </a:r>
            <a:r>
              <a:rPr lang="en-US" sz="3200" dirty="0"/>
              <a:t> (SI). </a:t>
            </a:r>
          </a:p>
          <a:p>
            <a:pPr lvl="1"/>
            <a:r>
              <a:rPr lang="en-US" sz="2800" dirty="0"/>
              <a:t>This is the modern version of the metric system.</a:t>
            </a:r>
          </a:p>
          <a:p>
            <a:pPr lvl="1"/>
            <a:r>
              <a:rPr lang="en-US" sz="2800" dirty="0"/>
              <a:t>Common standard units include:</a:t>
            </a:r>
          </a:p>
          <a:p>
            <a:pPr lvl="2"/>
            <a:r>
              <a:rPr lang="en-US" sz="2400" dirty="0"/>
              <a:t>Length: meter</a:t>
            </a:r>
          </a:p>
          <a:p>
            <a:pPr lvl="2"/>
            <a:r>
              <a:rPr lang="en-US" sz="2400" dirty="0"/>
              <a:t>Mass: gram</a:t>
            </a:r>
          </a:p>
          <a:p>
            <a:pPr lvl="2"/>
            <a:r>
              <a:rPr lang="en-US" sz="2400" dirty="0"/>
              <a:t>Volume: Liters</a:t>
            </a:r>
          </a:p>
          <a:p>
            <a:pPr lvl="2"/>
            <a:r>
              <a:rPr lang="en-US" sz="2400" dirty="0"/>
              <a:t>Area: square meters</a:t>
            </a:r>
          </a:p>
          <a:p>
            <a:pPr lvl="2"/>
            <a:r>
              <a:rPr lang="en-US" sz="2400" dirty="0"/>
              <a:t>Time: seconds</a:t>
            </a:r>
          </a:p>
          <a:p>
            <a:pPr lvl="2"/>
            <a:r>
              <a:rPr lang="en-US" sz="2400" dirty="0"/>
              <a:t>Temperature: kelvin </a:t>
            </a:r>
          </a:p>
        </p:txBody>
      </p:sp>
      <p:sp>
        <p:nvSpPr>
          <p:cNvPr id="4" name="TextBox 3">
            <a:extLst>
              <a:ext uri="{FF2B5EF4-FFF2-40B4-BE49-F238E27FC236}">
                <a16:creationId xmlns:a16="http://schemas.microsoft.com/office/drawing/2014/main" id="{8FCEEBDD-5EC6-41C2-960A-3E28A527158B}"/>
              </a:ext>
            </a:extLst>
          </p:cNvPr>
          <p:cNvSpPr txBox="1"/>
          <p:nvPr/>
        </p:nvSpPr>
        <p:spPr>
          <a:xfrm>
            <a:off x="6949440" y="3977640"/>
            <a:ext cx="4023360" cy="1938992"/>
          </a:xfrm>
          <a:prstGeom prst="rect">
            <a:avLst/>
          </a:prstGeom>
          <a:noFill/>
        </p:spPr>
        <p:txBody>
          <a:bodyPr wrap="square" rtlCol="0">
            <a:spAutoFit/>
          </a:bodyPr>
          <a:lstStyle/>
          <a:p>
            <a:r>
              <a:rPr lang="en-US" sz="2400" b="1" dirty="0"/>
              <a:t>Mass </a:t>
            </a:r>
            <a:r>
              <a:rPr lang="en-US" sz="2400" dirty="0"/>
              <a:t>measures the amount of matter in an object</a:t>
            </a:r>
          </a:p>
          <a:p>
            <a:endParaRPr lang="en-US" sz="2400" dirty="0"/>
          </a:p>
          <a:p>
            <a:r>
              <a:rPr lang="en-US" sz="2400" b="1" dirty="0"/>
              <a:t>Weight</a:t>
            </a:r>
            <a:r>
              <a:rPr lang="en-US" sz="2400" dirty="0"/>
              <a:t> measures the pull of gravity on an object</a:t>
            </a:r>
          </a:p>
        </p:txBody>
      </p:sp>
    </p:spTree>
    <p:extLst>
      <p:ext uri="{BB962C8B-B14F-4D97-AF65-F5344CB8AC3E}">
        <p14:creationId xmlns:p14="http://schemas.microsoft.com/office/powerpoint/2010/main" val="383622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CE56-13EC-4506-940E-B4FC360A1BFC}"/>
              </a:ext>
            </a:extLst>
          </p:cNvPr>
          <p:cNvSpPr>
            <a:spLocks noGrp="1"/>
          </p:cNvSpPr>
          <p:nvPr>
            <p:ph type="title"/>
          </p:nvPr>
        </p:nvSpPr>
        <p:spPr>
          <a:xfrm>
            <a:off x="838200" y="365125"/>
            <a:ext cx="10515600" cy="1875155"/>
          </a:xfrm>
        </p:spPr>
        <p:txBody>
          <a:bodyPr>
            <a:normAutofit fontScale="90000"/>
          </a:bodyPr>
          <a:lstStyle/>
          <a:p>
            <a:r>
              <a:rPr lang="en-US" dirty="0"/>
              <a:t>Look at the board! Ms. Norton will now draw the METRIC staircase… and you need to do the SAME!</a:t>
            </a:r>
          </a:p>
        </p:txBody>
      </p:sp>
    </p:spTree>
    <p:extLst>
      <p:ext uri="{BB962C8B-B14F-4D97-AF65-F5344CB8AC3E}">
        <p14:creationId xmlns:p14="http://schemas.microsoft.com/office/powerpoint/2010/main" val="1010405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F3950F-6268-4FAC-9C28-4D0DE2728EE8}"/>
              </a:ext>
            </a:extLst>
          </p:cNvPr>
          <p:cNvSpPr>
            <a:spLocks noGrp="1"/>
          </p:cNvSpPr>
          <p:nvPr>
            <p:ph idx="1"/>
          </p:nvPr>
        </p:nvSpPr>
        <p:spPr>
          <a:xfrm>
            <a:off x="838200" y="365760"/>
            <a:ext cx="10515600" cy="5811203"/>
          </a:xfrm>
        </p:spPr>
        <p:txBody>
          <a:bodyPr/>
          <a:lstStyle/>
          <a:p>
            <a:pPr algn="ctr"/>
            <a:r>
              <a:rPr lang="en-US" sz="3200" dirty="0"/>
              <a:t>Some metric measurements are a combination of other metric units and are called derived units.</a:t>
            </a:r>
          </a:p>
          <a:p>
            <a:pPr algn="ctr"/>
            <a:r>
              <a:rPr lang="en-US" sz="3200" dirty="0"/>
              <a:t>DENSITY is derived from mass and volume.</a:t>
            </a:r>
          </a:p>
          <a:p>
            <a:pPr algn="ctr"/>
            <a:endParaRPr lang="en-US" dirty="0"/>
          </a:p>
          <a:p>
            <a:pPr algn="ctr"/>
            <a:endParaRPr lang="en-US" dirty="0"/>
          </a:p>
          <a:p>
            <a:pPr algn="ctr"/>
            <a:endParaRPr lang="en-US" dirty="0"/>
          </a:p>
          <a:p>
            <a:pPr algn="ctr"/>
            <a:endParaRPr lang="en-US" dirty="0"/>
          </a:p>
          <a:p>
            <a:pPr algn="ctr"/>
            <a:r>
              <a:rPr lang="en-US" sz="3600" dirty="0"/>
              <a:t>If the mass of a cylinder is 50 grams and the volume is 10 </a:t>
            </a:r>
            <a:r>
              <a:rPr lang="en-US" sz="3600" dirty="0" err="1"/>
              <a:t>mL.</a:t>
            </a:r>
            <a:r>
              <a:rPr lang="en-US" sz="3600" dirty="0"/>
              <a:t> What is the density? </a:t>
            </a:r>
            <a:endParaRPr lang="en-US" dirty="0"/>
          </a:p>
          <a:p>
            <a:pPr algn="ctr"/>
            <a:r>
              <a:rPr lang="en-US" dirty="0"/>
              <a:t>5 g/mL</a:t>
            </a:r>
          </a:p>
        </p:txBody>
      </p:sp>
      <p:pic>
        <p:nvPicPr>
          <p:cNvPr id="5" name="Picture 4">
            <a:extLst>
              <a:ext uri="{FF2B5EF4-FFF2-40B4-BE49-F238E27FC236}">
                <a16:creationId xmlns:a16="http://schemas.microsoft.com/office/drawing/2014/main" id="{C7F1DC4F-5E3D-4FC0-8F4E-308DC4E8B16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088004" y="2085975"/>
            <a:ext cx="4791075" cy="1343025"/>
          </a:xfrm>
          <a:prstGeom prst="rect">
            <a:avLst/>
          </a:prstGeom>
        </p:spPr>
      </p:pic>
    </p:spTree>
    <p:extLst>
      <p:ext uri="{BB962C8B-B14F-4D97-AF65-F5344CB8AC3E}">
        <p14:creationId xmlns:p14="http://schemas.microsoft.com/office/powerpoint/2010/main" val="586351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59F46-BE72-49E3-BE0C-0C4092FD7B7F}"/>
              </a:ext>
            </a:extLst>
          </p:cNvPr>
          <p:cNvSpPr>
            <a:spLocks noGrp="1"/>
          </p:cNvSpPr>
          <p:nvPr>
            <p:ph type="title"/>
          </p:nvPr>
        </p:nvSpPr>
        <p:spPr/>
        <p:txBody>
          <a:bodyPr/>
          <a:lstStyle/>
          <a:p>
            <a:pPr algn="ctr"/>
            <a:r>
              <a:rPr lang="en-US" dirty="0"/>
              <a:t>What is the best unit for measuring EACH mass?</a:t>
            </a:r>
          </a:p>
        </p:txBody>
      </p:sp>
      <p:sp>
        <p:nvSpPr>
          <p:cNvPr id="3" name="Content Placeholder 2">
            <a:extLst>
              <a:ext uri="{FF2B5EF4-FFF2-40B4-BE49-F238E27FC236}">
                <a16:creationId xmlns:a16="http://schemas.microsoft.com/office/drawing/2014/main" id="{1189CD87-CEE6-4814-8841-290C5DD2C1CD}"/>
              </a:ext>
            </a:extLst>
          </p:cNvPr>
          <p:cNvSpPr>
            <a:spLocks noGrp="1"/>
          </p:cNvSpPr>
          <p:nvPr>
            <p:ph idx="1"/>
          </p:nvPr>
        </p:nvSpPr>
        <p:spPr/>
        <p:txBody>
          <a:bodyPr>
            <a:normAutofit/>
          </a:bodyPr>
          <a:lstStyle/>
          <a:p>
            <a:r>
              <a:rPr lang="en-US" sz="4400" dirty="0"/>
              <a:t>Mass of 5 pennies? </a:t>
            </a:r>
          </a:p>
          <a:p>
            <a:r>
              <a:rPr lang="en-US" sz="4400" dirty="0"/>
              <a:t>Your mass? </a:t>
            </a:r>
          </a:p>
          <a:p>
            <a:r>
              <a:rPr lang="en-US" sz="4400" dirty="0"/>
              <a:t>Amount of spices in a cookie? </a:t>
            </a:r>
          </a:p>
        </p:txBody>
      </p:sp>
    </p:spTree>
    <p:extLst>
      <p:ext uri="{BB962C8B-B14F-4D97-AF65-F5344CB8AC3E}">
        <p14:creationId xmlns:p14="http://schemas.microsoft.com/office/powerpoint/2010/main" val="1552405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29F86-88BA-437C-98A9-6B531EE68D26}"/>
              </a:ext>
            </a:extLst>
          </p:cNvPr>
          <p:cNvSpPr>
            <a:spLocks noGrp="1"/>
          </p:cNvSpPr>
          <p:nvPr>
            <p:ph type="title"/>
          </p:nvPr>
        </p:nvSpPr>
        <p:spPr/>
        <p:txBody>
          <a:bodyPr/>
          <a:lstStyle/>
          <a:p>
            <a:pPr algn="ctr"/>
            <a:r>
              <a:rPr lang="en-US" dirty="0"/>
              <a:t>Scientific Notation</a:t>
            </a:r>
          </a:p>
        </p:txBody>
      </p:sp>
      <p:sp>
        <p:nvSpPr>
          <p:cNvPr id="3" name="Content Placeholder 2">
            <a:extLst>
              <a:ext uri="{FF2B5EF4-FFF2-40B4-BE49-F238E27FC236}">
                <a16:creationId xmlns:a16="http://schemas.microsoft.com/office/drawing/2014/main" id="{141A5C88-7CCE-4FD6-AE71-A802CA644C3E}"/>
              </a:ext>
            </a:extLst>
          </p:cNvPr>
          <p:cNvSpPr>
            <a:spLocks noGrp="1"/>
          </p:cNvSpPr>
          <p:nvPr>
            <p:ph idx="1"/>
          </p:nvPr>
        </p:nvSpPr>
        <p:spPr/>
        <p:txBody>
          <a:bodyPr/>
          <a:lstStyle/>
          <a:p>
            <a:r>
              <a:rPr lang="en-US" dirty="0"/>
              <a:t>A method used by scientists to express a number as a value of 1-10 multiplied by a power of 10. </a:t>
            </a:r>
          </a:p>
          <a:p>
            <a:endParaRPr lang="en-US" dirty="0"/>
          </a:p>
          <a:p>
            <a:r>
              <a:rPr lang="en-US" dirty="0"/>
              <a:t>If the mass of Earth is  5,973,600,000,000,000,000,000,000 kg… how would we write this in scientific notation?!</a:t>
            </a:r>
          </a:p>
          <a:p>
            <a:endParaRPr lang="en-US" dirty="0"/>
          </a:p>
          <a:p>
            <a:r>
              <a:rPr lang="en-US" dirty="0"/>
              <a:t>We want the main number to be between 1-10, so the number we are working with will be 5.97 X 10</a:t>
            </a:r>
            <a:r>
              <a:rPr lang="en-US" baseline="30000" dirty="0"/>
              <a:t>?</a:t>
            </a:r>
          </a:p>
          <a:p>
            <a:r>
              <a:rPr lang="en-US" dirty="0"/>
              <a:t>Look at the board to see how we find the power!!</a:t>
            </a:r>
          </a:p>
        </p:txBody>
      </p:sp>
    </p:spTree>
    <p:extLst>
      <p:ext uri="{BB962C8B-B14F-4D97-AF65-F5344CB8AC3E}">
        <p14:creationId xmlns:p14="http://schemas.microsoft.com/office/powerpoint/2010/main" val="1891928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87159-1663-4431-BA77-E97566CE42A2}"/>
              </a:ext>
            </a:extLst>
          </p:cNvPr>
          <p:cNvSpPr>
            <a:spLocks noGrp="1"/>
          </p:cNvSpPr>
          <p:nvPr>
            <p:ph type="title"/>
          </p:nvPr>
        </p:nvSpPr>
        <p:spPr/>
        <p:txBody>
          <a:bodyPr/>
          <a:lstStyle/>
          <a:p>
            <a:pPr algn="ctr"/>
            <a:r>
              <a:rPr lang="en-US" dirty="0"/>
              <a:t>Scientific Notation, cont.</a:t>
            </a:r>
          </a:p>
        </p:txBody>
      </p:sp>
      <p:sp>
        <p:nvSpPr>
          <p:cNvPr id="3" name="Content Placeholder 2">
            <a:extLst>
              <a:ext uri="{FF2B5EF4-FFF2-40B4-BE49-F238E27FC236}">
                <a16:creationId xmlns:a16="http://schemas.microsoft.com/office/drawing/2014/main" id="{79F97F01-46F2-4006-A110-BF9868363886}"/>
              </a:ext>
            </a:extLst>
          </p:cNvPr>
          <p:cNvSpPr>
            <a:spLocks noGrp="1"/>
          </p:cNvSpPr>
          <p:nvPr>
            <p:ph idx="1"/>
          </p:nvPr>
        </p:nvSpPr>
        <p:spPr>
          <a:xfrm>
            <a:off x="838200" y="1477108"/>
            <a:ext cx="10515600" cy="5261317"/>
          </a:xfrm>
        </p:spPr>
        <p:txBody>
          <a:bodyPr>
            <a:normAutofit/>
          </a:bodyPr>
          <a:lstStyle/>
          <a:p>
            <a:r>
              <a:rPr lang="en-US" sz="3200" dirty="0"/>
              <a:t>Now, what is the decimal point needs to go to </a:t>
            </a:r>
            <a:r>
              <a:rPr lang="en-US" sz="3200"/>
              <a:t>the RIGHT?!</a:t>
            </a:r>
            <a:endParaRPr lang="en-US" sz="3200" dirty="0"/>
          </a:p>
          <a:p>
            <a:r>
              <a:rPr lang="en-US" sz="3200" dirty="0"/>
              <a:t>The exponent of 10 will then be NEGATIVE.</a:t>
            </a:r>
          </a:p>
          <a:p>
            <a:endParaRPr lang="en-US" sz="3200" dirty="0"/>
          </a:p>
          <a:p>
            <a:r>
              <a:rPr lang="en-US" sz="3200" dirty="0"/>
              <a:t>The diameter of an atom in meters is approx. 0.0000000001.</a:t>
            </a:r>
          </a:p>
          <a:p>
            <a:r>
              <a:rPr lang="en-US" sz="3200" dirty="0"/>
              <a:t>How would we write this?!</a:t>
            </a:r>
          </a:p>
          <a:p>
            <a:r>
              <a:rPr lang="en-US" sz="3200" dirty="0"/>
              <a:t>We want a our first number to be between 1-10, so we would start with 1 x 10</a:t>
            </a:r>
            <a:r>
              <a:rPr lang="en-US" sz="3200" baseline="30000" dirty="0"/>
              <a:t>?</a:t>
            </a:r>
          </a:p>
          <a:p>
            <a:r>
              <a:rPr lang="en-US" sz="3600" dirty="0"/>
              <a:t>NOW WHAT?!</a:t>
            </a:r>
          </a:p>
        </p:txBody>
      </p:sp>
    </p:spTree>
    <p:extLst>
      <p:ext uri="{BB962C8B-B14F-4D97-AF65-F5344CB8AC3E}">
        <p14:creationId xmlns:p14="http://schemas.microsoft.com/office/powerpoint/2010/main" val="4216805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pattFill prst="pct30">
          <a:fgClr>
            <a:schemeClr val="accent1"/>
          </a:fgClr>
          <a:bgClr>
            <a:schemeClr val="bg1"/>
          </a:bgClr>
        </a:patt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C0880A-8438-4C96-A8F2-3005E0E40D1C}"/>
              </a:ext>
            </a:extLst>
          </p:cNvPr>
          <p:cNvSpPr>
            <a:spLocks noGrp="1"/>
          </p:cNvSpPr>
          <p:nvPr>
            <p:ph type="ctrTitle"/>
          </p:nvPr>
        </p:nvSpPr>
        <p:spPr/>
        <p:txBody>
          <a:bodyPr>
            <a:normAutofit/>
          </a:bodyPr>
          <a:lstStyle/>
          <a:p>
            <a:r>
              <a:rPr lang="en-US" sz="6600" dirty="0">
                <a:latin typeface="Bauhaus 93" panose="04030905020B02020C02" pitchFamily="82" charset="0"/>
              </a:rPr>
              <a:t>Communication in Science</a:t>
            </a:r>
          </a:p>
        </p:txBody>
      </p:sp>
      <p:sp>
        <p:nvSpPr>
          <p:cNvPr id="5" name="Subtitle 4">
            <a:extLst>
              <a:ext uri="{FF2B5EF4-FFF2-40B4-BE49-F238E27FC236}">
                <a16:creationId xmlns:a16="http://schemas.microsoft.com/office/drawing/2014/main" id="{0566DD15-827A-4991-AFFC-0C083A3545DD}"/>
              </a:ext>
            </a:extLst>
          </p:cNvPr>
          <p:cNvSpPr>
            <a:spLocks noGrp="1"/>
          </p:cNvSpPr>
          <p:nvPr>
            <p:ph type="subTitle" idx="1"/>
          </p:nvPr>
        </p:nvSpPr>
        <p:spPr/>
        <p:txBody>
          <a:bodyPr>
            <a:normAutofit/>
          </a:bodyPr>
          <a:lstStyle/>
          <a:p>
            <a:r>
              <a:rPr lang="en-US" sz="3600" dirty="0"/>
              <a:t>1.3</a:t>
            </a:r>
          </a:p>
        </p:txBody>
      </p:sp>
    </p:spTree>
    <p:extLst>
      <p:ext uri="{BB962C8B-B14F-4D97-AF65-F5344CB8AC3E}">
        <p14:creationId xmlns:p14="http://schemas.microsoft.com/office/powerpoint/2010/main" val="347800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E3D80-8BE5-46C9-B2A9-E4AEC5154E61}"/>
              </a:ext>
            </a:extLst>
          </p:cNvPr>
          <p:cNvSpPr>
            <a:spLocks noGrp="1"/>
          </p:cNvSpPr>
          <p:nvPr>
            <p:ph type="title"/>
          </p:nvPr>
        </p:nvSpPr>
        <p:spPr/>
        <p:txBody>
          <a:bodyPr/>
          <a:lstStyle/>
          <a:p>
            <a:pPr algn="ctr"/>
            <a:r>
              <a:rPr lang="en-US" dirty="0"/>
              <a:t>Section 1: Earth Science</a:t>
            </a:r>
          </a:p>
        </p:txBody>
      </p:sp>
      <p:sp>
        <p:nvSpPr>
          <p:cNvPr id="3" name="Content Placeholder 2">
            <a:extLst>
              <a:ext uri="{FF2B5EF4-FFF2-40B4-BE49-F238E27FC236}">
                <a16:creationId xmlns:a16="http://schemas.microsoft.com/office/drawing/2014/main" id="{6536762B-53C5-48F8-A98D-0819A027A3AF}"/>
              </a:ext>
            </a:extLst>
          </p:cNvPr>
          <p:cNvSpPr>
            <a:spLocks noGrp="1"/>
          </p:cNvSpPr>
          <p:nvPr>
            <p:ph idx="1"/>
          </p:nvPr>
        </p:nvSpPr>
        <p:spPr>
          <a:xfrm>
            <a:off x="838200" y="1508760"/>
            <a:ext cx="10515600" cy="4668203"/>
          </a:xfrm>
        </p:spPr>
        <p:txBody>
          <a:bodyPr>
            <a:normAutofit lnSpcReduction="10000"/>
          </a:bodyPr>
          <a:lstStyle/>
          <a:p>
            <a:r>
              <a:rPr lang="en-US" sz="3200" dirty="0"/>
              <a:t>Earth Science can be broken into 5 major areas of specialization:</a:t>
            </a:r>
          </a:p>
          <a:p>
            <a:pPr lvl="1"/>
            <a:r>
              <a:rPr lang="en-US" sz="2800" b="1" dirty="0"/>
              <a:t>Astronomy: </a:t>
            </a:r>
            <a:r>
              <a:rPr lang="en-US" sz="2800" dirty="0"/>
              <a:t>The study of objects beyond the Earth’s atmosphere</a:t>
            </a:r>
          </a:p>
          <a:p>
            <a:pPr lvl="1"/>
            <a:r>
              <a:rPr lang="en-US" sz="2800" b="1" dirty="0"/>
              <a:t>Meteorology: </a:t>
            </a:r>
            <a:r>
              <a:rPr lang="en-US" sz="2800" dirty="0"/>
              <a:t>The study of forces and processes that cause the atmosphere to change and produce weather</a:t>
            </a:r>
          </a:p>
          <a:p>
            <a:pPr lvl="1"/>
            <a:r>
              <a:rPr lang="en-US" sz="2800" b="1" dirty="0"/>
              <a:t>Geology: </a:t>
            </a:r>
            <a:r>
              <a:rPr lang="en-US" sz="2800" dirty="0"/>
              <a:t>The study of materials that make up earth, the processes that form and change these materials, and the history of the planet and its life-forms since its origin</a:t>
            </a:r>
          </a:p>
          <a:p>
            <a:pPr lvl="1"/>
            <a:r>
              <a:rPr lang="en-US" sz="2800" b="1" dirty="0"/>
              <a:t>Oceanography: </a:t>
            </a:r>
            <a:r>
              <a:rPr lang="en-US" sz="2800" dirty="0"/>
              <a:t>The study of the Earth’s oceans</a:t>
            </a:r>
          </a:p>
          <a:p>
            <a:pPr lvl="1"/>
            <a:r>
              <a:rPr lang="en-US" sz="2800" b="1" dirty="0"/>
              <a:t>Environmental Science: </a:t>
            </a:r>
            <a:r>
              <a:rPr lang="en-US" sz="2800" dirty="0"/>
              <a:t>The study of the interactions of organism and their surroundings</a:t>
            </a:r>
          </a:p>
        </p:txBody>
      </p:sp>
    </p:spTree>
    <p:extLst>
      <p:ext uri="{BB962C8B-B14F-4D97-AF65-F5344CB8AC3E}">
        <p14:creationId xmlns:p14="http://schemas.microsoft.com/office/powerpoint/2010/main" val="3327431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521A1-A85B-45A0-9A62-D4D15B042483}"/>
              </a:ext>
            </a:extLst>
          </p:cNvPr>
          <p:cNvSpPr>
            <a:spLocks noGrp="1"/>
          </p:cNvSpPr>
          <p:nvPr>
            <p:ph type="title"/>
          </p:nvPr>
        </p:nvSpPr>
        <p:spPr/>
        <p:txBody>
          <a:bodyPr>
            <a:normAutofit/>
          </a:bodyPr>
          <a:lstStyle/>
          <a:p>
            <a:pPr algn="ctr"/>
            <a:r>
              <a:rPr lang="en-US" sz="5400" dirty="0">
                <a:latin typeface="Arial" panose="020B0604020202020204" pitchFamily="34" charset="0"/>
                <a:cs typeface="Arial" panose="020B0604020202020204" pitchFamily="34" charset="0"/>
              </a:rPr>
              <a:t>Communicating Results</a:t>
            </a:r>
          </a:p>
        </p:txBody>
      </p:sp>
      <p:sp>
        <p:nvSpPr>
          <p:cNvPr id="3" name="Content Placeholder 2">
            <a:extLst>
              <a:ext uri="{FF2B5EF4-FFF2-40B4-BE49-F238E27FC236}">
                <a16:creationId xmlns:a16="http://schemas.microsoft.com/office/drawing/2014/main" id="{2BBCF45A-DAA1-488E-AF62-ED5E57DDFA46}"/>
              </a:ext>
            </a:extLst>
          </p:cNvPr>
          <p:cNvSpPr>
            <a:spLocks noGrp="1"/>
          </p:cNvSpPr>
          <p:nvPr>
            <p:ph idx="1"/>
          </p:nvPr>
        </p:nvSpPr>
        <p:spPr>
          <a:xfrm>
            <a:off x="838200" y="1825625"/>
            <a:ext cx="10515600" cy="4667250"/>
          </a:xfrm>
        </p:spPr>
        <p:txBody>
          <a:bodyPr/>
          <a:lstStyle/>
          <a:p>
            <a:r>
              <a:rPr lang="en-US" sz="3600" dirty="0"/>
              <a:t>Lab reports are a written account of your laboratory experiment.</a:t>
            </a:r>
          </a:p>
          <a:p>
            <a:r>
              <a:rPr lang="en-US" sz="3600" dirty="0"/>
              <a:t>Graphing data is a great way to communicate.</a:t>
            </a:r>
          </a:p>
          <a:p>
            <a:pPr lvl="1"/>
            <a:r>
              <a:rPr lang="en-US" sz="3200" dirty="0"/>
              <a:t>We will use 3 types of graphs:</a:t>
            </a:r>
          </a:p>
          <a:p>
            <a:pPr lvl="2"/>
            <a:r>
              <a:rPr lang="en-US" sz="2800" dirty="0"/>
              <a:t>Circle graphs, line graphs, and bar graphs.</a:t>
            </a:r>
          </a:p>
          <a:p>
            <a:r>
              <a:rPr lang="en-US" sz="3600" dirty="0"/>
              <a:t>Scientists frequently use scientific models ( an idea picture, a system, or a mathematical expression that represents the concept being explained)</a:t>
            </a:r>
          </a:p>
          <a:p>
            <a:pPr marL="0" indent="0">
              <a:buNone/>
            </a:pPr>
            <a:endParaRPr lang="en-US" dirty="0"/>
          </a:p>
        </p:txBody>
      </p:sp>
    </p:spTree>
    <p:extLst>
      <p:ext uri="{BB962C8B-B14F-4D97-AF65-F5344CB8AC3E}">
        <p14:creationId xmlns:p14="http://schemas.microsoft.com/office/powerpoint/2010/main" val="2506065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710FE-6A67-4462-BF69-BF65E6C3774D}"/>
              </a:ext>
            </a:extLst>
          </p:cNvPr>
          <p:cNvSpPr>
            <a:spLocks noGrp="1"/>
          </p:cNvSpPr>
          <p:nvPr>
            <p:ph type="title"/>
          </p:nvPr>
        </p:nvSpPr>
        <p:spPr/>
        <p:txBody>
          <a:bodyPr>
            <a:normAutofit/>
          </a:bodyPr>
          <a:lstStyle/>
          <a:p>
            <a:pPr algn="ctr"/>
            <a:r>
              <a:rPr lang="en-US" sz="6000" dirty="0">
                <a:latin typeface="Algerian" panose="04020705040A02060702" pitchFamily="82" charset="0"/>
              </a:rPr>
              <a:t>Theories and Laws</a:t>
            </a:r>
          </a:p>
        </p:txBody>
      </p:sp>
      <p:sp>
        <p:nvSpPr>
          <p:cNvPr id="3" name="Content Placeholder 2">
            <a:extLst>
              <a:ext uri="{FF2B5EF4-FFF2-40B4-BE49-F238E27FC236}">
                <a16:creationId xmlns:a16="http://schemas.microsoft.com/office/drawing/2014/main" id="{16D751C2-4756-4117-90B6-9FFF4499C8B1}"/>
              </a:ext>
            </a:extLst>
          </p:cNvPr>
          <p:cNvSpPr>
            <a:spLocks noGrp="1"/>
          </p:cNvSpPr>
          <p:nvPr>
            <p:ph idx="1"/>
          </p:nvPr>
        </p:nvSpPr>
        <p:spPr/>
        <p:txBody>
          <a:bodyPr>
            <a:normAutofit/>
          </a:bodyPr>
          <a:lstStyle/>
          <a:p>
            <a:r>
              <a:rPr lang="en-US" sz="4800" b="1" dirty="0"/>
              <a:t>Scientific theory: </a:t>
            </a:r>
            <a:r>
              <a:rPr lang="en-US" sz="4800" dirty="0"/>
              <a:t>an explanation based on many observations during repeated investigations</a:t>
            </a:r>
          </a:p>
          <a:p>
            <a:r>
              <a:rPr lang="en-US" sz="4800" b="1" dirty="0"/>
              <a:t>Scientific law: </a:t>
            </a:r>
            <a:r>
              <a:rPr lang="en-US" sz="4800" dirty="0"/>
              <a:t>a principle that describes the behavior of a natural phenomena.</a:t>
            </a:r>
          </a:p>
        </p:txBody>
      </p:sp>
    </p:spTree>
    <p:extLst>
      <p:ext uri="{BB962C8B-B14F-4D97-AF65-F5344CB8AC3E}">
        <p14:creationId xmlns:p14="http://schemas.microsoft.com/office/powerpoint/2010/main" val="2564313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4E1EF-AE94-4C55-86A3-66819A893CBD}"/>
              </a:ext>
            </a:extLst>
          </p:cNvPr>
          <p:cNvSpPr>
            <a:spLocks noGrp="1"/>
          </p:cNvSpPr>
          <p:nvPr>
            <p:ph type="title"/>
          </p:nvPr>
        </p:nvSpPr>
        <p:spPr/>
        <p:txBody>
          <a:bodyPr/>
          <a:lstStyle/>
          <a:p>
            <a:pPr algn="ctr"/>
            <a:r>
              <a:rPr lang="en-US" dirty="0"/>
              <a:t>Earth’s Systems</a:t>
            </a:r>
          </a:p>
        </p:txBody>
      </p:sp>
      <p:sp>
        <p:nvSpPr>
          <p:cNvPr id="3" name="Content Placeholder 2">
            <a:extLst>
              <a:ext uri="{FF2B5EF4-FFF2-40B4-BE49-F238E27FC236}">
                <a16:creationId xmlns:a16="http://schemas.microsoft.com/office/drawing/2014/main" id="{CECBEC24-8F94-4C2D-9A1D-4BF95B2FA077}"/>
              </a:ext>
            </a:extLst>
          </p:cNvPr>
          <p:cNvSpPr>
            <a:spLocks noGrp="1"/>
          </p:cNvSpPr>
          <p:nvPr>
            <p:ph idx="1"/>
          </p:nvPr>
        </p:nvSpPr>
        <p:spPr>
          <a:xfrm>
            <a:off x="838200" y="1825625"/>
            <a:ext cx="4671060" cy="4026535"/>
          </a:xfrm>
        </p:spPr>
        <p:txBody>
          <a:bodyPr/>
          <a:lstStyle/>
          <a:p>
            <a:pPr marL="0" indent="0">
              <a:buNone/>
            </a:pPr>
            <a:r>
              <a:rPr lang="en-US" dirty="0"/>
              <a:t>There are FOUR main Earth systems. These systems are interdependent. The first is the geosphere.</a:t>
            </a:r>
          </a:p>
          <a:p>
            <a:pPr marL="0" indent="0">
              <a:buNone/>
            </a:pPr>
            <a:r>
              <a:rPr lang="en-US" dirty="0"/>
              <a:t>Geosphere (lithosphere): area from the surface of the Earth down to the center (crust, mantle, and core) </a:t>
            </a:r>
          </a:p>
        </p:txBody>
      </p:sp>
      <p:pic>
        <p:nvPicPr>
          <p:cNvPr id="1026" name="Picture 2" descr="https://sites.google.com/site/earthsspheresaccs/_/rsrc/1468883760106/home/geosphere/earths-history-5-638.jpg?height=492&amp;width=652">
            <a:extLst>
              <a:ext uri="{FF2B5EF4-FFF2-40B4-BE49-F238E27FC236}">
                <a16:creationId xmlns:a16="http://schemas.microsoft.com/office/drawing/2014/main" id="{29DECDDF-ED43-4135-A3FE-C382258C4D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2293" y="1715648"/>
            <a:ext cx="5839707" cy="4384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4487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4CBDE-416C-4458-92A0-5945B71E4884}"/>
              </a:ext>
            </a:extLst>
          </p:cNvPr>
          <p:cNvSpPr>
            <a:spLocks noGrp="1"/>
          </p:cNvSpPr>
          <p:nvPr>
            <p:ph type="title"/>
          </p:nvPr>
        </p:nvSpPr>
        <p:spPr/>
        <p:txBody>
          <a:bodyPr/>
          <a:lstStyle/>
          <a:p>
            <a:pPr algn="ctr"/>
            <a:r>
              <a:rPr lang="en-US" dirty="0"/>
              <a:t>Atmosphere</a:t>
            </a:r>
          </a:p>
        </p:txBody>
      </p:sp>
      <p:sp>
        <p:nvSpPr>
          <p:cNvPr id="3" name="Content Placeholder 2">
            <a:extLst>
              <a:ext uri="{FF2B5EF4-FFF2-40B4-BE49-F238E27FC236}">
                <a16:creationId xmlns:a16="http://schemas.microsoft.com/office/drawing/2014/main" id="{48169049-886D-4F08-92B9-2508D426ED4D}"/>
              </a:ext>
            </a:extLst>
          </p:cNvPr>
          <p:cNvSpPr>
            <a:spLocks noGrp="1"/>
          </p:cNvSpPr>
          <p:nvPr>
            <p:ph idx="1"/>
          </p:nvPr>
        </p:nvSpPr>
        <p:spPr/>
        <p:txBody>
          <a:bodyPr>
            <a:normAutofit/>
          </a:bodyPr>
          <a:lstStyle/>
          <a:p>
            <a:r>
              <a:rPr lang="en-US" sz="3600" dirty="0"/>
              <a:t>The atmosphere is the blanket of gases that surrounds our plant.  It is 78% nitrogen and 21% oxygen. The remaining 1% includes water vapor, argon, carbon dioxide, and other gases. </a:t>
            </a:r>
          </a:p>
          <a:p>
            <a:pPr lvl="1"/>
            <a:r>
              <a:rPr lang="en-US" sz="3200" dirty="0"/>
              <a:t>Protects organisms from harmful radiation from the Sun, regulates temperature, and provides oxygen</a:t>
            </a:r>
          </a:p>
          <a:p>
            <a:pPr lvl="1"/>
            <a:endParaRPr lang="en-US" sz="3200" dirty="0"/>
          </a:p>
          <a:p>
            <a:pPr marL="0" indent="0" algn="ctr">
              <a:buNone/>
            </a:pPr>
            <a:r>
              <a:rPr lang="en-US" sz="3600" dirty="0"/>
              <a:t>We’ll dive into the layers of the atmosphere later! </a:t>
            </a:r>
            <a:r>
              <a:rPr lang="en-US" sz="3600" dirty="0">
                <a:sym typeface="Wingdings" panose="05000000000000000000" pitchFamily="2" charset="2"/>
              </a:rPr>
              <a:t></a:t>
            </a:r>
          </a:p>
        </p:txBody>
      </p:sp>
    </p:spTree>
    <p:extLst>
      <p:ext uri="{BB962C8B-B14F-4D97-AF65-F5344CB8AC3E}">
        <p14:creationId xmlns:p14="http://schemas.microsoft.com/office/powerpoint/2010/main" val="3034202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A4383-7C62-4401-92AA-8BAA22479E66}"/>
              </a:ext>
            </a:extLst>
          </p:cNvPr>
          <p:cNvSpPr>
            <a:spLocks noGrp="1"/>
          </p:cNvSpPr>
          <p:nvPr>
            <p:ph type="title"/>
          </p:nvPr>
        </p:nvSpPr>
        <p:spPr>
          <a:xfrm>
            <a:off x="838200" y="68847"/>
            <a:ext cx="10515600" cy="1325563"/>
          </a:xfrm>
        </p:spPr>
        <p:txBody>
          <a:bodyPr>
            <a:normAutofit/>
          </a:bodyPr>
          <a:lstStyle/>
          <a:p>
            <a:pPr algn="ctr"/>
            <a:r>
              <a:rPr lang="en-US" sz="5400" dirty="0"/>
              <a:t>Hydrosphere</a:t>
            </a:r>
          </a:p>
        </p:txBody>
      </p:sp>
      <p:sp>
        <p:nvSpPr>
          <p:cNvPr id="3" name="Content Placeholder 2">
            <a:extLst>
              <a:ext uri="{FF2B5EF4-FFF2-40B4-BE49-F238E27FC236}">
                <a16:creationId xmlns:a16="http://schemas.microsoft.com/office/drawing/2014/main" id="{9EB72DB2-A17F-4084-BCB0-2A5C39881901}"/>
              </a:ext>
            </a:extLst>
          </p:cNvPr>
          <p:cNvSpPr>
            <a:spLocks noGrp="1"/>
          </p:cNvSpPr>
          <p:nvPr>
            <p:ph idx="1"/>
          </p:nvPr>
        </p:nvSpPr>
        <p:spPr>
          <a:xfrm>
            <a:off x="838200" y="1412899"/>
            <a:ext cx="10515600" cy="4351338"/>
          </a:xfrm>
        </p:spPr>
        <p:txBody>
          <a:bodyPr>
            <a:normAutofit/>
          </a:bodyPr>
          <a:lstStyle/>
          <a:p>
            <a:r>
              <a:rPr lang="en-US" sz="3600" dirty="0"/>
              <a:t>All of the water on Earth, including the water in the atmosphere.</a:t>
            </a:r>
          </a:p>
          <a:p>
            <a:r>
              <a:rPr lang="en-US" sz="3600" dirty="0"/>
              <a:t>97% of the Earth’s water is salt water</a:t>
            </a:r>
          </a:p>
          <a:p>
            <a:r>
              <a:rPr lang="en-US" sz="3600" dirty="0"/>
              <a:t>3% is freshwater in rivers and lakes, groundwater, and glaciers</a:t>
            </a:r>
          </a:p>
        </p:txBody>
      </p:sp>
      <p:pic>
        <p:nvPicPr>
          <p:cNvPr id="5" name="Picture 4">
            <a:extLst>
              <a:ext uri="{FF2B5EF4-FFF2-40B4-BE49-F238E27FC236}">
                <a16:creationId xmlns:a16="http://schemas.microsoft.com/office/drawing/2014/main" id="{1C0CF99B-C34B-44ED-B2D9-2B1C2154A38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4402" y="4332849"/>
            <a:ext cx="11423196" cy="2525151"/>
          </a:xfrm>
          <a:prstGeom prst="rect">
            <a:avLst/>
          </a:prstGeom>
        </p:spPr>
      </p:pic>
      <p:sp>
        <p:nvSpPr>
          <p:cNvPr id="6" name="TextBox 5">
            <a:extLst>
              <a:ext uri="{FF2B5EF4-FFF2-40B4-BE49-F238E27FC236}">
                <a16:creationId xmlns:a16="http://schemas.microsoft.com/office/drawing/2014/main" id="{BA1CAAEC-1937-46D6-83AC-8E4AD0A4463A}"/>
              </a:ext>
            </a:extLst>
          </p:cNvPr>
          <p:cNvSpPr txBox="1"/>
          <p:nvPr/>
        </p:nvSpPr>
        <p:spPr>
          <a:xfrm>
            <a:off x="384402" y="6858000"/>
            <a:ext cx="11423196" cy="230832"/>
          </a:xfrm>
          <a:prstGeom prst="rect">
            <a:avLst/>
          </a:prstGeom>
          <a:noFill/>
        </p:spPr>
        <p:txBody>
          <a:bodyPr wrap="square" rtlCol="0">
            <a:spAutoFit/>
          </a:bodyPr>
          <a:lstStyle/>
          <a:p>
            <a:r>
              <a:rPr lang="en-US" sz="900">
                <a:hlinkClick r:id="rId3" tooltip="http://shivaisme-cachemire.blogspot.com/2015/03/espace-ou-ocean.html"/>
              </a:rPr>
              <a:t>This Photo</a:t>
            </a:r>
            <a:r>
              <a:rPr lang="en-US" sz="900"/>
              <a:t> by Unknown Author is licensed under </a:t>
            </a:r>
            <a:r>
              <a:rPr lang="en-US" sz="900">
                <a:hlinkClick r:id="rId4" tooltip="https://creativecommons.org/licenses/by-nc-nd/2.0/"/>
              </a:rPr>
              <a:t>CC BY-NC-ND</a:t>
            </a:r>
            <a:endParaRPr lang="en-US" sz="900"/>
          </a:p>
        </p:txBody>
      </p:sp>
    </p:spTree>
    <p:extLst>
      <p:ext uri="{BB962C8B-B14F-4D97-AF65-F5344CB8AC3E}">
        <p14:creationId xmlns:p14="http://schemas.microsoft.com/office/powerpoint/2010/main" val="3052031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6D707-3244-4847-AC26-8E801F20B9B6}"/>
              </a:ext>
            </a:extLst>
          </p:cNvPr>
          <p:cNvSpPr>
            <a:spLocks noGrp="1"/>
          </p:cNvSpPr>
          <p:nvPr>
            <p:ph type="title"/>
          </p:nvPr>
        </p:nvSpPr>
        <p:spPr/>
        <p:txBody>
          <a:bodyPr/>
          <a:lstStyle/>
          <a:p>
            <a:pPr algn="ctr"/>
            <a:r>
              <a:rPr lang="en-US" sz="6000" dirty="0"/>
              <a:t>Biosphere</a:t>
            </a:r>
            <a:endParaRPr lang="en-US" dirty="0"/>
          </a:p>
        </p:txBody>
      </p:sp>
      <p:sp>
        <p:nvSpPr>
          <p:cNvPr id="3" name="Content Placeholder 2">
            <a:extLst>
              <a:ext uri="{FF2B5EF4-FFF2-40B4-BE49-F238E27FC236}">
                <a16:creationId xmlns:a16="http://schemas.microsoft.com/office/drawing/2014/main" id="{D75E5F10-F0DE-4166-8EB4-9E34D0C4CDD6}"/>
              </a:ext>
            </a:extLst>
          </p:cNvPr>
          <p:cNvSpPr>
            <a:spLocks noGrp="1"/>
          </p:cNvSpPr>
          <p:nvPr>
            <p:ph idx="1"/>
          </p:nvPr>
        </p:nvSpPr>
        <p:spPr>
          <a:xfrm>
            <a:off x="992945" y="1914382"/>
            <a:ext cx="5257800" cy="4526574"/>
          </a:xfrm>
        </p:spPr>
        <p:txBody>
          <a:bodyPr/>
          <a:lstStyle/>
          <a:p>
            <a:r>
              <a:rPr lang="en-US" sz="4000" dirty="0"/>
              <a:t>All the organisms that live on Earth and the environments in which they live</a:t>
            </a:r>
          </a:p>
          <a:p>
            <a:pPr marL="0" indent="0">
              <a:buNone/>
            </a:pPr>
            <a:endParaRPr lang="en-US" dirty="0"/>
          </a:p>
        </p:txBody>
      </p:sp>
      <p:pic>
        <p:nvPicPr>
          <p:cNvPr id="5" name="Picture 4">
            <a:extLst>
              <a:ext uri="{FF2B5EF4-FFF2-40B4-BE49-F238E27FC236}">
                <a16:creationId xmlns:a16="http://schemas.microsoft.com/office/drawing/2014/main" id="{7D5112AB-057C-4BDC-A081-057D296AE7C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996939" y="1836351"/>
            <a:ext cx="4765410" cy="4604605"/>
          </a:xfrm>
          <a:prstGeom prst="rect">
            <a:avLst/>
          </a:prstGeom>
        </p:spPr>
      </p:pic>
      <p:sp>
        <p:nvSpPr>
          <p:cNvPr id="6" name="TextBox 5">
            <a:extLst>
              <a:ext uri="{FF2B5EF4-FFF2-40B4-BE49-F238E27FC236}">
                <a16:creationId xmlns:a16="http://schemas.microsoft.com/office/drawing/2014/main" id="{D03D9D29-D187-4904-ACE0-4D8A9714DF6B}"/>
              </a:ext>
            </a:extLst>
          </p:cNvPr>
          <p:cNvSpPr txBox="1"/>
          <p:nvPr/>
        </p:nvSpPr>
        <p:spPr>
          <a:xfrm>
            <a:off x="8792307" y="6352199"/>
            <a:ext cx="2970042" cy="369332"/>
          </a:xfrm>
          <a:prstGeom prst="rect">
            <a:avLst/>
          </a:prstGeom>
          <a:noFill/>
        </p:spPr>
        <p:txBody>
          <a:bodyPr wrap="square" rtlCol="0">
            <a:spAutoFit/>
          </a:bodyPr>
          <a:lstStyle/>
          <a:p>
            <a:r>
              <a:rPr lang="en-US" sz="900">
                <a:hlinkClick r:id="rId3" tooltip="http://www.desarrollosostenible.es/contaminacion-ambiental/etoecologia-la-ciencia-del-bien-comun.html"/>
              </a:rPr>
              <a:t>This Photo</a:t>
            </a:r>
            <a:r>
              <a:rPr lang="en-US" sz="900"/>
              <a:t> by Unknown Author is licensed under </a:t>
            </a:r>
            <a:r>
              <a:rPr lang="en-US" sz="900">
                <a:hlinkClick r:id="rId4" tooltip="https://creativecommons.org/licenses/by-nc-sa/4.0/"/>
              </a:rPr>
              <a:t>CC BY-NC-SA</a:t>
            </a:r>
            <a:endParaRPr lang="en-US" sz="900"/>
          </a:p>
        </p:txBody>
      </p:sp>
    </p:spTree>
    <p:extLst>
      <p:ext uri="{BB962C8B-B14F-4D97-AF65-F5344CB8AC3E}">
        <p14:creationId xmlns:p14="http://schemas.microsoft.com/office/powerpoint/2010/main" val="2305698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947C4-5354-4ABE-89B5-C675130F444B}"/>
              </a:ext>
            </a:extLst>
          </p:cNvPr>
          <p:cNvSpPr>
            <a:spLocks noGrp="1"/>
          </p:cNvSpPr>
          <p:nvPr>
            <p:ph type="title"/>
          </p:nvPr>
        </p:nvSpPr>
        <p:spPr/>
        <p:txBody>
          <a:bodyPr/>
          <a:lstStyle/>
          <a:p>
            <a:r>
              <a:rPr lang="en-US" dirty="0"/>
              <a:t>What does interdependent mean?</a:t>
            </a:r>
          </a:p>
        </p:txBody>
      </p:sp>
      <p:pic>
        <p:nvPicPr>
          <p:cNvPr id="5" name="Content Placeholder 4">
            <a:extLst>
              <a:ext uri="{FF2B5EF4-FFF2-40B4-BE49-F238E27FC236}">
                <a16:creationId xmlns:a16="http://schemas.microsoft.com/office/drawing/2014/main" id="{439E7B92-0BB1-464C-963D-25C3CEE168AC}"/>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357180" y="1505585"/>
            <a:ext cx="4834820" cy="4351338"/>
          </a:xfrm>
        </p:spPr>
      </p:pic>
      <p:sp>
        <p:nvSpPr>
          <p:cNvPr id="6" name="TextBox 5">
            <a:extLst>
              <a:ext uri="{FF2B5EF4-FFF2-40B4-BE49-F238E27FC236}">
                <a16:creationId xmlns:a16="http://schemas.microsoft.com/office/drawing/2014/main" id="{FFFDC78C-F6E5-4AD1-89B4-B6DC7A1F0667}"/>
              </a:ext>
            </a:extLst>
          </p:cNvPr>
          <p:cNvSpPr txBox="1"/>
          <p:nvPr/>
        </p:nvSpPr>
        <p:spPr>
          <a:xfrm>
            <a:off x="3678590" y="6176963"/>
            <a:ext cx="4834820" cy="230832"/>
          </a:xfrm>
          <a:prstGeom prst="rect">
            <a:avLst/>
          </a:prstGeom>
          <a:noFill/>
        </p:spPr>
        <p:txBody>
          <a:bodyPr wrap="square" rtlCol="0">
            <a:spAutoFit/>
          </a:bodyPr>
          <a:lstStyle/>
          <a:p>
            <a:r>
              <a:rPr lang="en-US" sz="900">
                <a:hlinkClick r:id="rId3" tooltip="http://kingsvcegeo.wikispaces.com/?showComments=1"/>
              </a:rPr>
              <a:t>This Photo</a:t>
            </a:r>
            <a:r>
              <a:rPr lang="en-US" sz="900"/>
              <a:t> by Unknown Author is licensed under </a:t>
            </a:r>
            <a:r>
              <a:rPr lang="en-US" sz="900">
                <a:hlinkClick r:id="rId4" tooltip="https://creativecommons.org/licenses/by-sa/3.0/"/>
              </a:rPr>
              <a:t>CC BY-SA</a:t>
            </a:r>
            <a:endParaRPr lang="en-US" sz="900"/>
          </a:p>
        </p:txBody>
      </p:sp>
      <p:sp>
        <p:nvSpPr>
          <p:cNvPr id="7" name="TextBox 6">
            <a:extLst>
              <a:ext uri="{FF2B5EF4-FFF2-40B4-BE49-F238E27FC236}">
                <a16:creationId xmlns:a16="http://schemas.microsoft.com/office/drawing/2014/main" id="{5DDFC480-0023-461E-BB7D-48800DD453D5}"/>
              </a:ext>
            </a:extLst>
          </p:cNvPr>
          <p:cNvSpPr txBox="1"/>
          <p:nvPr/>
        </p:nvSpPr>
        <p:spPr>
          <a:xfrm>
            <a:off x="838200" y="1988820"/>
            <a:ext cx="6518980" cy="6647974"/>
          </a:xfrm>
          <a:prstGeom prst="rect">
            <a:avLst/>
          </a:prstGeom>
          <a:noFill/>
        </p:spPr>
        <p:txBody>
          <a:bodyPr wrap="square" rtlCol="0">
            <a:spAutoFit/>
          </a:bodyPr>
          <a:lstStyle/>
          <a:p>
            <a:r>
              <a:rPr lang="en-US" sz="3200" dirty="0"/>
              <a:t>The systems work together!</a:t>
            </a:r>
          </a:p>
          <a:p>
            <a:endParaRPr lang="en-US" sz="3200" dirty="0"/>
          </a:p>
          <a:p>
            <a:r>
              <a:rPr lang="en-US" sz="3200" dirty="0"/>
              <a:t>The water from the hydrosphere enters the atmosphere (evaporation), falls on the biosphere (precipitation), and soaks into the geosphere! </a:t>
            </a:r>
          </a:p>
          <a:p>
            <a:endParaRPr lang="en-US" sz="3600" dirty="0"/>
          </a:p>
          <a:p>
            <a:endParaRPr lang="en-US" sz="3600" dirty="0"/>
          </a:p>
          <a:p>
            <a:endParaRPr lang="en-US" sz="3600" dirty="0"/>
          </a:p>
          <a:p>
            <a:endParaRPr lang="en-US" sz="3600"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726417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81FFC-5B99-40B0-BE54-E669A5C54393}"/>
              </a:ext>
            </a:extLst>
          </p:cNvPr>
          <p:cNvSpPr>
            <a:spLocks noGrp="1"/>
          </p:cNvSpPr>
          <p:nvPr>
            <p:ph type="title"/>
          </p:nvPr>
        </p:nvSpPr>
        <p:spPr/>
        <p:txBody>
          <a:bodyPr/>
          <a:lstStyle/>
          <a:p>
            <a:pPr algn="ctr"/>
            <a:r>
              <a:rPr lang="en-US" sz="4800" dirty="0"/>
              <a:t>Technology</a:t>
            </a:r>
            <a:endParaRPr lang="en-US" dirty="0"/>
          </a:p>
        </p:txBody>
      </p:sp>
      <p:sp>
        <p:nvSpPr>
          <p:cNvPr id="3" name="Content Placeholder 2">
            <a:extLst>
              <a:ext uri="{FF2B5EF4-FFF2-40B4-BE49-F238E27FC236}">
                <a16:creationId xmlns:a16="http://schemas.microsoft.com/office/drawing/2014/main" id="{72F213CC-05F3-4CB3-91AB-8346E0B44268}"/>
              </a:ext>
            </a:extLst>
          </p:cNvPr>
          <p:cNvSpPr>
            <a:spLocks noGrp="1"/>
          </p:cNvSpPr>
          <p:nvPr>
            <p:ph idx="1"/>
          </p:nvPr>
        </p:nvSpPr>
        <p:spPr/>
        <p:txBody>
          <a:bodyPr>
            <a:normAutofit lnSpcReduction="10000"/>
          </a:bodyPr>
          <a:lstStyle/>
          <a:p>
            <a:r>
              <a:rPr lang="en-US" sz="4000" dirty="0"/>
              <a:t>The application of scientific discoveries is called technology </a:t>
            </a:r>
          </a:p>
          <a:p>
            <a:r>
              <a:rPr lang="en-US" sz="4000" dirty="0"/>
              <a:t>Helps make life easier and safer (usually…)</a:t>
            </a:r>
          </a:p>
          <a:p>
            <a:endParaRPr lang="en-US" sz="4000" dirty="0"/>
          </a:p>
          <a:p>
            <a:r>
              <a:rPr lang="en-US" sz="4000" dirty="0"/>
              <a:t>What are 3 examples of technology YOU use on a daily basis?</a:t>
            </a:r>
          </a:p>
          <a:p>
            <a:pPr lvl="1"/>
            <a:r>
              <a:rPr lang="en-US" sz="3600" dirty="0"/>
              <a:t>Cell phone, elevator, computers, alarm system, electric toothbrush, etc.</a:t>
            </a:r>
          </a:p>
        </p:txBody>
      </p:sp>
    </p:spTree>
    <p:extLst>
      <p:ext uri="{BB962C8B-B14F-4D97-AF65-F5344CB8AC3E}">
        <p14:creationId xmlns:p14="http://schemas.microsoft.com/office/powerpoint/2010/main" val="3239725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5816E-4C5D-4154-B452-A91E582DF9FB}"/>
              </a:ext>
            </a:extLst>
          </p:cNvPr>
          <p:cNvSpPr>
            <a:spLocks noGrp="1"/>
          </p:cNvSpPr>
          <p:nvPr>
            <p:ph type="ctrTitle"/>
          </p:nvPr>
        </p:nvSpPr>
        <p:spPr/>
        <p:txBody>
          <a:bodyPr/>
          <a:lstStyle/>
          <a:p>
            <a:r>
              <a:rPr lang="en-US" dirty="0"/>
              <a:t>Methods of Scientists</a:t>
            </a:r>
          </a:p>
        </p:txBody>
      </p:sp>
      <p:sp>
        <p:nvSpPr>
          <p:cNvPr id="4" name="Subtitle 3">
            <a:extLst>
              <a:ext uri="{FF2B5EF4-FFF2-40B4-BE49-F238E27FC236}">
                <a16:creationId xmlns:a16="http://schemas.microsoft.com/office/drawing/2014/main" id="{A11A37F5-1450-4903-883D-0503DA1A2C97}"/>
              </a:ext>
            </a:extLst>
          </p:cNvPr>
          <p:cNvSpPr>
            <a:spLocks noGrp="1"/>
          </p:cNvSpPr>
          <p:nvPr>
            <p:ph type="subTitle" idx="1"/>
          </p:nvPr>
        </p:nvSpPr>
        <p:spPr/>
        <p:txBody>
          <a:bodyPr>
            <a:normAutofit/>
          </a:bodyPr>
          <a:lstStyle/>
          <a:p>
            <a:r>
              <a:rPr lang="en-US" sz="3600" dirty="0"/>
              <a:t>1.2</a:t>
            </a:r>
          </a:p>
        </p:txBody>
      </p:sp>
    </p:spTree>
    <p:extLst>
      <p:ext uri="{BB962C8B-B14F-4D97-AF65-F5344CB8AC3E}">
        <p14:creationId xmlns:p14="http://schemas.microsoft.com/office/powerpoint/2010/main" val="773652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1047</Words>
  <Application>Microsoft Office PowerPoint</Application>
  <PresentationFormat>Widescreen</PresentationFormat>
  <Paragraphs>117</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Algerian</vt:lpstr>
      <vt:lpstr>Arial</vt:lpstr>
      <vt:lpstr>Bauhaus 93</vt:lpstr>
      <vt:lpstr>Bookman Old Style</vt:lpstr>
      <vt:lpstr>Calibri</vt:lpstr>
      <vt:lpstr>Calibri Light</vt:lpstr>
      <vt:lpstr>Times New Roman</vt:lpstr>
      <vt:lpstr>Wingdings</vt:lpstr>
      <vt:lpstr>Office Theme</vt:lpstr>
      <vt:lpstr>The Nature of Science</vt:lpstr>
      <vt:lpstr>Section 1: Earth Science</vt:lpstr>
      <vt:lpstr>Earth’s Systems</vt:lpstr>
      <vt:lpstr>Atmosphere</vt:lpstr>
      <vt:lpstr>Hydrosphere</vt:lpstr>
      <vt:lpstr>Biosphere</vt:lpstr>
      <vt:lpstr>What does interdependent mean?</vt:lpstr>
      <vt:lpstr>Technology</vt:lpstr>
      <vt:lpstr>Methods of Scientists</vt:lpstr>
      <vt:lpstr>The Nature of Scientific Investigation</vt:lpstr>
      <vt:lpstr>Experimentation</vt:lpstr>
      <vt:lpstr>Control &amp; Variable example</vt:lpstr>
      <vt:lpstr>Measurement</vt:lpstr>
      <vt:lpstr>Look at the board! Ms. Norton will now draw the METRIC staircase… and you need to do the SAME!</vt:lpstr>
      <vt:lpstr>PowerPoint Presentation</vt:lpstr>
      <vt:lpstr>What is the best unit for measuring EACH mass?</vt:lpstr>
      <vt:lpstr>Scientific Notation</vt:lpstr>
      <vt:lpstr>Scientific Notation, cont.</vt:lpstr>
      <vt:lpstr>Communication in Science</vt:lpstr>
      <vt:lpstr>Communicating Results</vt:lpstr>
      <vt:lpstr>Theories and Laws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Science</dc:title>
  <dc:creator>Lyndsey Norton</dc:creator>
  <cp:lastModifiedBy>Lyndsey Norton</cp:lastModifiedBy>
  <cp:revision>14</cp:revision>
  <dcterms:created xsi:type="dcterms:W3CDTF">2018-07-03T15:54:25Z</dcterms:created>
  <dcterms:modified xsi:type="dcterms:W3CDTF">2018-08-29T13:33:28Z</dcterms:modified>
</cp:coreProperties>
</file>