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4" r:id="rId8"/>
    <p:sldId id="280" r:id="rId9"/>
    <p:sldId id="285" r:id="rId10"/>
    <p:sldId id="282" r:id="rId11"/>
    <p:sldId id="283" r:id="rId12"/>
    <p:sldId id="281" r:id="rId13"/>
    <p:sldId id="286" r:id="rId14"/>
    <p:sldId id="288" r:id="rId15"/>
    <p:sldId id="289" r:id="rId16"/>
    <p:sldId id="290" r:id="rId17"/>
    <p:sldId id="291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385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3/18/2019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 video Linville Cavern </a:t>
            </a:r>
            <a:r>
              <a:rPr lang="en-US"/>
              <a:t>on Slide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https://video.search.yahoo.com/search/video;_ylt=AwrJ6R6PRIFcaJYAYF5XNyoA;_ylu=X3oDMTEzZnNnMjV0BGNvbG8DYmYxBHBvcwMxBHZ0aWQDVUlDMV8xBHNlYwNwaXZz?p=linville+cavern+video&amp;fr2=piv-web&amp;fr=mcafee#id=2&amp;vid=597b7a2af3eafe32914240d22e82f9f3&amp;action=view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search/video;_ylt=AwrJ6R6PRIFcaJYAYF5XNyoA;_ylu=X3oDMTEzZnNnMjV0BGNvbG8DYmYxBHBvcwMxBHZ0aWQDVUlDMV8xBHNlYwNwaXZz?p=linville+cavern+video&amp;fr2=piv-web&amp;fr=mcafee#id=2&amp;vid=597b7a2af3eafe32914240d22e82f9f3&amp;action=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012" y="2569132"/>
            <a:ext cx="4846320" cy="2387600"/>
          </a:xfrm>
        </p:spPr>
        <p:txBody>
          <a:bodyPr/>
          <a:lstStyle/>
          <a:p>
            <a:r>
              <a:rPr lang="en-US" dirty="0"/>
              <a:t>Groundwater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Johnson Earth Science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Groundwater moves slowly and continuously through aquifers and eventually returns to Earth’s surface via springs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Springs are natural discharges of groundwater</a:t>
            </a:r>
          </a:p>
          <a:p>
            <a:endParaRPr lang="en-US" dirty="0"/>
          </a:p>
          <a:p>
            <a:r>
              <a:rPr lang="en-US" dirty="0"/>
              <a:t>Archaeological sites are often found adjacent to springs because they provide a source of water for humans and animals.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Geysers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BDD374F-55AB-41F5-AB08-785EB0C09D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r="12284"/>
          <a:stretch>
            <a:fillRect/>
          </a:stretch>
        </p:blipFill>
        <p:spPr>
          <a:xfrm>
            <a:off x="136691" y="1020417"/>
            <a:ext cx="6489986" cy="49612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Explosive hot springs.</a:t>
            </a:r>
          </a:p>
          <a:p>
            <a:r>
              <a:rPr lang="en-US" dirty="0"/>
              <a:t>Water is heated above boiling and is vaporized.</a:t>
            </a:r>
          </a:p>
          <a:p>
            <a:r>
              <a:rPr lang="en-US" dirty="0"/>
              <a:t>Water vapor causes pressure to build up which fuels eruptions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F04BB-DE79-425F-914B-DF3103AF4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" y="177799"/>
            <a:ext cx="6738730" cy="4492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014DDE-5F19-47E2-A6D2-3A134AB8A21B}"/>
              </a:ext>
            </a:extLst>
          </p:cNvPr>
          <p:cNvSpPr txBox="1"/>
          <p:nvPr/>
        </p:nvSpPr>
        <p:spPr>
          <a:xfrm>
            <a:off x="7096229" y="636104"/>
            <a:ext cx="48905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Old Faithful</a:t>
            </a:r>
          </a:p>
          <a:p>
            <a:r>
              <a:rPr lang="en-US" sz="2400" dirty="0"/>
              <a:t>Yellowstone National Park, Wyoming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Erupts every 44-125 min. reaching </a:t>
            </a:r>
          </a:p>
          <a:p>
            <a:r>
              <a:rPr lang="en-US" sz="2400" dirty="0"/>
              <a:t>Heights of 27-56 meters</a:t>
            </a:r>
          </a:p>
        </p:txBody>
      </p:sp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Groundwater Weathering and Deposition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Carbonic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CA8E-E586-4004-A1FA-0C5B09DF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Acids: aqueous solutions that contain hydrogen ions</a:t>
            </a:r>
          </a:p>
          <a:p>
            <a:endParaRPr lang="en-US" dirty="0"/>
          </a:p>
          <a:p>
            <a:r>
              <a:rPr lang="en-US" dirty="0"/>
              <a:t>Most groundwater is slightly acidic due to </a:t>
            </a:r>
            <a:r>
              <a:rPr lang="en-US" u="sng" dirty="0"/>
              <a:t>carbonic acid</a:t>
            </a:r>
          </a:p>
          <a:p>
            <a:endParaRPr lang="en-US" u="sng" dirty="0"/>
          </a:p>
          <a:p>
            <a:r>
              <a:rPr lang="en-US" u="sng" dirty="0"/>
              <a:t>Carbonic acid</a:t>
            </a:r>
            <a:r>
              <a:rPr lang="en-US" dirty="0"/>
              <a:t> forms when carbon dioxide gas (CO</a:t>
            </a:r>
            <a:r>
              <a:rPr lang="en-US" baseline="-25000" dirty="0"/>
              <a:t>2</a:t>
            </a:r>
            <a:r>
              <a:rPr lang="en-US" dirty="0"/>
              <a:t>) dissolves in water (H</a:t>
            </a:r>
            <a:r>
              <a:rPr lang="en-US" baseline="-25000" dirty="0"/>
              <a:t>2</a:t>
            </a:r>
            <a:r>
              <a:rPr lang="en-US" dirty="0"/>
              <a:t>O) and combines with water molecules </a:t>
            </a:r>
          </a:p>
          <a:p>
            <a:r>
              <a:rPr lang="en-US" dirty="0"/>
              <a:t>In real life this occurs when: precipitation falls and interacts with CO</a:t>
            </a:r>
            <a:r>
              <a:rPr lang="en-US" baseline="-25000" dirty="0"/>
              <a:t>2</a:t>
            </a:r>
            <a:r>
              <a:rPr lang="en-US" dirty="0"/>
              <a:t> or when groundwater infiltrates the products of decaying organic matter in soil</a:t>
            </a:r>
          </a:p>
          <a:p>
            <a:endParaRPr lang="en-US" dirty="0"/>
          </a:p>
          <a:p>
            <a:r>
              <a:rPr lang="en-US" dirty="0"/>
              <a:t>Limestone can be slowly degraded as a result of slightly acidic groundwater</a:t>
            </a:r>
          </a:p>
        </p:txBody>
      </p:sp>
    </p:spTree>
    <p:extLst>
      <p:ext uri="{BB962C8B-B14F-4D97-AF65-F5344CB8AC3E}">
        <p14:creationId xmlns:p14="http://schemas.microsoft.com/office/powerpoint/2010/main" val="23086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Dissolution by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Wingdings" panose="05000000000000000000" pitchFamily="2" charset="2"/>
              </a:rPr>
              <a:t> 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CO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 H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 + HCO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CaCO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 + H+  Ca</a:t>
            </a:r>
            <a:r>
              <a:rPr lang="en-US" baseline="30000" dirty="0">
                <a:sym typeface="Wingdings" panose="05000000000000000000" pitchFamily="2" charset="2"/>
              </a:rPr>
              <a:t>2+ </a:t>
            </a:r>
            <a:r>
              <a:rPr lang="en-US" dirty="0">
                <a:sym typeface="Wingdings" panose="05000000000000000000" pitchFamily="2" charset="2"/>
              </a:rPr>
              <a:t>+ HCO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These ions are carried away by groundwater and precipitate out of solution (become solids) </a:t>
            </a:r>
          </a:p>
          <a:p>
            <a:r>
              <a:rPr lang="en-US" dirty="0">
                <a:sym typeface="Wingdings" panose="05000000000000000000" pitchFamily="2" charset="2"/>
              </a:rPr>
              <a:t>Precipitation occurs when groundwater evaporates or when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>
                <a:sym typeface="Wingdings" panose="05000000000000000000" pitchFamily="2" charset="2"/>
              </a:rPr>
              <a:t> gas leaves the water</a:t>
            </a:r>
          </a:p>
          <a:p>
            <a:r>
              <a:rPr lang="en-US" dirty="0">
                <a:sym typeface="Wingdings" panose="05000000000000000000" pitchFamily="2" charset="2"/>
              </a:rPr>
              <a:t>Dissolution-the process of dissolving </a:t>
            </a:r>
          </a:p>
          <a:p>
            <a:r>
              <a:rPr lang="en-US" dirty="0">
                <a:sym typeface="Wingdings" panose="05000000000000000000" pitchFamily="2" charset="2"/>
              </a:rPr>
              <a:t>Dissolution and Precipitation of calcite caves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E1ADF1-8890-4C3A-96C4-EDFD81E25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7104" r="6468" b="13949"/>
          <a:stretch/>
        </p:blipFill>
        <p:spPr>
          <a:xfrm rot="5400000">
            <a:off x="6398454" y="1512277"/>
            <a:ext cx="5877951" cy="3833446"/>
          </a:xfrm>
        </p:spPr>
      </p:pic>
    </p:spTree>
    <p:extLst>
      <p:ext uri="{BB962C8B-B14F-4D97-AF65-F5344CB8AC3E}">
        <p14:creationId xmlns:p14="http://schemas.microsoft.com/office/powerpoint/2010/main" val="25978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Cave: an underground opening with a connection to Earth’s surface</a:t>
            </a:r>
          </a:p>
          <a:p>
            <a:r>
              <a:rPr lang="en-US" dirty="0"/>
              <a:t>Also known as a Cavern</a:t>
            </a:r>
          </a:p>
          <a:p>
            <a:r>
              <a:rPr lang="en-US" dirty="0"/>
              <a:t>Most formed when groundwater dissolves limestone</a:t>
            </a:r>
          </a:p>
          <a:p>
            <a:r>
              <a:rPr lang="en-US" dirty="0"/>
              <a:t>Begins at the zone of saturation just below the water table</a:t>
            </a:r>
          </a:p>
          <a:p>
            <a:r>
              <a:rPr lang="en-US" dirty="0"/>
              <a:t>Water table lowers and cave fills with air, creating new caves below the lowered water table</a:t>
            </a:r>
          </a:p>
          <a:p>
            <a:r>
              <a:rPr lang="en-US" dirty="0"/>
              <a:t>Commonly occurs where uplift has occurred due to tectonic forces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A30D34-C79E-4E78-8710-644D1DB3C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3353" r="-392" b="7174"/>
          <a:stretch/>
        </p:blipFill>
        <p:spPr>
          <a:xfrm rot="10800000">
            <a:off x="6126480" y="2377440"/>
            <a:ext cx="4663440" cy="3108960"/>
          </a:xfrm>
        </p:spPr>
      </p:pic>
    </p:spTree>
    <p:extLst>
      <p:ext uri="{BB962C8B-B14F-4D97-AF65-F5344CB8AC3E}">
        <p14:creationId xmlns:p14="http://schemas.microsoft.com/office/powerpoint/2010/main" val="36008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Deposits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Dripstones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remarkable features made by groundwater</a:t>
            </a:r>
          </a:p>
          <a:p>
            <a:r>
              <a:rPr lang="en-US" dirty="0"/>
              <a:t>Built over time as water drips through caves</a:t>
            </a:r>
          </a:p>
          <a:p>
            <a:r>
              <a:rPr lang="en-US" dirty="0"/>
              <a:t>Each drop of water hanging on ceiling of a cave loses CO2 and precipitates calcite</a:t>
            </a:r>
          </a:p>
          <a:p>
            <a:r>
              <a:rPr lang="en-US" dirty="0"/>
              <a:t>Stalactite-hangs from ceiling like icicles and forms gradually, a form of dripstone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Stalagmites- mound-shaped dripstones slowly created by water dripping to the floor of a cave</a:t>
            </a:r>
          </a:p>
          <a:p>
            <a:r>
              <a:rPr lang="en-US" dirty="0"/>
              <a:t>Dripstone columns-created by the meeting of stalactites and stalagmites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Deposits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180FE-8FF5-4D47-B108-4C9B30DDE459}"/>
              </a:ext>
            </a:extLst>
          </p:cNvPr>
          <p:cNvSpPr txBox="1"/>
          <p:nvPr/>
        </p:nvSpPr>
        <p:spPr>
          <a:xfrm>
            <a:off x="1205948" y="1696278"/>
            <a:ext cx="188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Hard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8DDF2-17FB-4151-91B4-BE6B7C04F023}"/>
              </a:ext>
            </a:extLst>
          </p:cNvPr>
          <p:cNvSpPr txBox="1"/>
          <p:nvPr/>
        </p:nvSpPr>
        <p:spPr>
          <a:xfrm>
            <a:off x="410402" y="2279419"/>
            <a:ext cx="109616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that contains high concentrations of calcium, magnesium, or iron</a:t>
            </a:r>
          </a:p>
          <a:p>
            <a:endParaRPr lang="en-US" dirty="0"/>
          </a:p>
          <a:p>
            <a:r>
              <a:rPr lang="en-US" dirty="0"/>
              <a:t>Common in areas where the subsurface rock is limestone.</a:t>
            </a:r>
          </a:p>
          <a:p>
            <a:endParaRPr lang="en-US" dirty="0"/>
          </a:p>
          <a:p>
            <a:r>
              <a:rPr lang="en-US" dirty="0"/>
              <a:t>Limestone is made of calcite, the groundwater in these areas contain significant amounts of dissolved </a:t>
            </a:r>
          </a:p>
          <a:p>
            <a:r>
              <a:rPr lang="en-US" dirty="0"/>
              <a:t>calcite.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Hard water in houses can cause: precipitation in pipes causing clogging and rendering electrical appliances useless</a:t>
            </a:r>
          </a:p>
        </p:txBody>
      </p:sp>
    </p:spTree>
    <p:extLst>
      <p:ext uri="{BB962C8B-B14F-4D97-AF65-F5344CB8AC3E}">
        <p14:creationId xmlns:p14="http://schemas.microsoft.com/office/powerpoint/2010/main" val="31468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Groundwater Supply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Johnson Earth Science</a:t>
            </a:r>
          </a:p>
        </p:txBody>
      </p:sp>
    </p:spTree>
    <p:extLst>
      <p:ext uri="{BB962C8B-B14F-4D97-AF65-F5344CB8AC3E}">
        <p14:creationId xmlns:p14="http://schemas.microsoft.com/office/powerpoint/2010/main" val="2866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80" y="1459653"/>
            <a:ext cx="9371948" cy="4620682"/>
          </a:xfrm>
        </p:spPr>
        <p:txBody>
          <a:bodyPr/>
          <a:lstStyle/>
          <a:p>
            <a:r>
              <a:rPr lang="en-US" dirty="0"/>
              <a:t>Where do you think most of our water comes from that we use in our houses?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Recall: Hydrosphere.  What is it?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96" y="276087"/>
            <a:ext cx="9371949" cy="1183566"/>
          </a:xfrm>
        </p:spPr>
        <p:txBody>
          <a:bodyPr/>
          <a:lstStyle/>
          <a:p>
            <a:r>
              <a:rPr lang="en-US" dirty="0"/>
              <a:t>Wells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BFCD-233D-48DC-8E11-9AC39845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Holes dug or drilled into the ground to reach an aquifer.</a:t>
            </a:r>
          </a:p>
          <a:p>
            <a:endParaRPr lang="en-US" dirty="0"/>
          </a:p>
          <a:p>
            <a:r>
              <a:rPr lang="en-US" dirty="0"/>
              <a:t>Two Types: </a:t>
            </a:r>
          </a:p>
          <a:p>
            <a:pPr marL="923544" lvl="2" indent="-457200">
              <a:buFont typeface="+mj-lt"/>
              <a:buAutoNum type="arabicPeriod"/>
            </a:pPr>
            <a:r>
              <a:rPr lang="en-US" dirty="0"/>
              <a:t>Ordinary</a:t>
            </a:r>
          </a:p>
          <a:p>
            <a:pPr marL="923544" lvl="2" indent="-457200">
              <a:buFont typeface="+mj-lt"/>
              <a:buAutoNum type="arabicPeriod"/>
            </a:pPr>
            <a:r>
              <a:rPr lang="en-US" dirty="0"/>
              <a:t>Artisan</a:t>
            </a:r>
          </a:p>
          <a:p>
            <a:pPr marL="923544" lvl="2" indent="-457200">
              <a:buFont typeface="+mj-lt"/>
              <a:buAutoNum type="arabicPeriod"/>
            </a:pPr>
            <a:endParaRPr lang="en-US" dirty="0"/>
          </a:p>
          <a:p>
            <a:pPr marL="466344" lvl="2" indent="0">
              <a:buNone/>
            </a:pPr>
            <a:r>
              <a:rPr lang="en-US" sz="2000" dirty="0"/>
              <a:t>Ordinary Wells: dug or drilled below the water table, into “water-table aquifer” meaning level of water in well is same as level of water in the water table.4</a:t>
            </a:r>
          </a:p>
          <a:p>
            <a:pPr marL="466344" lvl="2" indent="0">
              <a:buNone/>
            </a:pPr>
            <a:endParaRPr lang="en-US" sz="2000" dirty="0"/>
          </a:p>
          <a:p>
            <a:pPr marL="466344" lvl="2" indent="0">
              <a:buNone/>
            </a:pPr>
            <a:r>
              <a:rPr lang="en-US" sz="2000" dirty="0"/>
              <a:t>As water is drawn out, it’s replaced by the surrounding water of the aquifer.</a:t>
            </a:r>
          </a:p>
          <a:p>
            <a:pPr marL="466344" lvl="2" indent="0">
              <a:buNone/>
            </a:pPr>
            <a:endParaRPr lang="en-US" sz="2000" dirty="0"/>
          </a:p>
          <a:p>
            <a:pPr marL="466344" lvl="2" indent="0">
              <a:buNone/>
            </a:pPr>
            <a:r>
              <a:rPr lang="en-US" sz="2000" dirty="0"/>
              <a:t>Cone of Depression: occurs when water is drawn out of the well at a faster rate than it’s replaced.</a:t>
            </a:r>
          </a:p>
          <a:p>
            <a:pPr marL="466344" lvl="2" indent="0">
              <a:buNone/>
            </a:pPr>
            <a:endParaRPr lang="en-US" sz="2000" dirty="0"/>
          </a:p>
          <a:p>
            <a:pPr marL="466344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55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12, pg. 263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Recharge: water from precipitation replenishes the water content of an aquifer or, in some cases, wells.</a:t>
            </a:r>
          </a:p>
          <a:p>
            <a:endParaRPr lang="en-US" dirty="0"/>
          </a:p>
          <a:p>
            <a:r>
              <a:rPr lang="en-US" dirty="0"/>
              <a:t>Groundwater recharge from precipitation and runoff sometimes replaces the water withdrawn from wells.  </a:t>
            </a:r>
          </a:p>
          <a:p>
            <a:endParaRPr lang="en-US" dirty="0"/>
          </a:p>
          <a:p>
            <a:r>
              <a:rPr lang="en-US" dirty="0"/>
              <a:t>However, if withdrawal of groundwater exceeds the aquifer’s recharge rate, the drawdown increases until all wells in the area become dry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3C8E05C-57C9-446E-949D-675C6F3FFE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9016" r="3800" b="28091"/>
          <a:stretch/>
        </p:blipFill>
        <p:spPr>
          <a:xfrm rot="10800000">
            <a:off x="6347460" y="3108959"/>
            <a:ext cx="5570806" cy="2321169"/>
          </a:xfrm>
        </p:spPr>
      </p:pic>
    </p:spTree>
    <p:extLst>
      <p:ext uri="{BB962C8B-B14F-4D97-AF65-F5344CB8AC3E}">
        <p14:creationId xmlns:p14="http://schemas.microsoft.com/office/powerpoint/2010/main" val="35408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Artisan Wells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78" y="1556281"/>
            <a:ext cx="4610099" cy="4620682"/>
          </a:xfrm>
        </p:spPr>
        <p:txBody>
          <a:bodyPr/>
          <a:lstStyle/>
          <a:p>
            <a:r>
              <a:rPr lang="en-US" dirty="0"/>
              <a:t>Fountain of water that spurts above the land surface when a well taps a deep, confined aquifer containing water under pressure</a:t>
            </a:r>
          </a:p>
          <a:p>
            <a:r>
              <a:rPr lang="en-US" dirty="0"/>
              <a:t>Artisan spring-a spring that discharges water under pressure</a:t>
            </a:r>
          </a:p>
          <a:p>
            <a:endParaRPr lang="en-US" dirty="0"/>
          </a:p>
          <a:p>
            <a:r>
              <a:rPr lang="en-US" dirty="0"/>
              <a:t>Artisan=French province Artois where artisan wells were first drilled 900 years ago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8FF244-4B4B-4039-8DF3-DB2F3DBE1A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3" y="987267"/>
            <a:ext cx="6296237" cy="4722177"/>
          </a:xfrm>
        </p:spPr>
      </p:pic>
    </p:spTree>
    <p:extLst>
      <p:ext uri="{BB962C8B-B14F-4D97-AF65-F5344CB8AC3E}">
        <p14:creationId xmlns:p14="http://schemas.microsoft.com/office/powerpoint/2010/main" val="9700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the water supply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Freshwater=Earth’s most precious resource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/>
          <a:p>
            <a:r>
              <a:rPr lang="en-US" dirty="0"/>
              <a:t>Demand for fresh water is HUGE because it’s essential for life</a:t>
            </a:r>
          </a:p>
          <a:p>
            <a:endParaRPr lang="en-US" dirty="0"/>
          </a:p>
          <a:p>
            <a:r>
              <a:rPr lang="en-US" dirty="0"/>
              <a:t>Used extensively in agriculture and industry</a:t>
            </a:r>
          </a:p>
          <a:p>
            <a:endParaRPr lang="en-US" dirty="0"/>
          </a:p>
          <a:p>
            <a:r>
              <a:rPr lang="en-US" dirty="0"/>
              <a:t>Groundwater supplies much of this water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Fig. 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B787FA37-69EE-42CB-B4C2-5EF53EC194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21183" r="15237" b="13034"/>
          <a:stretch/>
        </p:blipFill>
        <p:spPr>
          <a:xfrm rot="5400000">
            <a:off x="7001474" y="2373693"/>
            <a:ext cx="3568953" cy="4428991"/>
          </a:xfrm>
        </p:spPr>
      </p:pic>
    </p:spTree>
    <p:extLst>
      <p:ext uri="{BB962C8B-B14F-4D97-AF65-F5344CB8AC3E}">
        <p14:creationId xmlns:p14="http://schemas.microsoft.com/office/powerpoint/2010/main" val="35731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Water Supply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06026-FEE3-4004-8FE1-858DC585D56B}"/>
              </a:ext>
            </a:extLst>
          </p:cNvPr>
          <p:cNvSpPr txBox="1"/>
          <p:nvPr/>
        </p:nvSpPr>
        <p:spPr>
          <a:xfrm>
            <a:off x="259370" y="1659285"/>
            <a:ext cx="1190095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Overuse: pumped out at greater rates than recharge rates; occurring at </a:t>
            </a:r>
          </a:p>
          <a:p>
            <a:r>
              <a:rPr lang="en-US" sz="2800" dirty="0"/>
              <a:t>Ogallala Aquifer</a:t>
            </a:r>
          </a:p>
          <a:p>
            <a:endParaRPr lang="en-US" sz="2800" dirty="0"/>
          </a:p>
          <a:p>
            <a:r>
              <a:rPr lang="en-US" sz="2800" dirty="0"/>
              <a:t>Subsidence: sinking of land due to withdrawal of groundwater; occurring in Gulf</a:t>
            </a:r>
          </a:p>
          <a:p>
            <a:r>
              <a:rPr lang="en-US" sz="2800" dirty="0"/>
              <a:t>Coast of Texas where heavy use of groundwater resulted in wide-scale drop in</a:t>
            </a:r>
          </a:p>
          <a:p>
            <a:r>
              <a:rPr lang="en-US" sz="2800" dirty="0"/>
              <a:t>ground level causing flooding hazards for coastal regions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6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1C9DE63-2825-4A64-953B-0C09E315D8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r="132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1217" y="3241352"/>
            <a:ext cx="4155622" cy="407239"/>
          </a:xfrm>
        </p:spPr>
        <p:txBody>
          <a:bodyPr/>
          <a:lstStyle/>
          <a:p>
            <a:r>
              <a:rPr lang="en-US" dirty="0"/>
              <a:t>Subsidence Signs and Symptoms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4EE93D-6FB5-4977-9266-5549C1763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89" y="589100"/>
            <a:ext cx="4583405" cy="2479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1255EB-5DDD-477D-952C-AE29E35F0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10" y="3768822"/>
            <a:ext cx="4155622" cy="24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42D7-B76A-47B8-B0DC-19FC01D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Ogallala Aquifer under Great Plains; SD to Texas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6CF98C-6C89-413F-989B-F82DAE291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1529818"/>
            <a:ext cx="7765774" cy="49099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93797-C454-479F-9A47-83385ED4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9C19E-35AC-4E21-8339-750834BA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5AF44-5B87-4E76-BE4D-7DF0C2BC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A6AED-5B6F-4B42-BDD6-287F9A691FC1}"/>
              </a:ext>
            </a:extLst>
          </p:cNvPr>
          <p:cNvSpPr txBox="1"/>
          <p:nvPr/>
        </p:nvSpPr>
        <p:spPr>
          <a:xfrm>
            <a:off x="2266122" y="887896"/>
            <a:ext cx="353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Pollution of Groundwater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F5D55-90C6-4B8F-B373-98CB70283C2C}"/>
              </a:ext>
            </a:extLst>
          </p:cNvPr>
          <p:cNvSpPr txBox="1"/>
          <p:nvPr/>
        </p:nvSpPr>
        <p:spPr>
          <a:xfrm>
            <a:off x="205201" y="1353456"/>
            <a:ext cx="116289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Sources of pollution=sewage from faulty septic tanks and farms, landfills, and other waste disposal sites.</a:t>
            </a:r>
          </a:p>
          <a:p>
            <a:r>
              <a:rPr lang="en-US" sz="2000" dirty="0"/>
              <a:t>Pollutants enter the ground above the water table, but eventually infiltrate to the water table.  Higher permeability means faster occurrence of pollution.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Chemicals: dissolved chemicals can flow with groundwater through fine-grained sediments; ex. Arsenic can contaminate</a:t>
            </a:r>
          </a:p>
          <a:p>
            <a:r>
              <a:rPr lang="en-US" dirty="0"/>
              <a:t>any type of aquifer.  Chemicals can move downslope from the source in the form of a </a:t>
            </a:r>
            <a:r>
              <a:rPr lang="en-US" u="sng" dirty="0"/>
              <a:t>pollution plume</a:t>
            </a:r>
            <a:r>
              <a:rPr lang="en-US" dirty="0"/>
              <a:t>.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Pollution plume: a mass of contaminants that spreads through the aquifer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Chemicals aren’t easily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Chemicals can be leached (dissolved by infiltrating groundwater)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Aquifers are particularly vulnerable in humid areas where water table is shallow and can easily come into contact</a:t>
            </a:r>
          </a:p>
          <a:p>
            <a:pPr lvl="1"/>
            <a:r>
              <a:rPr lang="en-US" dirty="0"/>
              <a:t>with waste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15223-428C-4FA5-BB41-D0EF7D89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EBD08-46E3-49C5-AB99-74ED37F7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1FAC0-49D5-4060-9063-5A161012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7960F-BF56-4CCE-B7BA-73D6C1C39E7C}"/>
              </a:ext>
            </a:extLst>
          </p:cNvPr>
          <p:cNvSpPr/>
          <p:nvPr/>
        </p:nvSpPr>
        <p:spPr>
          <a:xfrm>
            <a:off x="453403" y="1709529"/>
            <a:ext cx="47679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Salt:  not toxic, but a contaminant because it causes water to be undrinkable.  Over-pumping of wells cause infiltration of </a:t>
            </a:r>
          </a:p>
          <a:p>
            <a:r>
              <a:rPr lang="en-US" sz="2000" dirty="0"/>
              <a:t>saltwater into wells in coastal areas</a:t>
            </a:r>
          </a:p>
          <a:p>
            <a:br>
              <a:rPr lang="en-US" sz="2000" dirty="0"/>
            </a:br>
            <a:r>
              <a:rPr lang="en-US" sz="2000" dirty="0"/>
              <a:t>Radon gas: natural groundwater pollution, leading cause of lung cancer in US.  A product of radioactive decay of uranium </a:t>
            </a:r>
          </a:p>
          <a:p>
            <a:r>
              <a:rPr lang="en-US" sz="2000" dirty="0"/>
              <a:t>in rocks and sediment, and it usually occurs in very low concentrations in all groundwater.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A5568-BAA7-4BBA-8B69-4843BB90C091}"/>
              </a:ext>
            </a:extLst>
          </p:cNvPr>
          <p:cNvSpPr/>
          <p:nvPr/>
        </p:nvSpPr>
        <p:spPr>
          <a:xfrm>
            <a:off x="638707" y="938456"/>
            <a:ext cx="5059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Pollution of Groundwater, </a:t>
            </a:r>
            <a:r>
              <a:rPr lang="en-US" sz="2400" b="1" dirty="0" err="1"/>
              <a:t>con’t</a:t>
            </a:r>
            <a:r>
              <a:rPr lang="en-US" sz="2400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60225-CB82-4D2E-9218-279083BB1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23" y="1709529"/>
            <a:ext cx="6352509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1465775"/>
          </a:xfrm>
        </p:spPr>
        <p:txBody>
          <a:bodyPr/>
          <a:lstStyle/>
          <a:p>
            <a:r>
              <a:rPr lang="en-US" dirty="0"/>
              <a:t>Protecting our Water Supply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DBFC44-CBBB-4136-93CA-94BB4B0BD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5" y="662609"/>
            <a:ext cx="6369240" cy="47707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2517913"/>
            <a:ext cx="4155622" cy="3463787"/>
          </a:xfrm>
        </p:spPr>
        <p:txBody>
          <a:bodyPr>
            <a:normAutofit/>
          </a:bodyPr>
          <a:lstStyle/>
          <a:p>
            <a:r>
              <a:rPr lang="en-US" dirty="0"/>
              <a:t>LOCATE, IDENTIFY, AND REMOVE POLLUTION SOURCES</a:t>
            </a:r>
          </a:p>
          <a:p>
            <a:r>
              <a:rPr lang="en-US" dirty="0"/>
              <a:t>FIND WATER SOURCES THAT AREN’T CONTAMINATED</a:t>
            </a:r>
          </a:p>
          <a:p>
            <a:r>
              <a:rPr lang="en-US" dirty="0"/>
              <a:t>BE AWARE OF HOW HUMAN ACTIVITIES INFLUENCE OUR RESOURCES SUCH AS WATER</a:t>
            </a:r>
          </a:p>
          <a:p>
            <a:r>
              <a:rPr lang="en-US" dirty="0"/>
              <a:t>CHEMICALLY TREAT WATER TO ELIMINATE POLLUTION</a:t>
            </a:r>
          </a:p>
          <a:p>
            <a:r>
              <a:rPr lang="en-US" dirty="0"/>
              <a:t>PROVIDE IMPERMEABLE BARRIERS TO PROTECT UNCONTAMINATED WATER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and Storage of Groundwater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7A74A-8C7A-4684-A5F1-6FC9A5DA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Hydrosphere: </a:t>
            </a:r>
          </a:p>
          <a:p>
            <a:pPr lvl="1"/>
            <a:r>
              <a:rPr lang="en-US" sz="2400" dirty="0"/>
              <a:t>Comprised of water on Earth’s crust and in Earth’s crust</a:t>
            </a:r>
          </a:p>
          <a:p>
            <a:pPr lvl="1"/>
            <a:r>
              <a:rPr lang="en-US" sz="2400" i="1" dirty="0" err="1"/>
              <a:t>Hydros</a:t>
            </a:r>
            <a:r>
              <a:rPr lang="en-US" sz="2400" dirty="0"/>
              <a:t> = Greek word for Water</a:t>
            </a:r>
          </a:p>
          <a:p>
            <a:pPr lvl="1"/>
            <a:r>
              <a:rPr lang="en-US" sz="2400" dirty="0"/>
              <a:t>97% is contained in </a:t>
            </a:r>
            <a:r>
              <a:rPr lang="en-US" sz="2400" u="sng" dirty="0"/>
              <a:t>oceans</a:t>
            </a:r>
          </a:p>
          <a:p>
            <a:pPr lvl="1"/>
            <a:r>
              <a:rPr lang="en-US" sz="2400" dirty="0"/>
              <a:t>3% of hydrosphere is contained in landmasses (</a:t>
            </a:r>
            <a:r>
              <a:rPr lang="en-US" sz="2400" u="sng" dirty="0"/>
              <a:t>freshwater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Freshwater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Earth’s most abundant and important renewable resource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Of the 3%, between 70-80% is held in polar ice caps and glaciers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Rivers, streams, and lakes on Earth only represent a fraction of Earth’s freshwater </a:t>
            </a:r>
          </a:p>
          <a:p>
            <a:pPr marL="28346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1: World’s Water Supply, pg. 252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5782D2-4049-450A-8592-3E3E497357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3158" r="6417" b="2106"/>
          <a:stretch/>
        </p:blipFill>
        <p:spPr>
          <a:xfrm rot="5400000">
            <a:off x="3800779" y="-1198126"/>
            <a:ext cx="4717311" cy="10032870"/>
          </a:xfr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and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Ultimate source of all water on land—oceans!</a:t>
            </a:r>
          </a:p>
          <a:p>
            <a:endParaRPr lang="en-US" dirty="0"/>
          </a:p>
          <a:p>
            <a:r>
              <a:rPr lang="en-US" dirty="0"/>
              <a:t>Water cycle includes evaporation of saltwater from oceans, cloud formation, and precipitation</a:t>
            </a:r>
          </a:p>
          <a:p>
            <a:r>
              <a:rPr lang="en-US" dirty="0"/>
              <a:t>Infiltration: process by which precipitation that has fallen on land trickles into the ground and becomes groundwater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84DAD-7AAA-4AE0-95ED-C263CACB16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Only a small amount of precipitation becomes runoff and is returned directly to the oceans through streams/rivers.</a:t>
            </a:r>
          </a:p>
          <a:p>
            <a:endParaRPr lang="en-US" dirty="0"/>
          </a:p>
          <a:p>
            <a:r>
              <a:rPr lang="en-US" dirty="0"/>
              <a:t>Groundwater slowly moves through the ground, and eventually returns to the Earth’s surface via springs and seepage into wetlands and streams, and then flows back to the oceans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of Saturation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Zone of saturation: region below Earth’s surface in which groundwater completely fills all the pores of a material; only the water in this zone is called “groundwater”</a:t>
            </a:r>
          </a:p>
          <a:p>
            <a:r>
              <a:rPr lang="en-US" dirty="0"/>
              <a:t>Water table: upper boundary of zone of Saturation</a:t>
            </a:r>
          </a:p>
          <a:p>
            <a:r>
              <a:rPr lang="en-US" dirty="0"/>
              <a:t>Zone of aeration: above the water table, materials are moist but not saturated, so air is present in the pores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489FAC1-D674-436D-8A88-A5E9E330F0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3561" r="9966" b="18013"/>
          <a:stretch/>
        </p:blipFill>
        <p:spPr>
          <a:xfrm rot="10800000">
            <a:off x="6583680" y="2434147"/>
            <a:ext cx="5264180" cy="350945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of Saturation and Aeration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movement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Water in the zones is classified as:</a:t>
            </a:r>
          </a:p>
          <a:p>
            <a:pPr lvl="2"/>
            <a:r>
              <a:rPr lang="en-US" dirty="0"/>
              <a:t>Gravitational </a:t>
            </a:r>
          </a:p>
          <a:p>
            <a:pPr lvl="2"/>
            <a:r>
              <a:rPr lang="en-US" dirty="0"/>
              <a:t>Capillary </a:t>
            </a:r>
          </a:p>
          <a:p>
            <a:r>
              <a:rPr lang="en-US" dirty="0"/>
              <a:t>Gravitational: gravity pulls water downward </a:t>
            </a:r>
          </a:p>
          <a:p>
            <a:r>
              <a:rPr lang="en-US" dirty="0"/>
              <a:t>Capillary: water pulls upward through capillary action above water table and held in the pore spaces due to water tension</a:t>
            </a:r>
          </a:p>
          <a:p>
            <a:pPr lvl="1"/>
            <a:r>
              <a:rPr lang="en-US" dirty="0"/>
              <a:t>Ex. Dipping a paper towel into water, the water climbs up the paper towel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Water Table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Depth of the water table varies due to local conditions</a:t>
            </a:r>
          </a:p>
          <a:p>
            <a:r>
              <a:rPr lang="en-US" dirty="0"/>
              <a:t>Depends on precipitation, and fluctuates with seasonal and other weather conditions (rises in wet seasons (spring) and drops during dry seasons (late summer)</a:t>
            </a:r>
          </a:p>
          <a:p>
            <a:r>
              <a:rPr lang="en-US" dirty="0"/>
              <a:t>Topography of weather table follows the general topography of the land above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movement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33CC8-461E-471F-A283-64C4D82E261F}"/>
              </a:ext>
            </a:extLst>
          </p:cNvPr>
          <p:cNvSpPr txBox="1">
            <a:spLocks/>
          </p:cNvSpPr>
          <p:nvPr/>
        </p:nvSpPr>
        <p:spPr>
          <a:xfrm>
            <a:off x="848139" y="1762539"/>
            <a:ext cx="9934161" cy="4482879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Permeability:  the ability of a material to let water pass through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Groundwater flows downhill in the direction of the slope of the water 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Aquifers: permeable underground layer through which groundwater flows relatively easily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Permeable materials: fine-grained materials (sand)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Aquicludes: barriers to groundwater flow because are impermeable; examples: silt, clay, shale</a:t>
            </a:r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movement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33CC8-461E-471F-A283-64C4D82E261F}"/>
              </a:ext>
            </a:extLst>
          </p:cNvPr>
          <p:cNvSpPr txBox="1">
            <a:spLocks/>
          </p:cNvSpPr>
          <p:nvPr/>
        </p:nvSpPr>
        <p:spPr>
          <a:xfrm>
            <a:off x="848139" y="1762539"/>
            <a:ext cx="9934161" cy="4482879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Flow Velocity: depends on slope of water table and permeability of the material through which the groundwater is moving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Factors: gravity, and slope of water table surface (steep or shallow), and permeability of materials</a:t>
            </a:r>
          </a:p>
        </p:txBody>
      </p:sp>
    </p:spTree>
    <p:extLst>
      <p:ext uri="{BB962C8B-B14F-4D97-AF65-F5344CB8AC3E}">
        <p14:creationId xmlns:p14="http://schemas.microsoft.com/office/powerpoint/2010/main" val="33907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4960</TotalTime>
  <Words>1601</Words>
  <Application>Microsoft Office PowerPoint</Application>
  <PresentationFormat>Widescreen</PresentationFormat>
  <Paragraphs>270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Corbel</vt:lpstr>
      <vt:lpstr>Wingdings</vt:lpstr>
      <vt:lpstr>Ecology 16x9</vt:lpstr>
      <vt:lpstr>Groundwater</vt:lpstr>
      <vt:lpstr>Essential Question</vt:lpstr>
      <vt:lpstr>Movement and Storage of Groundwater</vt:lpstr>
      <vt:lpstr>Table 1: World’s Water Supply, pg. 252</vt:lpstr>
      <vt:lpstr>Groundwater and Precipitation</vt:lpstr>
      <vt:lpstr>Zone of Saturation</vt:lpstr>
      <vt:lpstr>Zone of Saturation and Aeration </vt:lpstr>
      <vt:lpstr>Groundwater movement </vt:lpstr>
      <vt:lpstr>Groundwater movement </vt:lpstr>
      <vt:lpstr>Springs</vt:lpstr>
      <vt:lpstr>Geysers</vt:lpstr>
      <vt:lpstr>PowerPoint Presentation</vt:lpstr>
      <vt:lpstr>Groundwater Weathering and Deposition</vt:lpstr>
      <vt:lpstr>Carbonic Acid</vt:lpstr>
      <vt:lpstr>Dissolution by Groundwater</vt:lpstr>
      <vt:lpstr>Caves</vt:lpstr>
      <vt:lpstr>Groundwater Deposits</vt:lpstr>
      <vt:lpstr>Groundwater Deposits</vt:lpstr>
      <vt:lpstr>Groundwater Supply</vt:lpstr>
      <vt:lpstr>Wells</vt:lpstr>
      <vt:lpstr>Figure 12, pg. 263</vt:lpstr>
      <vt:lpstr>Artisan Wells</vt:lpstr>
      <vt:lpstr>Threats to the water supply</vt:lpstr>
      <vt:lpstr>Threats to Water Supply</vt:lpstr>
      <vt:lpstr>PowerPoint Presentation</vt:lpstr>
      <vt:lpstr>Ogallala Aquifer under Great Plains; SD to Texas</vt:lpstr>
      <vt:lpstr>PowerPoint Presentation</vt:lpstr>
      <vt:lpstr>PowerPoint Presentation</vt:lpstr>
      <vt:lpstr>Protecting our Water Supply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</dc:title>
  <dc:creator>Owner</dc:creator>
  <cp:lastModifiedBy>Lyndsey Norton</cp:lastModifiedBy>
  <cp:revision>23</cp:revision>
  <dcterms:created xsi:type="dcterms:W3CDTF">2018-04-07T19:08:22Z</dcterms:created>
  <dcterms:modified xsi:type="dcterms:W3CDTF">2019-03-19T18:38:38Z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