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sldIdLst>
    <p:sldId id="261" r:id="rId2"/>
    <p:sldId id="262" r:id="rId3"/>
    <p:sldId id="263" r:id="rId4"/>
    <p:sldId id="264" r:id="rId5"/>
    <p:sldId id="265" r:id="rId6"/>
    <p:sldId id="266" r:id="rId7"/>
    <p:sldId id="267" r:id="rId8"/>
    <p:sldId id="268" r:id="rId9"/>
    <p:sldId id="269" r:id="rId10"/>
    <p:sldId id="278" r:id="rId11"/>
    <p:sldId id="270" r:id="rId12"/>
    <p:sldId id="271" r:id="rId13"/>
    <p:sldId id="272" r:id="rId14"/>
    <p:sldId id="273" r:id="rId15"/>
    <p:sldId id="274" r:id="rId16"/>
    <p:sldId id="275" r:id="rId17"/>
    <p:sldId id="276" r:id="rId18"/>
    <p:sldId id="277"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9E37"/>
    <a:srgbClr val="202E54"/>
    <a:srgbClr val="FF2549"/>
    <a:srgbClr val="1D3A00"/>
    <a:srgbClr val="007033"/>
    <a:srgbClr val="5EEC3C"/>
    <a:srgbClr val="990099"/>
    <a:srgbClr val="CC0099"/>
    <a:srgbClr val="FE9202"/>
    <a:srgbClr val="6C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252" y="4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8D18E60-4300-4729-A0D7-6AB984C3922D}" type="datetimeFigureOut">
              <a:rPr lang="en-US" smtClean="0"/>
              <a:t>3/25/2019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deo.search.yahoo.com/search/video?fr=mcafee&amp;p=layers+of+the+atmosphere+video#id=1&amp;vid=8d8c6795a9375811e8acfe77c244ac5c&amp;action=clic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https://video.search.yahoo.com/search/video?fr=mcafee&amp;p=layers+of+the+atmosphere+video#id=1&amp;vid=8d8c6795a9375811e8acfe77c244ac5c&amp;action=click</a:t>
            </a:r>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10</a:t>
            </a:fld>
            <a:endParaRPr lang="en-US"/>
          </a:p>
        </p:txBody>
      </p:sp>
    </p:spTree>
    <p:extLst>
      <p:ext uri="{BB962C8B-B14F-4D97-AF65-F5344CB8AC3E}">
        <p14:creationId xmlns:p14="http://schemas.microsoft.com/office/powerpoint/2010/main" val="1093104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Radiation heating fries</a:t>
            </a:r>
          </a:p>
        </p:txBody>
      </p:sp>
      <p:sp>
        <p:nvSpPr>
          <p:cNvPr id="4" name="Slide Number Placeholder 3"/>
          <p:cNvSpPr>
            <a:spLocks noGrp="1"/>
          </p:cNvSpPr>
          <p:nvPr>
            <p:ph type="sldNum" sz="quarter" idx="5"/>
          </p:nvPr>
        </p:nvSpPr>
        <p:spPr/>
        <p:txBody>
          <a:bodyPr/>
          <a:lstStyle/>
          <a:p>
            <a:fld id="{AF533E96-F078-4B3D-A8F4-F1AF21EBC357}" type="slidenum">
              <a:rPr lang="en-US" smtClean="0"/>
              <a:t>16</a:t>
            </a:fld>
            <a:endParaRPr lang="en-US"/>
          </a:p>
        </p:txBody>
      </p:sp>
    </p:spTree>
    <p:extLst>
      <p:ext uri="{BB962C8B-B14F-4D97-AF65-F5344CB8AC3E}">
        <p14:creationId xmlns:p14="http://schemas.microsoft.com/office/powerpoint/2010/main" val="913042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on page 295?</a:t>
            </a:r>
          </a:p>
        </p:txBody>
      </p:sp>
      <p:sp>
        <p:nvSpPr>
          <p:cNvPr id="4" name="Slide Number Placeholder 3"/>
          <p:cNvSpPr>
            <a:spLocks noGrp="1"/>
          </p:cNvSpPr>
          <p:nvPr>
            <p:ph type="sldNum" sz="quarter" idx="5"/>
          </p:nvPr>
        </p:nvSpPr>
        <p:spPr/>
        <p:txBody>
          <a:bodyPr/>
          <a:lstStyle/>
          <a:p>
            <a:fld id="{AF533E96-F078-4B3D-A8F4-F1AF21EBC357}" type="slidenum">
              <a:rPr lang="en-US" smtClean="0"/>
              <a:t>30</a:t>
            </a:fld>
            <a:endParaRPr lang="en-US"/>
          </a:p>
        </p:txBody>
      </p:sp>
    </p:spTree>
    <p:extLst>
      <p:ext uri="{BB962C8B-B14F-4D97-AF65-F5344CB8AC3E}">
        <p14:creationId xmlns:p14="http://schemas.microsoft.com/office/powerpoint/2010/main" val="256183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41</a:t>
            </a:fld>
            <a:endParaRPr lang="en-US"/>
          </a:p>
        </p:txBody>
      </p:sp>
    </p:spTree>
    <p:extLst>
      <p:ext uri="{BB962C8B-B14F-4D97-AF65-F5344CB8AC3E}">
        <p14:creationId xmlns:p14="http://schemas.microsoft.com/office/powerpoint/2010/main" val="3571015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2419045"/>
            <a:ext cx="8246070" cy="1374345"/>
          </a:xfrm>
          <a:noFill/>
          <a:effectLst>
            <a:outerShdw blurRad="50800" dist="38100" dir="2700000" algn="tl" rotWithShape="0">
              <a:prstClr val="black">
                <a:alpha val="40000"/>
              </a:prstClr>
            </a:outerShdw>
          </a:effectLst>
        </p:spPr>
        <p:txBody>
          <a:bodyPr>
            <a:normAutofit/>
          </a:bodyPr>
          <a:lstStyle>
            <a:lvl1pPr algn="ctr">
              <a:defRPr sz="3600">
                <a:solidFill>
                  <a:srgbClr val="0070C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3806000"/>
            <a:ext cx="8231372" cy="920846"/>
          </a:xfrm>
        </p:spPr>
        <p:txBody>
          <a:bodyPr>
            <a:normAutofit/>
          </a:bodyPr>
          <a:lstStyle>
            <a:lvl1pPr marL="0" indent="0" algn="ctr">
              <a:buNone/>
              <a:defRPr sz="2800" b="0" i="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739290"/>
            <a:ext cx="8246070" cy="763526"/>
          </a:xfrm>
        </p:spPr>
        <p:txBody>
          <a:bodyPr>
            <a:normAutofit/>
          </a:bodyPr>
          <a:lstStyle>
            <a:lvl1pPr algn="ctr">
              <a:defRPr sz="36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502815"/>
            <a:ext cx="8246070" cy="3359507"/>
          </a:xfrm>
        </p:spPr>
        <p:txBody>
          <a:bodyPr/>
          <a:lstStyle>
            <a:lvl1pPr algn="ctr">
              <a:defRPr sz="2800">
                <a:solidFill>
                  <a:srgbClr val="002060"/>
                </a:solidFill>
              </a:defRPr>
            </a:lvl1pPr>
            <a:lvl2pPr algn="ctr">
              <a:defRPr>
                <a:solidFill>
                  <a:srgbClr val="002060"/>
                </a:solidFill>
              </a:defRPr>
            </a:lvl2pPr>
            <a:lvl3pPr algn="ctr">
              <a:defRPr>
                <a:solidFill>
                  <a:srgbClr val="002060"/>
                </a:solidFill>
              </a:defRPr>
            </a:lvl3pPr>
            <a:lvl4pPr algn="ctr">
              <a:defRPr>
                <a:solidFill>
                  <a:srgbClr val="002060"/>
                </a:solidFill>
              </a:defRPr>
            </a:lvl4pPr>
            <a:lvl5pPr algn="ct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29" y="281175"/>
            <a:ext cx="6260905" cy="725349"/>
          </a:xfrm>
        </p:spPr>
        <p:txBody>
          <a:bodyPr>
            <a:normAutofit/>
          </a:bodyPr>
          <a:lstStyle>
            <a:lvl1pPr algn="l">
              <a:defRPr sz="360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29" y="1044700"/>
            <a:ext cx="6260905" cy="3511061"/>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7" y="739290"/>
            <a:ext cx="8093365" cy="763525"/>
          </a:xfrm>
        </p:spPr>
        <p:txBody>
          <a:bodyPr>
            <a:normAutofit/>
          </a:bodyPr>
          <a:lstStyle>
            <a:lvl1pPr algn="ctr">
              <a:defRPr sz="36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55519"/>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127916"/>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55519"/>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127916"/>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3/25/2019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ideo.search.yahoo.com/search/video?fr=mcafee&amp;p=layers+of+the+atmosphere+video#id=1&amp;vid=8d8c6795a9375811e8acfe77c244ac5c&amp;action=clic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F9BC-09F9-4BDE-A279-F007947627D9}"/>
              </a:ext>
            </a:extLst>
          </p:cNvPr>
          <p:cNvSpPr>
            <a:spLocks noGrp="1"/>
          </p:cNvSpPr>
          <p:nvPr>
            <p:ph type="ctrTitle"/>
          </p:nvPr>
        </p:nvSpPr>
        <p:spPr/>
        <p:txBody>
          <a:bodyPr/>
          <a:lstStyle/>
          <a:p>
            <a:r>
              <a:rPr lang="en-US" dirty="0"/>
              <a:t>Unit 4, Chapter 11</a:t>
            </a:r>
          </a:p>
        </p:txBody>
      </p:sp>
      <p:sp>
        <p:nvSpPr>
          <p:cNvPr id="3" name="Subtitle 2">
            <a:extLst>
              <a:ext uri="{FF2B5EF4-FFF2-40B4-BE49-F238E27FC236}">
                <a16:creationId xmlns:a16="http://schemas.microsoft.com/office/drawing/2014/main" id="{D86901AA-C3CE-4859-AAAB-F0C9C2DE1CE9}"/>
              </a:ext>
            </a:extLst>
          </p:cNvPr>
          <p:cNvSpPr>
            <a:spLocks noGrp="1"/>
          </p:cNvSpPr>
          <p:nvPr>
            <p:ph type="subTitle" idx="1"/>
          </p:nvPr>
        </p:nvSpPr>
        <p:spPr/>
        <p:txBody>
          <a:bodyPr/>
          <a:lstStyle/>
          <a:p>
            <a:r>
              <a:rPr lang="en-US" dirty="0"/>
              <a:t>The Atmosphere</a:t>
            </a:r>
          </a:p>
        </p:txBody>
      </p:sp>
    </p:spTree>
    <p:extLst>
      <p:ext uri="{BB962C8B-B14F-4D97-AF65-F5344CB8AC3E}">
        <p14:creationId xmlns:p14="http://schemas.microsoft.com/office/powerpoint/2010/main" val="1644733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765AC-0B61-4D59-AE0E-D08B79D5E229}"/>
              </a:ext>
            </a:extLst>
          </p:cNvPr>
          <p:cNvSpPr>
            <a:spLocks noGrp="1"/>
          </p:cNvSpPr>
          <p:nvPr>
            <p:ph type="title"/>
          </p:nvPr>
        </p:nvSpPr>
        <p:spPr>
          <a:xfrm>
            <a:off x="473188" y="891995"/>
            <a:ext cx="8246070" cy="763526"/>
          </a:xfrm>
        </p:spPr>
        <p:txBody>
          <a:bodyPr>
            <a:normAutofit fontScale="90000"/>
          </a:bodyPr>
          <a:lstStyle/>
          <a:p>
            <a:r>
              <a:rPr lang="en-US" dirty="0">
                <a:hlinkClick r:id="rId3"/>
              </a:rPr>
              <a:t>Remember THIS mnemonic device:</a:t>
            </a:r>
            <a:br>
              <a:rPr lang="en-US" dirty="0">
                <a:hlinkClick r:id="rId3"/>
              </a:rPr>
            </a:br>
            <a:endParaRPr lang="en-US" dirty="0"/>
          </a:p>
        </p:txBody>
      </p:sp>
      <p:sp>
        <p:nvSpPr>
          <p:cNvPr id="3" name="Content Placeholder 2">
            <a:extLst>
              <a:ext uri="{FF2B5EF4-FFF2-40B4-BE49-F238E27FC236}">
                <a16:creationId xmlns:a16="http://schemas.microsoft.com/office/drawing/2014/main" id="{13562A51-0EC2-4CF5-9175-BA91C345FDF7}"/>
              </a:ext>
            </a:extLst>
          </p:cNvPr>
          <p:cNvSpPr>
            <a:spLocks noGrp="1"/>
          </p:cNvSpPr>
          <p:nvPr>
            <p:ph idx="1"/>
          </p:nvPr>
        </p:nvSpPr>
        <p:spPr/>
        <p:txBody>
          <a:bodyPr/>
          <a:lstStyle/>
          <a:p>
            <a:pPr marL="0" indent="0">
              <a:buNone/>
            </a:pPr>
            <a:r>
              <a:rPr lang="en-US" dirty="0"/>
              <a:t>The</a:t>
            </a:r>
          </a:p>
          <a:p>
            <a:pPr marL="0" indent="0">
              <a:buNone/>
            </a:pPr>
            <a:r>
              <a:rPr lang="en-US" dirty="0"/>
              <a:t>Sun</a:t>
            </a:r>
          </a:p>
          <a:p>
            <a:pPr marL="0" indent="0">
              <a:buNone/>
            </a:pPr>
            <a:r>
              <a:rPr lang="en-US" dirty="0"/>
              <a:t>Meets</a:t>
            </a:r>
          </a:p>
          <a:p>
            <a:pPr marL="0" indent="0">
              <a:buNone/>
            </a:pPr>
            <a:r>
              <a:rPr lang="en-US" dirty="0"/>
              <a:t>The</a:t>
            </a:r>
          </a:p>
          <a:p>
            <a:pPr marL="0" indent="0">
              <a:buNone/>
            </a:pPr>
            <a:r>
              <a:rPr lang="en-US" dirty="0"/>
              <a:t>Earth </a:t>
            </a:r>
          </a:p>
        </p:txBody>
      </p:sp>
    </p:spTree>
    <p:extLst>
      <p:ext uri="{BB962C8B-B14F-4D97-AF65-F5344CB8AC3E}">
        <p14:creationId xmlns:p14="http://schemas.microsoft.com/office/powerpoint/2010/main" val="4078942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236x/1e/e7/5a/1ee75a63598dba33bca6d09dfc3b141d--science-chemistry-earth-science.jpg">
            <a:extLst>
              <a:ext uri="{FF2B5EF4-FFF2-40B4-BE49-F238E27FC236}">
                <a16:creationId xmlns:a16="http://schemas.microsoft.com/office/drawing/2014/main" id="{8908BE81-C7FC-4572-A31F-2024FB1FDD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4806" y="85174"/>
            <a:ext cx="3439235" cy="491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512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4F36-0B91-4B33-B62C-B15A50C5660A}"/>
              </a:ext>
            </a:extLst>
          </p:cNvPr>
          <p:cNvSpPr>
            <a:spLocks noGrp="1"/>
          </p:cNvSpPr>
          <p:nvPr>
            <p:ph type="title"/>
          </p:nvPr>
        </p:nvSpPr>
        <p:spPr/>
        <p:txBody>
          <a:bodyPr/>
          <a:lstStyle/>
          <a:p>
            <a:r>
              <a:rPr lang="en-US" dirty="0"/>
              <a:t>Energy Transfer in the Atmosphere</a:t>
            </a:r>
          </a:p>
        </p:txBody>
      </p:sp>
      <p:sp>
        <p:nvSpPr>
          <p:cNvPr id="3" name="Content Placeholder 2">
            <a:extLst>
              <a:ext uri="{FF2B5EF4-FFF2-40B4-BE49-F238E27FC236}">
                <a16:creationId xmlns:a16="http://schemas.microsoft.com/office/drawing/2014/main" id="{0CFCC6F9-3952-4B6E-8601-B7CBCD0895A1}"/>
              </a:ext>
            </a:extLst>
          </p:cNvPr>
          <p:cNvSpPr>
            <a:spLocks noGrp="1"/>
          </p:cNvSpPr>
          <p:nvPr>
            <p:ph idx="1"/>
          </p:nvPr>
        </p:nvSpPr>
        <p:spPr/>
        <p:txBody>
          <a:bodyPr/>
          <a:lstStyle/>
          <a:p>
            <a:r>
              <a:rPr lang="en-US" dirty="0"/>
              <a:t>Random Motion: When particles move in all directions</a:t>
            </a:r>
          </a:p>
          <a:p>
            <a:r>
              <a:rPr lang="en-US" dirty="0"/>
              <a:t>Kinetic Energy: Energy in motion</a:t>
            </a:r>
          </a:p>
          <a:p>
            <a:r>
              <a:rPr lang="en-US" dirty="0"/>
              <a:t>Thermal energy: total energy of the particles in an object</a:t>
            </a:r>
          </a:p>
          <a:p>
            <a:r>
              <a:rPr lang="en-US" dirty="0"/>
              <a:t>Heat is the transfer of thermal energy</a:t>
            </a:r>
          </a:p>
        </p:txBody>
      </p:sp>
    </p:spTree>
    <p:extLst>
      <p:ext uri="{BB962C8B-B14F-4D97-AF65-F5344CB8AC3E}">
        <p14:creationId xmlns:p14="http://schemas.microsoft.com/office/powerpoint/2010/main" val="3003225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DE40-9B3C-4476-909B-461E7C287543}"/>
              </a:ext>
            </a:extLst>
          </p:cNvPr>
          <p:cNvSpPr>
            <a:spLocks noGrp="1"/>
          </p:cNvSpPr>
          <p:nvPr>
            <p:ph type="title"/>
          </p:nvPr>
        </p:nvSpPr>
        <p:spPr/>
        <p:txBody>
          <a:bodyPr/>
          <a:lstStyle/>
          <a:p>
            <a:r>
              <a:rPr lang="en-US" dirty="0"/>
              <a:t>Energy Transfer</a:t>
            </a:r>
          </a:p>
        </p:txBody>
      </p:sp>
      <p:sp>
        <p:nvSpPr>
          <p:cNvPr id="3" name="Content Placeholder 2">
            <a:extLst>
              <a:ext uri="{FF2B5EF4-FFF2-40B4-BE49-F238E27FC236}">
                <a16:creationId xmlns:a16="http://schemas.microsoft.com/office/drawing/2014/main" id="{05E8AEE4-AB45-4B57-8D01-BDEB323418E6}"/>
              </a:ext>
            </a:extLst>
          </p:cNvPr>
          <p:cNvSpPr>
            <a:spLocks noGrp="1"/>
          </p:cNvSpPr>
          <p:nvPr>
            <p:ph idx="1"/>
          </p:nvPr>
        </p:nvSpPr>
        <p:spPr/>
        <p:txBody>
          <a:bodyPr/>
          <a:lstStyle/>
          <a:p>
            <a:r>
              <a:rPr lang="en-US" dirty="0"/>
              <a:t>3 way Energy is transferred:</a:t>
            </a:r>
          </a:p>
          <a:p>
            <a:r>
              <a:rPr lang="en-US" dirty="0"/>
              <a:t>Radiation</a:t>
            </a:r>
          </a:p>
          <a:p>
            <a:r>
              <a:rPr lang="en-US" dirty="0"/>
              <a:t>Conduction</a:t>
            </a:r>
          </a:p>
          <a:p>
            <a:r>
              <a:rPr lang="en-US" dirty="0"/>
              <a:t>Convection</a:t>
            </a:r>
          </a:p>
          <a:p>
            <a:pPr marL="0" indent="0">
              <a:buNone/>
            </a:pPr>
            <a:endParaRPr lang="en-US" dirty="0"/>
          </a:p>
        </p:txBody>
      </p:sp>
    </p:spTree>
    <p:extLst>
      <p:ext uri="{BB962C8B-B14F-4D97-AF65-F5344CB8AC3E}">
        <p14:creationId xmlns:p14="http://schemas.microsoft.com/office/powerpoint/2010/main" val="1072895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69EE-47E6-4CD6-B1A5-DE64EF9CF145}"/>
              </a:ext>
            </a:extLst>
          </p:cNvPr>
          <p:cNvSpPr>
            <a:spLocks noGrp="1"/>
          </p:cNvSpPr>
          <p:nvPr>
            <p:ph type="title"/>
          </p:nvPr>
        </p:nvSpPr>
        <p:spPr/>
        <p:txBody>
          <a:bodyPr/>
          <a:lstStyle/>
          <a:p>
            <a:r>
              <a:rPr lang="en-US" dirty="0"/>
              <a:t>~Radiation~</a:t>
            </a:r>
          </a:p>
        </p:txBody>
      </p:sp>
      <p:sp>
        <p:nvSpPr>
          <p:cNvPr id="3" name="Content Placeholder 2">
            <a:extLst>
              <a:ext uri="{FF2B5EF4-FFF2-40B4-BE49-F238E27FC236}">
                <a16:creationId xmlns:a16="http://schemas.microsoft.com/office/drawing/2014/main" id="{8BE82358-56FB-4B2C-8DEF-92E3775365BE}"/>
              </a:ext>
            </a:extLst>
          </p:cNvPr>
          <p:cNvSpPr>
            <a:spLocks noGrp="1"/>
          </p:cNvSpPr>
          <p:nvPr>
            <p:ph idx="1"/>
          </p:nvPr>
        </p:nvSpPr>
        <p:spPr>
          <a:xfrm>
            <a:off x="448966" y="1502815"/>
            <a:ext cx="7940659" cy="3206805"/>
          </a:xfrm>
        </p:spPr>
        <p:txBody>
          <a:bodyPr>
            <a:normAutofit fontScale="92500" lnSpcReduction="10000"/>
          </a:bodyPr>
          <a:lstStyle/>
          <a:p>
            <a:r>
              <a:rPr lang="en-US" dirty="0"/>
              <a:t>Radiation is the transfer of thermal energy by electromagnetic waves.</a:t>
            </a:r>
          </a:p>
          <a:p>
            <a:r>
              <a:rPr lang="en-US" dirty="0"/>
              <a:t>Most of the solar energy that reaches Earth is in the form of visible light waves and infrared waves. </a:t>
            </a:r>
          </a:p>
          <a:p>
            <a:r>
              <a:rPr lang="en-US" dirty="0"/>
              <a:t>Most Visible Light goes straight through the atmosphere and hits Earth’s surface where it gets absorbed. </a:t>
            </a:r>
          </a:p>
          <a:p>
            <a:r>
              <a:rPr lang="en-US" dirty="0"/>
              <a:t>IR (infrared) waves get absorbed in the atmosphere.</a:t>
            </a:r>
          </a:p>
        </p:txBody>
      </p:sp>
    </p:spTree>
    <p:extLst>
      <p:ext uri="{BB962C8B-B14F-4D97-AF65-F5344CB8AC3E}">
        <p14:creationId xmlns:p14="http://schemas.microsoft.com/office/powerpoint/2010/main" val="20136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BEF3-3E9C-42C5-8F57-5A11180711E0}"/>
              </a:ext>
            </a:extLst>
          </p:cNvPr>
          <p:cNvSpPr>
            <a:spLocks noGrp="1"/>
          </p:cNvSpPr>
          <p:nvPr>
            <p:ph type="title"/>
          </p:nvPr>
        </p:nvSpPr>
        <p:spPr/>
        <p:txBody>
          <a:bodyPr/>
          <a:lstStyle/>
          <a:p>
            <a:r>
              <a:rPr lang="en-US" dirty="0"/>
              <a:t>Radiation</a:t>
            </a:r>
          </a:p>
        </p:txBody>
      </p:sp>
      <p:sp>
        <p:nvSpPr>
          <p:cNvPr id="3" name="Content Placeholder 2">
            <a:extLst>
              <a:ext uri="{FF2B5EF4-FFF2-40B4-BE49-F238E27FC236}">
                <a16:creationId xmlns:a16="http://schemas.microsoft.com/office/drawing/2014/main" id="{8C5220A4-B70A-4384-B500-8C7975A11FA6}"/>
              </a:ext>
            </a:extLst>
          </p:cNvPr>
          <p:cNvSpPr>
            <a:spLocks noGrp="1"/>
          </p:cNvSpPr>
          <p:nvPr>
            <p:ph idx="1"/>
          </p:nvPr>
        </p:nvSpPr>
        <p:spPr/>
        <p:txBody>
          <a:bodyPr/>
          <a:lstStyle/>
          <a:p>
            <a:r>
              <a:rPr lang="en-US" dirty="0"/>
              <a:t>~30% solar radiation is reflected into space by the Earth’s surface, atmosphere, or clouds.</a:t>
            </a:r>
          </a:p>
          <a:p>
            <a:r>
              <a:rPr lang="en-US" dirty="0"/>
              <a:t>~20% is absorbed by the atmosphere and clouds</a:t>
            </a:r>
          </a:p>
          <a:p>
            <a:r>
              <a:rPr lang="en-US" dirty="0"/>
              <a:t>~50% of solar radiation is absorbed in Earth’s surface and keeps it warm</a:t>
            </a:r>
          </a:p>
        </p:txBody>
      </p:sp>
    </p:spTree>
    <p:extLst>
      <p:ext uri="{BB962C8B-B14F-4D97-AF65-F5344CB8AC3E}">
        <p14:creationId xmlns:p14="http://schemas.microsoft.com/office/powerpoint/2010/main" val="133822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media.gettyimages.com/photos/sergio-laua-works-the-french-fry-counter-at-a-mcdonalds-restaurant-picture-id2333080">
            <a:extLst>
              <a:ext uri="{FF2B5EF4-FFF2-40B4-BE49-F238E27FC236}">
                <a16:creationId xmlns:a16="http://schemas.microsoft.com/office/drawing/2014/main" id="{6AA2C517-337F-4142-872E-D64A8AE046C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4858" b="10237"/>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465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ttps://i.pinimg.com/originals/11/6b/0a/116b0a8a74a895aadc97498059ccd2f6.jpg">
            <a:extLst>
              <a:ext uri="{FF2B5EF4-FFF2-40B4-BE49-F238E27FC236}">
                <a16:creationId xmlns:a16="http://schemas.microsoft.com/office/drawing/2014/main" id="{6E264111-7059-4D66-9D18-42CFCE5FD9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0421" y="482599"/>
            <a:ext cx="6283157" cy="417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969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E562E-0461-471E-B212-1A607BA57FEF}"/>
              </a:ext>
            </a:extLst>
          </p:cNvPr>
          <p:cNvSpPr>
            <a:spLocks noGrp="1"/>
          </p:cNvSpPr>
          <p:nvPr>
            <p:ph type="title"/>
          </p:nvPr>
        </p:nvSpPr>
        <p:spPr/>
        <p:txBody>
          <a:bodyPr/>
          <a:lstStyle/>
          <a:p>
            <a:r>
              <a:rPr lang="en-US" dirty="0"/>
              <a:t>Conduction</a:t>
            </a:r>
          </a:p>
        </p:txBody>
      </p:sp>
      <p:sp>
        <p:nvSpPr>
          <p:cNvPr id="3" name="Content Placeholder 2">
            <a:extLst>
              <a:ext uri="{FF2B5EF4-FFF2-40B4-BE49-F238E27FC236}">
                <a16:creationId xmlns:a16="http://schemas.microsoft.com/office/drawing/2014/main" id="{1981D22D-9063-4D16-ADB1-65EACECEF5D1}"/>
              </a:ext>
            </a:extLst>
          </p:cNvPr>
          <p:cNvSpPr>
            <a:spLocks noGrp="1"/>
          </p:cNvSpPr>
          <p:nvPr>
            <p:ph idx="1"/>
          </p:nvPr>
        </p:nvSpPr>
        <p:spPr/>
        <p:txBody>
          <a:bodyPr/>
          <a:lstStyle/>
          <a:p>
            <a:r>
              <a:rPr lang="en-US" dirty="0"/>
              <a:t>The transfer of thermal energy between objects when their atoms or molecules collide</a:t>
            </a:r>
          </a:p>
          <a:p>
            <a:r>
              <a:rPr lang="en-US" dirty="0"/>
              <a:t>Occurs more easily in solids and liquids, where particles are close together, unlike gases.</a:t>
            </a:r>
          </a:p>
          <a:p>
            <a:r>
              <a:rPr lang="en-US" dirty="0"/>
              <a:t>In the atmosphere, conduction occurs between Earth’s surface and the Troposphere.</a:t>
            </a:r>
          </a:p>
        </p:txBody>
      </p:sp>
    </p:spTree>
    <p:extLst>
      <p:ext uri="{BB962C8B-B14F-4D97-AF65-F5344CB8AC3E}">
        <p14:creationId xmlns:p14="http://schemas.microsoft.com/office/powerpoint/2010/main" val="1254962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32526-7AA4-4F55-89F7-0D24B8C5FC31}"/>
              </a:ext>
            </a:extLst>
          </p:cNvPr>
          <p:cNvSpPr>
            <a:spLocks noGrp="1"/>
          </p:cNvSpPr>
          <p:nvPr>
            <p:ph type="title"/>
          </p:nvPr>
        </p:nvSpPr>
        <p:spPr/>
        <p:txBody>
          <a:bodyPr/>
          <a:lstStyle/>
          <a:p>
            <a:r>
              <a:rPr lang="en-US" dirty="0"/>
              <a:t>Convection</a:t>
            </a:r>
          </a:p>
        </p:txBody>
      </p:sp>
      <p:sp>
        <p:nvSpPr>
          <p:cNvPr id="3" name="Content Placeholder 2">
            <a:extLst>
              <a:ext uri="{FF2B5EF4-FFF2-40B4-BE49-F238E27FC236}">
                <a16:creationId xmlns:a16="http://schemas.microsoft.com/office/drawing/2014/main" id="{8094FA96-13EE-4023-8D7E-57BC9D6E38B3}"/>
              </a:ext>
            </a:extLst>
          </p:cNvPr>
          <p:cNvSpPr>
            <a:spLocks noGrp="1"/>
          </p:cNvSpPr>
          <p:nvPr>
            <p:ph idx="1"/>
          </p:nvPr>
        </p:nvSpPr>
        <p:spPr/>
        <p:txBody>
          <a:bodyPr>
            <a:normAutofit fontScale="77500" lnSpcReduction="20000"/>
          </a:bodyPr>
          <a:lstStyle/>
          <a:p>
            <a:r>
              <a:rPr lang="en-US" dirty="0"/>
              <a:t>Transfer of thermal energy by the movement of heated material from one place to another.</a:t>
            </a:r>
          </a:p>
          <a:p>
            <a:r>
              <a:rPr lang="en-US" dirty="0"/>
              <a:t>Mainly in liquid and gases.</a:t>
            </a:r>
          </a:p>
          <a:p>
            <a:r>
              <a:rPr lang="en-US" dirty="0"/>
              <a:t>Hm… Where have we talked about convection currents once before?</a:t>
            </a:r>
          </a:p>
          <a:p>
            <a:r>
              <a:rPr lang="en-US" dirty="0"/>
              <a:t>MANTLE CONVECTION!</a:t>
            </a:r>
          </a:p>
          <a:p>
            <a:r>
              <a:rPr lang="en-US" dirty="0"/>
              <a:t>Convection is the process of heat rising and cold sinking.</a:t>
            </a:r>
          </a:p>
          <a:p>
            <a:r>
              <a:rPr lang="en-US" dirty="0"/>
              <a:t>So, particles in the atmosphere near the surface of Earth heat up, become less dense and RISE. As it rises, it cools down, becomes more dense, and sinks again!</a:t>
            </a:r>
          </a:p>
        </p:txBody>
      </p:sp>
    </p:spTree>
    <p:extLst>
      <p:ext uri="{BB962C8B-B14F-4D97-AF65-F5344CB8AC3E}">
        <p14:creationId xmlns:p14="http://schemas.microsoft.com/office/powerpoint/2010/main" val="1774656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D2C95-A5DD-43A4-9A1C-4B0839A867EB}"/>
              </a:ext>
            </a:extLst>
          </p:cNvPr>
          <p:cNvSpPr>
            <a:spLocks noGrp="1"/>
          </p:cNvSpPr>
          <p:nvPr>
            <p:ph type="title"/>
          </p:nvPr>
        </p:nvSpPr>
        <p:spPr/>
        <p:txBody>
          <a:bodyPr/>
          <a:lstStyle/>
          <a:p>
            <a:r>
              <a:rPr lang="en-US" dirty="0"/>
              <a:t>Atmosphere Basics</a:t>
            </a:r>
          </a:p>
        </p:txBody>
      </p:sp>
      <p:sp>
        <p:nvSpPr>
          <p:cNvPr id="3" name="Content Placeholder 2">
            <a:extLst>
              <a:ext uri="{FF2B5EF4-FFF2-40B4-BE49-F238E27FC236}">
                <a16:creationId xmlns:a16="http://schemas.microsoft.com/office/drawing/2014/main" id="{468D277F-6732-402E-BD22-C8D00CCD46D5}"/>
              </a:ext>
            </a:extLst>
          </p:cNvPr>
          <p:cNvSpPr>
            <a:spLocks noGrp="1"/>
          </p:cNvSpPr>
          <p:nvPr>
            <p:ph idx="1"/>
          </p:nvPr>
        </p:nvSpPr>
        <p:spPr/>
        <p:txBody>
          <a:bodyPr>
            <a:normAutofit fontScale="70000" lnSpcReduction="20000"/>
          </a:bodyPr>
          <a:lstStyle/>
          <a:p>
            <a:pPr marL="385763" indent="-385763">
              <a:buAutoNum type="arabicPeriod"/>
            </a:pPr>
            <a:r>
              <a:rPr lang="en-US" dirty="0"/>
              <a:t>The atmosphere is combined with several gases</a:t>
            </a:r>
          </a:p>
          <a:p>
            <a:pPr lvl="1">
              <a:buFontTx/>
              <a:buChar char="-"/>
            </a:pPr>
            <a:r>
              <a:rPr lang="en-US" dirty="0"/>
              <a:t>About 99% of the atmosphere is composed of nitrogen and oxygen.</a:t>
            </a:r>
          </a:p>
          <a:p>
            <a:pPr lvl="1">
              <a:buFontTx/>
              <a:buChar char="-"/>
            </a:pPr>
            <a:r>
              <a:rPr lang="en-US" dirty="0"/>
              <a:t>The remaining 1% contains argon, hydrogen, carbon dioxide, water vapor, and other gases.</a:t>
            </a:r>
          </a:p>
          <a:p>
            <a:pPr marL="0" indent="0">
              <a:buNone/>
            </a:pPr>
            <a:r>
              <a:rPr lang="en-US" dirty="0"/>
              <a:t>2. The amount of water vapor in the atmosphere changes constantly. It can be as high as 4%, or as little as 0%. </a:t>
            </a:r>
          </a:p>
          <a:p>
            <a:pPr marL="0" indent="0">
              <a:buNone/>
            </a:pPr>
            <a:r>
              <a:rPr lang="en-US" dirty="0"/>
              <a:t>3. The level of carbon dioxide and water vapor are important because they play a role in the amount of energy the atmosphere absorbs.</a:t>
            </a:r>
          </a:p>
          <a:p>
            <a:pPr marL="0" indent="0">
              <a:buNone/>
            </a:pPr>
            <a:r>
              <a:rPr lang="en-US" dirty="0"/>
              <a:t>	- The recent increase in the amount of CO2 is due to the human combustion of fossil fuels</a:t>
            </a:r>
          </a:p>
        </p:txBody>
      </p:sp>
    </p:spTree>
    <p:extLst>
      <p:ext uri="{BB962C8B-B14F-4D97-AF65-F5344CB8AC3E}">
        <p14:creationId xmlns:p14="http://schemas.microsoft.com/office/powerpoint/2010/main" val="573184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http://www.justscience.in/wp-content/uploads/2017/06/pjimage-4-2.jpg">
            <a:extLst>
              <a:ext uri="{FF2B5EF4-FFF2-40B4-BE49-F238E27FC236}">
                <a16:creationId xmlns:a16="http://schemas.microsoft.com/office/drawing/2014/main" id="{0E7F349B-8122-4DF5-BECC-B47350E008F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174"/>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477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F600D3-4433-46B4-AA21-22950D66C537}"/>
              </a:ext>
            </a:extLst>
          </p:cNvPr>
          <p:cNvSpPr>
            <a:spLocks noGrp="1"/>
          </p:cNvSpPr>
          <p:nvPr>
            <p:ph type="ctrTitle"/>
          </p:nvPr>
        </p:nvSpPr>
        <p:spPr/>
        <p:txBody>
          <a:bodyPr/>
          <a:lstStyle/>
          <a:p>
            <a:r>
              <a:rPr lang="en-US" dirty="0"/>
              <a:t>Properties of the Atmosphere</a:t>
            </a:r>
          </a:p>
        </p:txBody>
      </p:sp>
      <p:sp>
        <p:nvSpPr>
          <p:cNvPr id="5" name="Subtitle 4">
            <a:extLst>
              <a:ext uri="{FF2B5EF4-FFF2-40B4-BE49-F238E27FC236}">
                <a16:creationId xmlns:a16="http://schemas.microsoft.com/office/drawing/2014/main" id="{0FD99C00-AE40-455C-A4DE-65FD0D81DCD3}"/>
              </a:ext>
            </a:extLst>
          </p:cNvPr>
          <p:cNvSpPr>
            <a:spLocks noGrp="1"/>
          </p:cNvSpPr>
          <p:nvPr>
            <p:ph type="subTitle" idx="1"/>
          </p:nvPr>
        </p:nvSpPr>
        <p:spPr/>
        <p:txBody>
          <a:bodyPr/>
          <a:lstStyle/>
          <a:p>
            <a:r>
              <a:rPr lang="en-US" dirty="0"/>
              <a:t>11.2</a:t>
            </a:r>
          </a:p>
        </p:txBody>
      </p:sp>
    </p:spTree>
    <p:extLst>
      <p:ext uri="{BB962C8B-B14F-4D97-AF65-F5344CB8AC3E}">
        <p14:creationId xmlns:p14="http://schemas.microsoft.com/office/powerpoint/2010/main" val="1484703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395C6-D5BA-4249-8876-17E0AEF0A2F5}"/>
              </a:ext>
            </a:extLst>
          </p:cNvPr>
          <p:cNvSpPr>
            <a:spLocks noGrp="1"/>
          </p:cNvSpPr>
          <p:nvPr>
            <p:ph type="title"/>
          </p:nvPr>
        </p:nvSpPr>
        <p:spPr/>
        <p:txBody>
          <a:bodyPr/>
          <a:lstStyle/>
          <a:p>
            <a:r>
              <a:rPr lang="en-US" dirty="0"/>
              <a:t>Temperature</a:t>
            </a:r>
          </a:p>
        </p:txBody>
      </p:sp>
      <p:sp>
        <p:nvSpPr>
          <p:cNvPr id="3" name="Content Placeholder 2">
            <a:extLst>
              <a:ext uri="{FF2B5EF4-FFF2-40B4-BE49-F238E27FC236}">
                <a16:creationId xmlns:a16="http://schemas.microsoft.com/office/drawing/2014/main" id="{4D1F718C-8385-4DD7-9F1A-107B5AF79E45}"/>
              </a:ext>
            </a:extLst>
          </p:cNvPr>
          <p:cNvSpPr>
            <a:spLocks noGrp="1"/>
          </p:cNvSpPr>
          <p:nvPr>
            <p:ph idx="1"/>
          </p:nvPr>
        </p:nvSpPr>
        <p:spPr/>
        <p:txBody>
          <a:bodyPr>
            <a:normAutofit fontScale="92500" lnSpcReduction="20000"/>
          </a:bodyPr>
          <a:lstStyle/>
          <a:p>
            <a:r>
              <a:rPr lang="en-US" sz="2600" dirty="0"/>
              <a:t>Temperature is the measurement of how rapidly or slowly molecules move around. </a:t>
            </a:r>
          </a:p>
          <a:p>
            <a:r>
              <a:rPr lang="en-US" sz="2600" dirty="0"/>
              <a:t>More molecules moving faster = higher temperature</a:t>
            </a:r>
          </a:p>
          <a:p>
            <a:r>
              <a:rPr lang="en-US" sz="2600" dirty="0"/>
              <a:t>Use Fahrenheit ( F), Celsius (C), and the SI unit: Kelvin (K)</a:t>
            </a:r>
          </a:p>
          <a:p>
            <a:r>
              <a:rPr lang="en-US" sz="2600" dirty="0"/>
              <a:t>Fahrenheit and Celsius are based on “freezing” and “boiling” points.</a:t>
            </a:r>
          </a:p>
          <a:p>
            <a:r>
              <a:rPr lang="en-US" sz="2600" dirty="0"/>
              <a:t>Kelvin scale begins at “absolute zero” – the lowest temperature that any substance can have. </a:t>
            </a:r>
          </a:p>
          <a:p>
            <a:r>
              <a:rPr lang="en-US" dirty="0"/>
              <a:t>0 Kelvin = -273 degrees Celsius = -459 Fahrenheit</a:t>
            </a:r>
          </a:p>
        </p:txBody>
      </p:sp>
    </p:spTree>
    <p:extLst>
      <p:ext uri="{BB962C8B-B14F-4D97-AF65-F5344CB8AC3E}">
        <p14:creationId xmlns:p14="http://schemas.microsoft.com/office/powerpoint/2010/main" val="1867212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1006B-B3D4-4F75-A722-B2BEA556B1BC}"/>
              </a:ext>
            </a:extLst>
          </p:cNvPr>
          <p:cNvSpPr>
            <a:spLocks noGrp="1"/>
          </p:cNvSpPr>
          <p:nvPr>
            <p:ph type="title"/>
          </p:nvPr>
        </p:nvSpPr>
        <p:spPr/>
        <p:txBody>
          <a:bodyPr/>
          <a:lstStyle/>
          <a:p>
            <a:r>
              <a:rPr lang="en-US" dirty="0"/>
              <a:t>Air Pressure</a:t>
            </a:r>
          </a:p>
        </p:txBody>
      </p:sp>
      <p:sp>
        <p:nvSpPr>
          <p:cNvPr id="3" name="Content Placeholder 2">
            <a:extLst>
              <a:ext uri="{FF2B5EF4-FFF2-40B4-BE49-F238E27FC236}">
                <a16:creationId xmlns:a16="http://schemas.microsoft.com/office/drawing/2014/main" id="{1EC65FDB-E308-4F57-9043-122CF57FCC76}"/>
              </a:ext>
            </a:extLst>
          </p:cNvPr>
          <p:cNvSpPr>
            <a:spLocks noGrp="1"/>
          </p:cNvSpPr>
          <p:nvPr>
            <p:ph idx="1"/>
          </p:nvPr>
        </p:nvSpPr>
        <p:spPr/>
        <p:txBody>
          <a:bodyPr/>
          <a:lstStyle/>
          <a:p>
            <a:r>
              <a:rPr lang="en-US" dirty="0"/>
              <a:t>As you go higher in the air, the air pressure decreases . </a:t>
            </a:r>
          </a:p>
          <a:p>
            <a:r>
              <a:rPr lang="en-US" dirty="0"/>
              <a:t>Density of air decreases with an increase in altitude</a:t>
            </a:r>
          </a:p>
        </p:txBody>
      </p:sp>
    </p:spTree>
    <p:extLst>
      <p:ext uri="{BB962C8B-B14F-4D97-AF65-F5344CB8AC3E}">
        <p14:creationId xmlns:p14="http://schemas.microsoft.com/office/powerpoint/2010/main" val="2550007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EED2-148B-4999-AF7F-AAA6DFFD68A4}"/>
              </a:ext>
            </a:extLst>
          </p:cNvPr>
          <p:cNvSpPr>
            <a:spLocks noGrp="1"/>
          </p:cNvSpPr>
          <p:nvPr>
            <p:ph type="title"/>
          </p:nvPr>
        </p:nvSpPr>
        <p:spPr>
          <a:xfrm>
            <a:off x="448965" y="739290"/>
            <a:ext cx="8246070" cy="1221640"/>
          </a:xfrm>
        </p:spPr>
        <p:txBody>
          <a:bodyPr>
            <a:normAutofit fontScale="90000"/>
          </a:bodyPr>
          <a:lstStyle/>
          <a:p>
            <a:r>
              <a:rPr lang="en-US" dirty="0"/>
              <a:t>Pressure – Temperature – Density</a:t>
            </a:r>
            <a:br>
              <a:rPr lang="en-US" dirty="0"/>
            </a:br>
            <a:r>
              <a:rPr lang="en-US" dirty="0"/>
              <a:t>Relationship</a:t>
            </a:r>
            <a:br>
              <a:rPr lang="en-US" dirty="0"/>
            </a:br>
            <a:r>
              <a:rPr lang="en-US" dirty="0"/>
              <a:t>(in a container)</a:t>
            </a:r>
          </a:p>
        </p:txBody>
      </p:sp>
      <p:sp>
        <p:nvSpPr>
          <p:cNvPr id="3" name="Content Placeholder 2">
            <a:extLst>
              <a:ext uri="{FF2B5EF4-FFF2-40B4-BE49-F238E27FC236}">
                <a16:creationId xmlns:a16="http://schemas.microsoft.com/office/drawing/2014/main" id="{171DA051-1CEF-4E82-9315-34B96D82C377}"/>
              </a:ext>
            </a:extLst>
          </p:cNvPr>
          <p:cNvSpPr>
            <a:spLocks noGrp="1"/>
          </p:cNvSpPr>
          <p:nvPr>
            <p:ph idx="1"/>
          </p:nvPr>
        </p:nvSpPr>
        <p:spPr>
          <a:xfrm>
            <a:off x="601670" y="2253468"/>
            <a:ext cx="8246070" cy="2901392"/>
          </a:xfrm>
        </p:spPr>
        <p:txBody>
          <a:bodyPr/>
          <a:lstStyle/>
          <a:p>
            <a:pPr marL="0" indent="0">
              <a:buNone/>
            </a:pPr>
            <a:r>
              <a:rPr lang="en-US" dirty="0"/>
              <a:t>Air Pressure and Temperature:</a:t>
            </a:r>
          </a:p>
          <a:p>
            <a:r>
              <a:rPr lang="en-US" dirty="0"/>
              <a:t>When particles move faster due to an increase in temperature, they exert a greater force when they collide with sides of container. The air pressure inside the container increases. </a:t>
            </a:r>
          </a:p>
        </p:txBody>
      </p:sp>
    </p:spTree>
    <p:extLst>
      <p:ext uri="{BB962C8B-B14F-4D97-AF65-F5344CB8AC3E}">
        <p14:creationId xmlns:p14="http://schemas.microsoft.com/office/powerpoint/2010/main" val="3204406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58F-E1C9-4F8E-9A40-0D0D72325981}"/>
              </a:ext>
            </a:extLst>
          </p:cNvPr>
          <p:cNvSpPr>
            <a:spLocks noGrp="1"/>
          </p:cNvSpPr>
          <p:nvPr>
            <p:ph type="title"/>
          </p:nvPr>
        </p:nvSpPr>
        <p:spPr/>
        <p:txBody>
          <a:bodyPr/>
          <a:lstStyle/>
          <a:p>
            <a:r>
              <a:rPr lang="en-US" dirty="0"/>
              <a:t>Relationship continued</a:t>
            </a:r>
          </a:p>
        </p:txBody>
      </p:sp>
      <p:sp>
        <p:nvSpPr>
          <p:cNvPr id="3" name="Content Placeholder 2">
            <a:extLst>
              <a:ext uri="{FF2B5EF4-FFF2-40B4-BE49-F238E27FC236}">
                <a16:creationId xmlns:a16="http://schemas.microsoft.com/office/drawing/2014/main" id="{BBD2CD27-C6CA-490A-8C9F-631D48CC536E}"/>
              </a:ext>
            </a:extLst>
          </p:cNvPr>
          <p:cNvSpPr>
            <a:spLocks noGrp="1"/>
          </p:cNvSpPr>
          <p:nvPr>
            <p:ph idx="1"/>
          </p:nvPr>
        </p:nvSpPr>
        <p:spPr/>
        <p:txBody>
          <a:bodyPr>
            <a:normAutofit fontScale="92500" lnSpcReduction="10000"/>
          </a:bodyPr>
          <a:lstStyle/>
          <a:p>
            <a:pPr marL="0" indent="0">
              <a:buNone/>
            </a:pPr>
            <a:r>
              <a:rPr lang="en-US" dirty="0"/>
              <a:t>Air Pressure and Density</a:t>
            </a:r>
          </a:p>
          <a:p>
            <a:pPr marL="0" indent="0">
              <a:buNone/>
            </a:pPr>
            <a:r>
              <a:rPr lang="en-US" dirty="0"/>
              <a:t>We all remember the formula for DENSITY. D=M/V</a:t>
            </a:r>
          </a:p>
          <a:p>
            <a:pPr marL="0" indent="0">
              <a:buNone/>
            </a:pPr>
            <a:r>
              <a:rPr lang="en-US" dirty="0"/>
              <a:t>So, if we pump more gas particles into the container, the mass is going to increase, but not the volume. Therefore, the Density will change. </a:t>
            </a:r>
          </a:p>
          <a:p>
            <a:pPr marL="0" indent="0">
              <a:buNone/>
            </a:pPr>
            <a:r>
              <a:rPr lang="en-US" dirty="0"/>
              <a:t>Now, there are MORE gas particles colliding with the walls of the container, so the air pressure is going to increase again!</a:t>
            </a:r>
          </a:p>
        </p:txBody>
      </p:sp>
    </p:spTree>
    <p:extLst>
      <p:ext uri="{BB962C8B-B14F-4D97-AF65-F5344CB8AC3E}">
        <p14:creationId xmlns:p14="http://schemas.microsoft.com/office/powerpoint/2010/main" val="1145351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341A-B508-4DFB-86CC-1E4CE742CDDF}"/>
              </a:ext>
            </a:extLst>
          </p:cNvPr>
          <p:cNvSpPr>
            <a:spLocks noGrp="1"/>
          </p:cNvSpPr>
          <p:nvPr>
            <p:ph type="title"/>
          </p:nvPr>
        </p:nvSpPr>
        <p:spPr/>
        <p:txBody>
          <a:bodyPr/>
          <a:lstStyle/>
          <a:p>
            <a:r>
              <a:rPr lang="en-US" dirty="0"/>
              <a:t>Relationship….. again</a:t>
            </a:r>
          </a:p>
        </p:txBody>
      </p:sp>
      <p:sp>
        <p:nvSpPr>
          <p:cNvPr id="3" name="Content Placeholder 2">
            <a:extLst>
              <a:ext uri="{FF2B5EF4-FFF2-40B4-BE49-F238E27FC236}">
                <a16:creationId xmlns:a16="http://schemas.microsoft.com/office/drawing/2014/main" id="{5E2E0501-33A3-4DD1-B16D-339C08FF8FC6}"/>
              </a:ext>
            </a:extLst>
          </p:cNvPr>
          <p:cNvSpPr>
            <a:spLocks noGrp="1"/>
          </p:cNvSpPr>
          <p:nvPr>
            <p:ph idx="1"/>
          </p:nvPr>
        </p:nvSpPr>
        <p:spPr/>
        <p:txBody>
          <a:bodyPr/>
          <a:lstStyle/>
          <a:p>
            <a:r>
              <a:rPr lang="en-US" dirty="0"/>
              <a:t>Temperature and density</a:t>
            </a:r>
          </a:p>
          <a:p>
            <a:r>
              <a:rPr lang="en-US" dirty="0"/>
              <a:t>Heating a balloon causes the air inside to move faster, causing the balloon to expand and increase in volume. As a result, the air density inside the balloon decreases. </a:t>
            </a:r>
          </a:p>
        </p:txBody>
      </p:sp>
    </p:spTree>
    <p:extLst>
      <p:ext uri="{BB962C8B-B14F-4D97-AF65-F5344CB8AC3E}">
        <p14:creationId xmlns:p14="http://schemas.microsoft.com/office/powerpoint/2010/main" val="4216097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F862E-7CA1-4B94-9EA7-A446703A6FED}"/>
              </a:ext>
            </a:extLst>
          </p:cNvPr>
          <p:cNvSpPr>
            <a:spLocks noGrp="1"/>
          </p:cNvSpPr>
          <p:nvPr>
            <p:ph type="title"/>
          </p:nvPr>
        </p:nvSpPr>
        <p:spPr/>
        <p:txBody>
          <a:bodyPr/>
          <a:lstStyle/>
          <a:p>
            <a:r>
              <a:rPr lang="en-US" dirty="0"/>
              <a:t>Temperature Inversion</a:t>
            </a:r>
          </a:p>
        </p:txBody>
      </p:sp>
      <p:sp>
        <p:nvSpPr>
          <p:cNvPr id="3" name="Content Placeholder 2">
            <a:extLst>
              <a:ext uri="{FF2B5EF4-FFF2-40B4-BE49-F238E27FC236}">
                <a16:creationId xmlns:a16="http://schemas.microsoft.com/office/drawing/2014/main" id="{C611BF45-9D48-4B77-AB7D-F36BA76EBDB6}"/>
              </a:ext>
            </a:extLst>
          </p:cNvPr>
          <p:cNvSpPr>
            <a:spLocks noGrp="1"/>
          </p:cNvSpPr>
          <p:nvPr>
            <p:ph idx="1"/>
          </p:nvPr>
        </p:nvSpPr>
        <p:spPr/>
        <p:txBody>
          <a:bodyPr/>
          <a:lstStyle/>
          <a:p>
            <a:r>
              <a:rPr lang="en-US" dirty="0"/>
              <a:t>Temperature Inversion: an increase in temperature with height in an atmospheric layer. </a:t>
            </a:r>
          </a:p>
          <a:p>
            <a:r>
              <a:rPr lang="en-US" dirty="0"/>
              <a:t>Warmer air is on top of cooler air</a:t>
            </a:r>
          </a:p>
          <a:p>
            <a:r>
              <a:rPr lang="en-US" dirty="0"/>
              <a:t>Can worsen air pollution</a:t>
            </a:r>
          </a:p>
          <a:p>
            <a:endParaRPr lang="en-US" dirty="0"/>
          </a:p>
        </p:txBody>
      </p:sp>
    </p:spTree>
    <p:extLst>
      <p:ext uri="{BB962C8B-B14F-4D97-AF65-F5344CB8AC3E}">
        <p14:creationId xmlns:p14="http://schemas.microsoft.com/office/powerpoint/2010/main" val="810350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3FA26-EBCD-4D4F-9AA3-F2149E351497}"/>
              </a:ext>
            </a:extLst>
          </p:cNvPr>
          <p:cNvSpPr>
            <a:spLocks noGrp="1"/>
          </p:cNvSpPr>
          <p:nvPr>
            <p:ph type="title"/>
          </p:nvPr>
        </p:nvSpPr>
        <p:spPr/>
        <p:txBody>
          <a:bodyPr/>
          <a:lstStyle/>
          <a:p>
            <a:r>
              <a:rPr lang="en-US" dirty="0"/>
              <a:t>Humidity</a:t>
            </a:r>
          </a:p>
        </p:txBody>
      </p:sp>
      <p:sp>
        <p:nvSpPr>
          <p:cNvPr id="3" name="Content Placeholder 2">
            <a:extLst>
              <a:ext uri="{FF2B5EF4-FFF2-40B4-BE49-F238E27FC236}">
                <a16:creationId xmlns:a16="http://schemas.microsoft.com/office/drawing/2014/main" id="{9284BD95-63E9-470D-8BD6-254C12E7FC58}"/>
              </a:ext>
            </a:extLst>
          </p:cNvPr>
          <p:cNvSpPr>
            <a:spLocks noGrp="1"/>
          </p:cNvSpPr>
          <p:nvPr>
            <p:ph idx="1"/>
          </p:nvPr>
        </p:nvSpPr>
        <p:spPr/>
        <p:txBody>
          <a:bodyPr/>
          <a:lstStyle/>
          <a:p>
            <a:r>
              <a:rPr lang="en-US" dirty="0"/>
              <a:t>Humidity is the amount of water vapor in the atmosphere at a given location on Earth’s surface</a:t>
            </a:r>
          </a:p>
          <a:p>
            <a:r>
              <a:rPr lang="en-US" b="1" dirty="0"/>
              <a:t>Relative Humidity is expressed as a percentage.</a:t>
            </a:r>
          </a:p>
          <a:p>
            <a:r>
              <a:rPr lang="en-US" dirty="0"/>
              <a:t>It is the amount of water vapor in a volume of air relative to </a:t>
            </a:r>
            <a:r>
              <a:rPr lang="en-US"/>
              <a:t>the amount </a:t>
            </a:r>
            <a:r>
              <a:rPr lang="en-US" dirty="0"/>
              <a:t>of water vapor needed for that volume of air to reach saturation. </a:t>
            </a:r>
          </a:p>
        </p:txBody>
      </p:sp>
    </p:spTree>
    <p:extLst>
      <p:ext uri="{BB962C8B-B14F-4D97-AF65-F5344CB8AC3E}">
        <p14:creationId xmlns:p14="http://schemas.microsoft.com/office/powerpoint/2010/main" val="2029596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A4102-E731-4393-9340-F00BD4690B49}"/>
              </a:ext>
            </a:extLst>
          </p:cNvPr>
          <p:cNvSpPr>
            <a:spLocks noGrp="1"/>
          </p:cNvSpPr>
          <p:nvPr>
            <p:ph type="title"/>
          </p:nvPr>
        </p:nvSpPr>
        <p:spPr/>
        <p:txBody>
          <a:bodyPr/>
          <a:lstStyle/>
          <a:p>
            <a:r>
              <a:rPr lang="en-US" dirty="0"/>
              <a:t>Humidity </a:t>
            </a:r>
          </a:p>
        </p:txBody>
      </p:sp>
      <p:sp>
        <p:nvSpPr>
          <p:cNvPr id="3" name="Content Placeholder 2">
            <a:extLst>
              <a:ext uri="{FF2B5EF4-FFF2-40B4-BE49-F238E27FC236}">
                <a16:creationId xmlns:a16="http://schemas.microsoft.com/office/drawing/2014/main" id="{556DB580-97AC-42AB-BF32-D87D6C38FD0A}"/>
              </a:ext>
            </a:extLst>
          </p:cNvPr>
          <p:cNvSpPr>
            <a:spLocks noGrp="1"/>
          </p:cNvSpPr>
          <p:nvPr>
            <p:ph idx="1"/>
          </p:nvPr>
        </p:nvSpPr>
        <p:spPr/>
        <p:txBody>
          <a:bodyPr/>
          <a:lstStyle/>
          <a:p>
            <a:r>
              <a:rPr lang="en-US" dirty="0"/>
              <a:t>Saturation is the maximum amount of water vapor the air can hold.</a:t>
            </a:r>
          </a:p>
          <a:p>
            <a:r>
              <a:rPr lang="en-US" dirty="0"/>
              <a:t>If a weather forecaster says that the relative humidity is 50%, that means that the air contains 50% of the water vapor needed for the air to be saturated. </a:t>
            </a:r>
          </a:p>
        </p:txBody>
      </p:sp>
    </p:spTree>
    <p:extLst>
      <p:ext uri="{BB962C8B-B14F-4D97-AF65-F5344CB8AC3E}">
        <p14:creationId xmlns:p14="http://schemas.microsoft.com/office/powerpoint/2010/main" val="176901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D18DA-4AB2-494E-813F-7FC21C3C69D8}"/>
              </a:ext>
            </a:extLst>
          </p:cNvPr>
          <p:cNvSpPr>
            <a:spLocks noGrp="1"/>
          </p:cNvSpPr>
          <p:nvPr>
            <p:ph type="title"/>
          </p:nvPr>
        </p:nvSpPr>
        <p:spPr/>
        <p:txBody>
          <a:bodyPr/>
          <a:lstStyle/>
          <a:p>
            <a:r>
              <a:rPr lang="en-US" dirty="0"/>
              <a:t>Atmosphere Composition</a:t>
            </a:r>
          </a:p>
        </p:txBody>
      </p:sp>
      <p:sp>
        <p:nvSpPr>
          <p:cNvPr id="3" name="Content Placeholder 2">
            <a:extLst>
              <a:ext uri="{FF2B5EF4-FFF2-40B4-BE49-F238E27FC236}">
                <a16:creationId xmlns:a16="http://schemas.microsoft.com/office/drawing/2014/main" id="{E003F95F-BDFF-43F3-B357-F6C02FA57749}"/>
              </a:ext>
            </a:extLst>
          </p:cNvPr>
          <p:cNvSpPr>
            <a:spLocks noGrp="1"/>
          </p:cNvSpPr>
          <p:nvPr>
            <p:ph idx="1"/>
          </p:nvPr>
        </p:nvSpPr>
        <p:spPr/>
        <p:txBody>
          <a:bodyPr/>
          <a:lstStyle/>
          <a:p>
            <a:r>
              <a:rPr lang="en-US" dirty="0"/>
              <a:t>Water Vapor is the source of clouds, rain, and snow. </a:t>
            </a:r>
          </a:p>
          <a:p>
            <a:r>
              <a:rPr lang="en-US" dirty="0"/>
              <a:t>The atmosphere also contains solids in the form of tiny particles of dust and salt.</a:t>
            </a:r>
          </a:p>
          <a:p>
            <a:pPr lvl="1"/>
            <a:r>
              <a:rPr lang="en-US" dirty="0"/>
              <a:t>Dust is carried into the atmosphere by wind.</a:t>
            </a:r>
          </a:p>
          <a:p>
            <a:pPr lvl="1"/>
            <a:r>
              <a:rPr lang="en-US" dirty="0"/>
              <a:t>Fungi and bacteria can also be found in the atmosphere.</a:t>
            </a:r>
          </a:p>
          <a:p>
            <a:pPr lvl="1"/>
            <a:endParaRPr lang="en-US" dirty="0"/>
          </a:p>
        </p:txBody>
      </p:sp>
    </p:spTree>
    <p:extLst>
      <p:ext uri="{BB962C8B-B14F-4D97-AF65-F5344CB8AC3E}">
        <p14:creationId xmlns:p14="http://schemas.microsoft.com/office/powerpoint/2010/main" val="3399464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58D9-CA19-48D6-9907-B49B19273DFE}"/>
              </a:ext>
            </a:extLst>
          </p:cNvPr>
          <p:cNvSpPr>
            <a:spLocks noGrp="1"/>
          </p:cNvSpPr>
          <p:nvPr>
            <p:ph type="title"/>
          </p:nvPr>
        </p:nvSpPr>
        <p:spPr/>
        <p:txBody>
          <a:bodyPr/>
          <a:lstStyle/>
          <a:p>
            <a:r>
              <a:rPr lang="en-US" dirty="0"/>
              <a:t>Humidity</a:t>
            </a:r>
          </a:p>
        </p:txBody>
      </p:sp>
      <p:sp>
        <p:nvSpPr>
          <p:cNvPr id="3" name="Content Placeholder 2">
            <a:extLst>
              <a:ext uri="{FF2B5EF4-FFF2-40B4-BE49-F238E27FC236}">
                <a16:creationId xmlns:a16="http://schemas.microsoft.com/office/drawing/2014/main" id="{B18EDC9E-D3F1-48E1-83A0-DF66AD11F5E8}"/>
              </a:ext>
            </a:extLst>
          </p:cNvPr>
          <p:cNvSpPr>
            <a:spLocks noGrp="1"/>
          </p:cNvSpPr>
          <p:nvPr>
            <p:ph idx="1"/>
          </p:nvPr>
        </p:nvSpPr>
        <p:spPr/>
        <p:txBody>
          <a:bodyPr/>
          <a:lstStyle/>
          <a:p>
            <a:r>
              <a:rPr lang="en-US" dirty="0"/>
              <a:t>Dew Point: the temperature to which air must be cooled at constant pressure to reach saturation</a:t>
            </a:r>
          </a:p>
          <a:p>
            <a:r>
              <a:rPr lang="en-US" dirty="0"/>
              <a:t>Latent Heat: extra thermal energy contained in water vapor compared to liquid water</a:t>
            </a:r>
          </a:p>
          <a:p>
            <a:endParaRPr lang="en-US" dirty="0"/>
          </a:p>
        </p:txBody>
      </p:sp>
    </p:spTree>
    <p:extLst>
      <p:ext uri="{BB962C8B-B14F-4D97-AF65-F5344CB8AC3E}">
        <p14:creationId xmlns:p14="http://schemas.microsoft.com/office/powerpoint/2010/main" val="3652579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9F417-3702-4D2F-ABF3-7D1C6A0335A4}"/>
              </a:ext>
            </a:extLst>
          </p:cNvPr>
          <p:cNvSpPr>
            <a:spLocks noGrp="1"/>
          </p:cNvSpPr>
          <p:nvPr>
            <p:ph type="ctrTitle"/>
          </p:nvPr>
        </p:nvSpPr>
        <p:spPr/>
        <p:txBody>
          <a:bodyPr/>
          <a:lstStyle/>
          <a:p>
            <a:r>
              <a:rPr lang="en-US" dirty="0"/>
              <a:t>Clouds and Precipitation</a:t>
            </a:r>
          </a:p>
        </p:txBody>
      </p:sp>
      <p:sp>
        <p:nvSpPr>
          <p:cNvPr id="5" name="Subtitle 4">
            <a:extLst>
              <a:ext uri="{FF2B5EF4-FFF2-40B4-BE49-F238E27FC236}">
                <a16:creationId xmlns:a16="http://schemas.microsoft.com/office/drawing/2014/main" id="{360F9717-3598-4878-BE8B-5DEAEE704D56}"/>
              </a:ext>
            </a:extLst>
          </p:cNvPr>
          <p:cNvSpPr>
            <a:spLocks noGrp="1"/>
          </p:cNvSpPr>
          <p:nvPr>
            <p:ph type="subTitle" idx="1"/>
          </p:nvPr>
        </p:nvSpPr>
        <p:spPr/>
        <p:txBody>
          <a:bodyPr/>
          <a:lstStyle/>
          <a:p>
            <a:r>
              <a:rPr lang="en-US" dirty="0"/>
              <a:t>11.3</a:t>
            </a:r>
          </a:p>
        </p:txBody>
      </p:sp>
    </p:spTree>
    <p:extLst>
      <p:ext uri="{BB962C8B-B14F-4D97-AF65-F5344CB8AC3E}">
        <p14:creationId xmlns:p14="http://schemas.microsoft.com/office/powerpoint/2010/main" val="3301325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B1FC-0B99-4BC9-82D9-872639306C8F}"/>
              </a:ext>
            </a:extLst>
          </p:cNvPr>
          <p:cNvSpPr>
            <a:spLocks noGrp="1"/>
          </p:cNvSpPr>
          <p:nvPr>
            <p:ph type="title"/>
          </p:nvPr>
        </p:nvSpPr>
        <p:spPr/>
        <p:txBody>
          <a:bodyPr/>
          <a:lstStyle/>
          <a:p>
            <a:r>
              <a:rPr lang="en-US" dirty="0"/>
              <a:t>Cloud Formation</a:t>
            </a:r>
          </a:p>
        </p:txBody>
      </p:sp>
      <p:sp>
        <p:nvSpPr>
          <p:cNvPr id="3" name="Content Placeholder 2">
            <a:extLst>
              <a:ext uri="{FF2B5EF4-FFF2-40B4-BE49-F238E27FC236}">
                <a16:creationId xmlns:a16="http://schemas.microsoft.com/office/drawing/2014/main" id="{A7088A31-81B2-4708-B512-941E7AEF200E}"/>
              </a:ext>
            </a:extLst>
          </p:cNvPr>
          <p:cNvSpPr>
            <a:spLocks noGrp="1"/>
          </p:cNvSpPr>
          <p:nvPr>
            <p:ph idx="1"/>
          </p:nvPr>
        </p:nvSpPr>
        <p:spPr/>
        <p:txBody>
          <a:bodyPr>
            <a:normAutofit lnSpcReduction="10000"/>
          </a:bodyPr>
          <a:lstStyle/>
          <a:p>
            <a:r>
              <a:rPr lang="en-US" dirty="0"/>
              <a:t>Clouds form when warm, moist air rises, expands and cools in a convection current. As the air reaches its dew point, the water vapor in the air condense around condensation nuclei. </a:t>
            </a:r>
            <a:br>
              <a:rPr lang="en-US" dirty="0"/>
            </a:br>
            <a:r>
              <a:rPr lang="en-US" dirty="0"/>
              <a:t>(Condensation nuclei are tiny particles in the atmosphere which cloud droplets can form. Droplets can be liquid water or ice, depending on temperature)</a:t>
            </a:r>
          </a:p>
        </p:txBody>
      </p:sp>
    </p:spTree>
    <p:extLst>
      <p:ext uri="{BB962C8B-B14F-4D97-AF65-F5344CB8AC3E}">
        <p14:creationId xmlns:p14="http://schemas.microsoft.com/office/powerpoint/2010/main" val="1712759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EE7F-D3F8-403B-BF4C-98F426072968}"/>
              </a:ext>
            </a:extLst>
          </p:cNvPr>
          <p:cNvSpPr>
            <a:spLocks noGrp="1"/>
          </p:cNvSpPr>
          <p:nvPr>
            <p:ph type="title"/>
          </p:nvPr>
        </p:nvSpPr>
        <p:spPr/>
        <p:txBody>
          <a:bodyPr/>
          <a:lstStyle/>
          <a:p>
            <a:r>
              <a:rPr lang="en-US" dirty="0"/>
              <a:t>Cloud Formation</a:t>
            </a:r>
          </a:p>
        </p:txBody>
      </p:sp>
      <p:sp>
        <p:nvSpPr>
          <p:cNvPr id="3" name="Content Placeholder 2">
            <a:extLst>
              <a:ext uri="{FF2B5EF4-FFF2-40B4-BE49-F238E27FC236}">
                <a16:creationId xmlns:a16="http://schemas.microsoft.com/office/drawing/2014/main" id="{A4FEB400-BB1F-48DA-8F71-83CF73335A41}"/>
              </a:ext>
            </a:extLst>
          </p:cNvPr>
          <p:cNvSpPr>
            <a:spLocks noGrp="1"/>
          </p:cNvSpPr>
          <p:nvPr>
            <p:ph idx="1"/>
          </p:nvPr>
        </p:nvSpPr>
        <p:spPr/>
        <p:txBody>
          <a:bodyPr/>
          <a:lstStyle/>
          <a:p>
            <a:r>
              <a:rPr lang="en-US" dirty="0"/>
              <a:t>Clouds can also form when wind encounters a mountain and the air has no place to go but up.</a:t>
            </a:r>
          </a:p>
          <a:p>
            <a:r>
              <a:rPr lang="en-US" dirty="0"/>
              <a:t>This method of cloud formation is called orographic lifting.</a:t>
            </a:r>
          </a:p>
          <a:p>
            <a:endParaRPr lang="en-US" dirty="0"/>
          </a:p>
          <a:p>
            <a:endParaRPr lang="en-US" dirty="0"/>
          </a:p>
        </p:txBody>
      </p:sp>
    </p:spTree>
    <p:extLst>
      <p:ext uri="{BB962C8B-B14F-4D97-AF65-F5344CB8AC3E}">
        <p14:creationId xmlns:p14="http://schemas.microsoft.com/office/powerpoint/2010/main" val="3289956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6E1F5-D9A0-4573-8BB4-777D8E8C064D}"/>
              </a:ext>
            </a:extLst>
          </p:cNvPr>
          <p:cNvSpPr>
            <a:spLocks noGrp="1"/>
          </p:cNvSpPr>
          <p:nvPr>
            <p:ph type="title"/>
          </p:nvPr>
        </p:nvSpPr>
        <p:spPr/>
        <p:txBody>
          <a:bodyPr/>
          <a:lstStyle/>
          <a:p>
            <a:r>
              <a:rPr lang="en-US" dirty="0"/>
              <a:t>Types of Clouds</a:t>
            </a:r>
          </a:p>
        </p:txBody>
      </p:sp>
      <p:sp>
        <p:nvSpPr>
          <p:cNvPr id="3" name="Content Placeholder 2">
            <a:extLst>
              <a:ext uri="{FF2B5EF4-FFF2-40B4-BE49-F238E27FC236}">
                <a16:creationId xmlns:a16="http://schemas.microsoft.com/office/drawing/2014/main" id="{2F6DDC7D-2D95-443C-946F-3CA3286199C1}"/>
              </a:ext>
            </a:extLst>
          </p:cNvPr>
          <p:cNvSpPr>
            <a:spLocks noGrp="1"/>
          </p:cNvSpPr>
          <p:nvPr>
            <p:ph idx="1"/>
          </p:nvPr>
        </p:nvSpPr>
        <p:spPr/>
        <p:txBody>
          <a:bodyPr/>
          <a:lstStyle/>
          <a:p>
            <a:r>
              <a:rPr lang="en-US" dirty="0"/>
              <a:t>Clouds are generally classified according to a system originally developed by English naturalist Luke Howard in 1803. </a:t>
            </a:r>
          </a:p>
          <a:p>
            <a:pPr marL="0" indent="0">
              <a:buNone/>
            </a:pPr>
            <a:endParaRPr lang="en-US" dirty="0"/>
          </a:p>
        </p:txBody>
      </p:sp>
    </p:spTree>
    <p:extLst>
      <p:ext uri="{BB962C8B-B14F-4D97-AF65-F5344CB8AC3E}">
        <p14:creationId xmlns:p14="http://schemas.microsoft.com/office/powerpoint/2010/main" val="936338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EDFE2-95AE-47B2-BE53-A0D444806004}"/>
              </a:ext>
            </a:extLst>
          </p:cNvPr>
          <p:cNvSpPr>
            <a:spLocks noGrp="1"/>
          </p:cNvSpPr>
          <p:nvPr>
            <p:ph type="title"/>
          </p:nvPr>
        </p:nvSpPr>
        <p:spPr/>
        <p:txBody>
          <a:bodyPr/>
          <a:lstStyle/>
          <a:p>
            <a:r>
              <a:rPr lang="en-US" dirty="0"/>
              <a:t>Cloud Types</a:t>
            </a:r>
          </a:p>
        </p:txBody>
      </p:sp>
      <p:sp>
        <p:nvSpPr>
          <p:cNvPr id="3" name="Content Placeholder 2">
            <a:extLst>
              <a:ext uri="{FF2B5EF4-FFF2-40B4-BE49-F238E27FC236}">
                <a16:creationId xmlns:a16="http://schemas.microsoft.com/office/drawing/2014/main" id="{3F3DAD54-294E-4A24-BFB7-7DAA2BB5DA40}"/>
              </a:ext>
            </a:extLst>
          </p:cNvPr>
          <p:cNvSpPr>
            <a:spLocks noGrp="1"/>
          </p:cNvSpPr>
          <p:nvPr>
            <p:ph idx="1"/>
          </p:nvPr>
        </p:nvSpPr>
        <p:spPr/>
        <p:txBody>
          <a:bodyPr/>
          <a:lstStyle/>
          <a:p>
            <a:pPr marL="0" indent="0">
              <a:buNone/>
            </a:pPr>
            <a:r>
              <a:rPr lang="en-US" b="1" dirty="0"/>
              <a:t>Low Clouds:</a:t>
            </a:r>
          </a:p>
          <a:p>
            <a:pPr marL="0" indent="0">
              <a:buNone/>
            </a:pPr>
            <a:r>
              <a:rPr lang="en-US" dirty="0"/>
              <a:t>Cumulus: puffy, lumpy looking clouds that usually occur below 2,000 m.</a:t>
            </a:r>
          </a:p>
          <a:p>
            <a:pPr marL="0" indent="0">
              <a:buNone/>
            </a:pPr>
            <a:r>
              <a:rPr lang="en-US" dirty="0"/>
              <a:t>Stratus: layered sheet-like clouds below 2,000 m</a:t>
            </a:r>
          </a:p>
          <a:p>
            <a:pPr marL="0" indent="0">
              <a:buNone/>
            </a:pPr>
            <a:r>
              <a:rPr lang="en-US" dirty="0"/>
              <a:t>“Nimbostratus” clouds produce precipitation</a:t>
            </a:r>
          </a:p>
        </p:txBody>
      </p:sp>
    </p:spTree>
    <p:extLst>
      <p:ext uri="{BB962C8B-B14F-4D97-AF65-F5344CB8AC3E}">
        <p14:creationId xmlns:p14="http://schemas.microsoft.com/office/powerpoint/2010/main" val="1750849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F212E-6E3E-4850-A925-6656A28CAF6E}"/>
              </a:ext>
            </a:extLst>
          </p:cNvPr>
          <p:cNvSpPr>
            <a:spLocks noGrp="1"/>
          </p:cNvSpPr>
          <p:nvPr>
            <p:ph type="title"/>
          </p:nvPr>
        </p:nvSpPr>
        <p:spPr/>
        <p:txBody>
          <a:bodyPr/>
          <a:lstStyle/>
          <a:p>
            <a:r>
              <a:rPr lang="en-US" dirty="0"/>
              <a:t>Cloud Types</a:t>
            </a:r>
          </a:p>
        </p:txBody>
      </p:sp>
      <p:sp>
        <p:nvSpPr>
          <p:cNvPr id="3" name="Content Placeholder 2">
            <a:extLst>
              <a:ext uri="{FF2B5EF4-FFF2-40B4-BE49-F238E27FC236}">
                <a16:creationId xmlns:a16="http://schemas.microsoft.com/office/drawing/2014/main" id="{47B36D8A-E0EF-4A40-BC6F-05412B31B222}"/>
              </a:ext>
            </a:extLst>
          </p:cNvPr>
          <p:cNvSpPr>
            <a:spLocks noGrp="1"/>
          </p:cNvSpPr>
          <p:nvPr>
            <p:ph idx="1"/>
          </p:nvPr>
        </p:nvSpPr>
        <p:spPr/>
        <p:txBody>
          <a:bodyPr/>
          <a:lstStyle/>
          <a:p>
            <a:r>
              <a:rPr lang="en-US" dirty="0"/>
              <a:t>Middle Clouds:</a:t>
            </a:r>
          </a:p>
          <a:p>
            <a:r>
              <a:rPr lang="en-US" dirty="0"/>
              <a:t>“Altocumulus” and “Altostratus” clouds form between 2,000-6,000 meters. Consist of ice crystals due to colder temperatures. </a:t>
            </a:r>
          </a:p>
          <a:p>
            <a:r>
              <a:rPr lang="en-US" dirty="0"/>
              <a:t>Altostratus clouds are grey in appearance.</a:t>
            </a:r>
          </a:p>
          <a:p>
            <a:r>
              <a:rPr lang="en-US" dirty="0"/>
              <a:t>Altocumulus can be grey or white. </a:t>
            </a:r>
          </a:p>
        </p:txBody>
      </p:sp>
    </p:spTree>
    <p:extLst>
      <p:ext uri="{BB962C8B-B14F-4D97-AF65-F5344CB8AC3E}">
        <p14:creationId xmlns:p14="http://schemas.microsoft.com/office/powerpoint/2010/main" val="4036283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96E0-481C-46FB-B095-7B3758F5FF84}"/>
              </a:ext>
            </a:extLst>
          </p:cNvPr>
          <p:cNvSpPr>
            <a:spLocks noGrp="1"/>
          </p:cNvSpPr>
          <p:nvPr>
            <p:ph type="title"/>
          </p:nvPr>
        </p:nvSpPr>
        <p:spPr/>
        <p:txBody>
          <a:bodyPr/>
          <a:lstStyle/>
          <a:p>
            <a:r>
              <a:rPr lang="en-US" dirty="0"/>
              <a:t>Cloud Types</a:t>
            </a:r>
          </a:p>
        </p:txBody>
      </p:sp>
      <p:sp>
        <p:nvSpPr>
          <p:cNvPr id="3" name="Content Placeholder 2">
            <a:extLst>
              <a:ext uri="{FF2B5EF4-FFF2-40B4-BE49-F238E27FC236}">
                <a16:creationId xmlns:a16="http://schemas.microsoft.com/office/drawing/2014/main" id="{D9795845-9112-41F7-8F42-0D2E3F0B0D3E}"/>
              </a:ext>
            </a:extLst>
          </p:cNvPr>
          <p:cNvSpPr>
            <a:spLocks noGrp="1"/>
          </p:cNvSpPr>
          <p:nvPr>
            <p:ph idx="1"/>
          </p:nvPr>
        </p:nvSpPr>
        <p:spPr/>
        <p:txBody>
          <a:bodyPr/>
          <a:lstStyle/>
          <a:p>
            <a:r>
              <a:rPr lang="en-US" dirty="0"/>
              <a:t>High Clouds:</a:t>
            </a:r>
          </a:p>
          <a:p>
            <a:r>
              <a:rPr lang="en-US" dirty="0"/>
              <a:t>Made up of ice crystals 6,000 meters above surface. </a:t>
            </a:r>
          </a:p>
          <a:p>
            <a:r>
              <a:rPr lang="en-US" dirty="0"/>
              <a:t>Cirrus clouds have thin, wispy appearance. </a:t>
            </a:r>
          </a:p>
          <a:p>
            <a:r>
              <a:rPr lang="en-US" dirty="0"/>
              <a:t>Cirrostratus form as a continuous layer in the sky, from almost transparent to dense. </a:t>
            </a:r>
          </a:p>
          <a:p>
            <a:r>
              <a:rPr lang="en-US" dirty="0"/>
              <a:t>Cirrocumulus have a rippled appearance</a:t>
            </a:r>
          </a:p>
        </p:txBody>
      </p:sp>
    </p:spTree>
    <p:extLst>
      <p:ext uri="{BB962C8B-B14F-4D97-AF65-F5344CB8AC3E}">
        <p14:creationId xmlns:p14="http://schemas.microsoft.com/office/powerpoint/2010/main" val="2788897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544F4-8393-4F3B-BCA2-6C80659AD4B7}"/>
              </a:ext>
            </a:extLst>
          </p:cNvPr>
          <p:cNvSpPr>
            <a:spLocks noGrp="1"/>
          </p:cNvSpPr>
          <p:nvPr>
            <p:ph type="title"/>
          </p:nvPr>
        </p:nvSpPr>
        <p:spPr/>
        <p:txBody>
          <a:bodyPr/>
          <a:lstStyle/>
          <a:p>
            <a:r>
              <a:rPr lang="en-US" dirty="0"/>
              <a:t>Vertical Clouds</a:t>
            </a:r>
          </a:p>
        </p:txBody>
      </p:sp>
      <p:sp>
        <p:nvSpPr>
          <p:cNvPr id="3" name="Content Placeholder 2">
            <a:extLst>
              <a:ext uri="{FF2B5EF4-FFF2-40B4-BE49-F238E27FC236}">
                <a16:creationId xmlns:a16="http://schemas.microsoft.com/office/drawing/2014/main" id="{BA024F0C-A58C-4F7B-8A8D-73DCF61A7E0E}"/>
              </a:ext>
            </a:extLst>
          </p:cNvPr>
          <p:cNvSpPr>
            <a:spLocks noGrp="1"/>
          </p:cNvSpPr>
          <p:nvPr>
            <p:ph idx="1"/>
          </p:nvPr>
        </p:nvSpPr>
        <p:spPr/>
        <p:txBody>
          <a:bodyPr/>
          <a:lstStyle/>
          <a:p>
            <a:r>
              <a:rPr lang="en-US" dirty="0"/>
              <a:t> If the cloud is warmer than the surrounding air,  it will continue to grow upward. As it rises, water vapor condenses and the air continues to increase in temperature due to latent heat release. The result is a cumulonimbus.</a:t>
            </a:r>
          </a:p>
          <a:p>
            <a:r>
              <a:rPr lang="en-US" dirty="0"/>
              <a:t>Cumulonimbus have a characteristic anvil head on top</a:t>
            </a:r>
          </a:p>
        </p:txBody>
      </p:sp>
    </p:spTree>
    <p:extLst>
      <p:ext uri="{BB962C8B-B14F-4D97-AF65-F5344CB8AC3E}">
        <p14:creationId xmlns:p14="http://schemas.microsoft.com/office/powerpoint/2010/main" val="3346251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dn.edugeneral.org/wp-content/uploads/2015/11/CloudTypes.jpg">
            <a:extLst>
              <a:ext uri="{FF2B5EF4-FFF2-40B4-BE49-F238E27FC236}">
                <a16:creationId xmlns:a16="http://schemas.microsoft.com/office/drawing/2014/main" id="{504356E0-3CBC-4886-904A-E66CEAFFE8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77" y="0"/>
            <a:ext cx="912322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002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27EAD-F698-4F38-B747-448926E38523}"/>
              </a:ext>
            </a:extLst>
          </p:cNvPr>
          <p:cNvSpPr>
            <a:spLocks noGrp="1"/>
          </p:cNvSpPr>
          <p:nvPr>
            <p:ph type="title"/>
          </p:nvPr>
        </p:nvSpPr>
        <p:spPr/>
        <p:txBody>
          <a:bodyPr/>
          <a:lstStyle/>
          <a:p>
            <a:r>
              <a:rPr lang="en-US" dirty="0"/>
              <a:t>OZONE</a:t>
            </a:r>
          </a:p>
        </p:txBody>
      </p:sp>
      <p:sp>
        <p:nvSpPr>
          <p:cNvPr id="3" name="Content Placeholder 2">
            <a:extLst>
              <a:ext uri="{FF2B5EF4-FFF2-40B4-BE49-F238E27FC236}">
                <a16:creationId xmlns:a16="http://schemas.microsoft.com/office/drawing/2014/main" id="{EBF5BE1A-5CCB-474B-9EC3-BDA5CB332E40}"/>
              </a:ext>
            </a:extLst>
          </p:cNvPr>
          <p:cNvSpPr>
            <a:spLocks noGrp="1"/>
          </p:cNvSpPr>
          <p:nvPr>
            <p:ph idx="1"/>
          </p:nvPr>
        </p:nvSpPr>
        <p:spPr/>
        <p:txBody>
          <a:bodyPr/>
          <a:lstStyle/>
          <a:p>
            <a:r>
              <a:rPr lang="en-US" dirty="0"/>
              <a:t>Another component of the atmosphere, ozone (O</a:t>
            </a:r>
            <a:r>
              <a:rPr lang="en-US" sz="1800" dirty="0"/>
              <a:t>3</a:t>
            </a:r>
            <a:r>
              <a:rPr lang="en-US" dirty="0"/>
              <a:t>) is a gas formed by the addition of a 3</a:t>
            </a:r>
            <a:r>
              <a:rPr lang="en-US" baseline="30000" dirty="0"/>
              <a:t>rd</a:t>
            </a:r>
            <a:r>
              <a:rPr lang="en-US" dirty="0"/>
              <a:t> oxygen atom to an oxygen molecule. </a:t>
            </a:r>
          </a:p>
          <a:p>
            <a:r>
              <a:rPr lang="en-US" dirty="0"/>
              <a:t>It is crucial in the stratosphere LAYER because it absorbs ultraviolet radiation from the sun (protection for humans)</a:t>
            </a:r>
          </a:p>
          <a:p>
            <a:r>
              <a:rPr lang="en-US" dirty="0"/>
              <a:t>The concentration of ozone varies with seasons.</a:t>
            </a:r>
          </a:p>
          <a:p>
            <a:pPr marL="0" indent="0">
              <a:buNone/>
            </a:pPr>
            <a:endParaRPr lang="en-US" dirty="0"/>
          </a:p>
          <a:p>
            <a:endParaRPr lang="en-US" dirty="0"/>
          </a:p>
        </p:txBody>
      </p:sp>
    </p:spTree>
    <p:extLst>
      <p:ext uri="{BB962C8B-B14F-4D97-AF65-F5344CB8AC3E}">
        <p14:creationId xmlns:p14="http://schemas.microsoft.com/office/powerpoint/2010/main" val="1384116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BB7BC-9DA4-4946-A4C0-7DBE389A7C91}"/>
              </a:ext>
            </a:extLst>
          </p:cNvPr>
          <p:cNvSpPr>
            <a:spLocks noGrp="1"/>
          </p:cNvSpPr>
          <p:nvPr>
            <p:ph type="title"/>
          </p:nvPr>
        </p:nvSpPr>
        <p:spPr/>
        <p:txBody>
          <a:bodyPr/>
          <a:lstStyle/>
          <a:p>
            <a:r>
              <a:rPr lang="en-US" dirty="0"/>
              <a:t>Precipitation</a:t>
            </a:r>
          </a:p>
        </p:txBody>
      </p:sp>
      <p:sp>
        <p:nvSpPr>
          <p:cNvPr id="3" name="Content Placeholder 2">
            <a:extLst>
              <a:ext uri="{FF2B5EF4-FFF2-40B4-BE49-F238E27FC236}">
                <a16:creationId xmlns:a16="http://schemas.microsoft.com/office/drawing/2014/main" id="{C97D591B-C0E5-4ECB-BC66-258C6FE5A5DA}"/>
              </a:ext>
            </a:extLst>
          </p:cNvPr>
          <p:cNvSpPr>
            <a:spLocks noGrp="1"/>
          </p:cNvSpPr>
          <p:nvPr>
            <p:ph idx="1"/>
          </p:nvPr>
        </p:nvSpPr>
        <p:spPr/>
        <p:txBody>
          <a:bodyPr/>
          <a:lstStyle/>
          <a:p>
            <a:r>
              <a:rPr lang="en-US" dirty="0"/>
              <a:t>All forms of water that fall from the clouds to the ground are known as precipitation.</a:t>
            </a:r>
          </a:p>
          <a:p>
            <a:r>
              <a:rPr lang="en-US" dirty="0"/>
              <a:t>Rain, snow, sleet, hail are the 4 main types of precipitation</a:t>
            </a:r>
          </a:p>
          <a:p>
            <a:r>
              <a:rPr lang="en-US" dirty="0"/>
              <a:t>Depends on the size of water droplet </a:t>
            </a:r>
          </a:p>
        </p:txBody>
      </p:sp>
    </p:spTree>
    <p:extLst>
      <p:ext uri="{BB962C8B-B14F-4D97-AF65-F5344CB8AC3E}">
        <p14:creationId xmlns:p14="http://schemas.microsoft.com/office/powerpoint/2010/main" val="1172068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AEF7-AF79-4A1A-A826-55A5FD067E18}"/>
              </a:ext>
            </a:extLst>
          </p:cNvPr>
          <p:cNvSpPr>
            <a:spLocks noGrp="1"/>
          </p:cNvSpPr>
          <p:nvPr>
            <p:ph type="title"/>
          </p:nvPr>
        </p:nvSpPr>
        <p:spPr/>
        <p:txBody>
          <a:bodyPr/>
          <a:lstStyle/>
          <a:p>
            <a:r>
              <a:rPr lang="en-US" dirty="0"/>
              <a:t>Precipitation</a:t>
            </a:r>
          </a:p>
        </p:txBody>
      </p:sp>
      <p:sp>
        <p:nvSpPr>
          <p:cNvPr id="3" name="Content Placeholder 2">
            <a:extLst>
              <a:ext uri="{FF2B5EF4-FFF2-40B4-BE49-F238E27FC236}">
                <a16:creationId xmlns:a16="http://schemas.microsoft.com/office/drawing/2014/main" id="{7EEB0809-8DB0-41AD-8C4C-E2921E9D6622}"/>
              </a:ext>
            </a:extLst>
          </p:cNvPr>
          <p:cNvSpPr>
            <a:spLocks noGrp="1"/>
          </p:cNvSpPr>
          <p:nvPr>
            <p:ph idx="1"/>
          </p:nvPr>
        </p:nvSpPr>
        <p:spPr/>
        <p:txBody>
          <a:bodyPr>
            <a:normAutofit fontScale="85000" lnSpcReduction="20000"/>
          </a:bodyPr>
          <a:lstStyle/>
          <a:p>
            <a:r>
              <a:rPr lang="en-US" dirty="0"/>
              <a:t>One way that cloud droplets can increase in size is by coalescence.</a:t>
            </a:r>
          </a:p>
          <a:p>
            <a:r>
              <a:rPr lang="en-US" dirty="0"/>
              <a:t>Coalescence occurs when cloud droplets collide and join together to form a larger droplet.</a:t>
            </a:r>
          </a:p>
          <a:p>
            <a:r>
              <a:rPr lang="en-US" dirty="0"/>
              <a:t>These collisions occur as larger droplets fall and collide with smaller droplets. As this process continues, they eventually become to heavy for the cloud and fall to the Earth as precipitation.</a:t>
            </a:r>
          </a:p>
          <a:p>
            <a:pPr lvl="0"/>
            <a:r>
              <a:rPr lang="en-US" dirty="0"/>
              <a:t>The types of precipitation that reaches the Earth depends on the temperature in the atmosphere. </a:t>
            </a:r>
          </a:p>
          <a:p>
            <a:endParaRPr lang="en-US" dirty="0"/>
          </a:p>
        </p:txBody>
      </p:sp>
    </p:spTree>
    <p:extLst>
      <p:ext uri="{BB962C8B-B14F-4D97-AF65-F5344CB8AC3E}">
        <p14:creationId xmlns:p14="http://schemas.microsoft.com/office/powerpoint/2010/main" val="1004810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0C3B-966F-4239-BA4C-9DCD25A1CD35}"/>
              </a:ext>
            </a:extLst>
          </p:cNvPr>
          <p:cNvSpPr>
            <a:spLocks noGrp="1"/>
          </p:cNvSpPr>
          <p:nvPr>
            <p:ph type="title"/>
          </p:nvPr>
        </p:nvSpPr>
        <p:spPr>
          <a:xfrm>
            <a:off x="448965" y="739290"/>
            <a:ext cx="8246070" cy="763526"/>
          </a:xfrm>
        </p:spPr>
        <p:txBody>
          <a:bodyPr/>
          <a:lstStyle/>
          <a:p>
            <a:r>
              <a:rPr lang="en-US"/>
              <a:t>The Water Cycle</a:t>
            </a:r>
            <a:endParaRPr lang="en-US" dirty="0"/>
          </a:p>
        </p:txBody>
      </p:sp>
      <p:pic>
        <p:nvPicPr>
          <p:cNvPr id="6146" name="Picture 2" descr="http://www.printablediagram.com/wp-content/uploads/2017/03/diagram-of-water-cycle-kids.jpg">
            <a:extLst>
              <a:ext uri="{FF2B5EF4-FFF2-40B4-BE49-F238E27FC236}">
                <a16:creationId xmlns:a16="http://schemas.microsoft.com/office/drawing/2014/main" id="{30258594-B9C2-482C-9198-287776C6F560}"/>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72608" y="1503363"/>
            <a:ext cx="4798785" cy="335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747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0484-5D98-486E-85C7-72D6E409DBE1}"/>
              </a:ext>
            </a:extLst>
          </p:cNvPr>
          <p:cNvSpPr>
            <a:spLocks noGrp="1"/>
          </p:cNvSpPr>
          <p:nvPr>
            <p:ph type="title"/>
          </p:nvPr>
        </p:nvSpPr>
        <p:spPr/>
        <p:txBody>
          <a:bodyPr/>
          <a:lstStyle/>
          <a:p>
            <a:r>
              <a:rPr lang="en-US" dirty="0"/>
              <a:t>Atmospheric Layers #1: Troposphere	</a:t>
            </a:r>
          </a:p>
        </p:txBody>
      </p:sp>
      <p:sp>
        <p:nvSpPr>
          <p:cNvPr id="3" name="Content Placeholder 2">
            <a:extLst>
              <a:ext uri="{FF2B5EF4-FFF2-40B4-BE49-F238E27FC236}">
                <a16:creationId xmlns:a16="http://schemas.microsoft.com/office/drawing/2014/main" id="{27077057-460B-476E-9ACA-6E6CF06F0DC9}"/>
              </a:ext>
            </a:extLst>
          </p:cNvPr>
          <p:cNvSpPr>
            <a:spLocks noGrp="1"/>
          </p:cNvSpPr>
          <p:nvPr>
            <p:ph idx="1"/>
          </p:nvPr>
        </p:nvSpPr>
        <p:spPr/>
        <p:txBody>
          <a:bodyPr>
            <a:normAutofit fontScale="92500" lnSpcReduction="20000"/>
          </a:bodyPr>
          <a:lstStyle/>
          <a:p>
            <a:r>
              <a:rPr lang="en-US" sz="2700" dirty="0"/>
              <a:t>The atmosphere is made up of several different layers.</a:t>
            </a:r>
          </a:p>
          <a:p>
            <a:r>
              <a:rPr lang="en-US" sz="2700" dirty="0"/>
              <a:t>The layer </a:t>
            </a:r>
            <a:r>
              <a:rPr lang="en-US" sz="2700" b="1" dirty="0"/>
              <a:t>closest to the Earth’s surface </a:t>
            </a:r>
            <a:r>
              <a:rPr lang="en-US" sz="2700" dirty="0"/>
              <a:t>is the TROPOSPHERE.</a:t>
            </a:r>
          </a:p>
          <a:p>
            <a:pPr lvl="1"/>
            <a:r>
              <a:rPr lang="en-US" sz="2400" dirty="0"/>
              <a:t>Troposphere is where weather takes place and most air pollution collects.</a:t>
            </a:r>
          </a:p>
          <a:p>
            <a:pPr lvl="1"/>
            <a:r>
              <a:rPr lang="en-US" sz="2400" dirty="0"/>
              <a:t>As the altitude increase (get closer to space) the temperature decreases in the troposphere.</a:t>
            </a:r>
          </a:p>
          <a:p>
            <a:pPr lvl="2"/>
            <a:r>
              <a:rPr lang="en-US" sz="2100" dirty="0"/>
              <a:t>There is an area in the Troposphere where the temperature STOP decreasing. This area is known as the Tropopause. </a:t>
            </a:r>
          </a:p>
          <a:p>
            <a:pPr lvl="1"/>
            <a:r>
              <a:rPr lang="en-US" sz="2400" dirty="0"/>
              <a:t>9-16 km above Earth’s SURFACE.</a:t>
            </a:r>
          </a:p>
        </p:txBody>
      </p:sp>
    </p:spTree>
    <p:extLst>
      <p:ext uri="{BB962C8B-B14F-4D97-AF65-F5344CB8AC3E}">
        <p14:creationId xmlns:p14="http://schemas.microsoft.com/office/powerpoint/2010/main" val="317584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6959-4118-499F-96B0-374395597E5F}"/>
              </a:ext>
            </a:extLst>
          </p:cNvPr>
          <p:cNvSpPr>
            <a:spLocks noGrp="1"/>
          </p:cNvSpPr>
          <p:nvPr>
            <p:ph type="title"/>
          </p:nvPr>
        </p:nvSpPr>
        <p:spPr/>
        <p:txBody>
          <a:bodyPr/>
          <a:lstStyle/>
          <a:p>
            <a:r>
              <a:rPr lang="en-US" dirty="0"/>
              <a:t>#2: The Stratosphere</a:t>
            </a:r>
          </a:p>
        </p:txBody>
      </p:sp>
      <p:sp>
        <p:nvSpPr>
          <p:cNvPr id="3" name="Content Placeholder 2">
            <a:extLst>
              <a:ext uri="{FF2B5EF4-FFF2-40B4-BE49-F238E27FC236}">
                <a16:creationId xmlns:a16="http://schemas.microsoft.com/office/drawing/2014/main" id="{BCB4FC17-B550-45E8-B134-B51B030DFEBF}"/>
              </a:ext>
            </a:extLst>
          </p:cNvPr>
          <p:cNvSpPr>
            <a:spLocks noGrp="1"/>
          </p:cNvSpPr>
          <p:nvPr>
            <p:ph idx="1"/>
          </p:nvPr>
        </p:nvSpPr>
        <p:spPr/>
        <p:txBody>
          <a:bodyPr>
            <a:normAutofit fontScale="92500" lnSpcReduction="20000"/>
          </a:bodyPr>
          <a:lstStyle/>
          <a:p>
            <a:r>
              <a:rPr lang="en-US" dirty="0"/>
              <a:t>The </a:t>
            </a:r>
            <a:r>
              <a:rPr lang="en-US" dirty="0" err="1"/>
              <a:t>TropoPAUSE</a:t>
            </a:r>
            <a:r>
              <a:rPr lang="en-US" dirty="0"/>
              <a:t> separates the </a:t>
            </a:r>
            <a:r>
              <a:rPr lang="en-US" dirty="0" err="1"/>
              <a:t>TropoSPHERE</a:t>
            </a:r>
            <a:r>
              <a:rPr lang="en-US" dirty="0"/>
              <a:t> from the STRATOSPHERE layer. </a:t>
            </a:r>
          </a:p>
          <a:p>
            <a:r>
              <a:rPr lang="en-US" dirty="0"/>
              <a:t>Air temperatures</a:t>
            </a:r>
            <a:r>
              <a:rPr lang="en-US" b="1" dirty="0"/>
              <a:t> increase </a:t>
            </a:r>
            <a:r>
              <a:rPr lang="en-US" dirty="0"/>
              <a:t>as the altitude increases.</a:t>
            </a:r>
          </a:p>
          <a:p>
            <a:r>
              <a:rPr lang="en-US" dirty="0"/>
              <a:t>Contains the Ozone layer to PROTECT us from Sun UV Rays- This causes the temperature to INCREASE.</a:t>
            </a:r>
          </a:p>
          <a:p>
            <a:r>
              <a:rPr lang="en-US" dirty="0"/>
              <a:t>Contains the “stratopause“ – a location in the Stratosphere where the temperature stops increasing with altitude.</a:t>
            </a:r>
          </a:p>
          <a:p>
            <a:r>
              <a:rPr lang="en-US" dirty="0"/>
              <a:t>About 50 KM above Earths surface. </a:t>
            </a:r>
          </a:p>
        </p:txBody>
      </p:sp>
    </p:spTree>
    <p:extLst>
      <p:ext uri="{BB962C8B-B14F-4D97-AF65-F5344CB8AC3E}">
        <p14:creationId xmlns:p14="http://schemas.microsoft.com/office/powerpoint/2010/main" val="4244423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1D77A-CE08-4CD4-BCF8-9A5D4292BE89}"/>
              </a:ext>
            </a:extLst>
          </p:cNvPr>
          <p:cNvSpPr>
            <a:spLocks noGrp="1"/>
          </p:cNvSpPr>
          <p:nvPr>
            <p:ph type="title"/>
          </p:nvPr>
        </p:nvSpPr>
        <p:spPr/>
        <p:txBody>
          <a:bodyPr/>
          <a:lstStyle/>
          <a:p>
            <a:r>
              <a:rPr lang="en-US" dirty="0"/>
              <a:t>#3 – The Mesosphere </a:t>
            </a:r>
          </a:p>
        </p:txBody>
      </p:sp>
      <p:sp>
        <p:nvSpPr>
          <p:cNvPr id="3" name="Content Placeholder 2">
            <a:extLst>
              <a:ext uri="{FF2B5EF4-FFF2-40B4-BE49-F238E27FC236}">
                <a16:creationId xmlns:a16="http://schemas.microsoft.com/office/drawing/2014/main" id="{9551D2CB-83F0-447C-A70B-7B965B15CFBA}"/>
              </a:ext>
            </a:extLst>
          </p:cNvPr>
          <p:cNvSpPr>
            <a:spLocks noGrp="1"/>
          </p:cNvSpPr>
          <p:nvPr>
            <p:ph idx="1"/>
          </p:nvPr>
        </p:nvSpPr>
        <p:spPr/>
        <p:txBody>
          <a:bodyPr>
            <a:normAutofit fontScale="92500" lnSpcReduction="10000"/>
          </a:bodyPr>
          <a:lstStyle/>
          <a:p>
            <a:r>
              <a:rPr lang="en-US" dirty="0"/>
              <a:t>The </a:t>
            </a:r>
            <a:r>
              <a:rPr lang="en-US" dirty="0" err="1"/>
              <a:t>StratoPAUSE</a:t>
            </a:r>
            <a:r>
              <a:rPr lang="en-US" dirty="0"/>
              <a:t> separates the Stratosphere from the MESOSPHERE.</a:t>
            </a:r>
          </a:p>
          <a:p>
            <a:r>
              <a:rPr lang="en-US" dirty="0"/>
              <a:t>Air temp decreases with altitude because there is very little heat absorbed here. </a:t>
            </a:r>
          </a:p>
          <a:p>
            <a:r>
              <a:rPr lang="en-US" dirty="0"/>
              <a:t>Like the other layers, the Mesosphere contains an area where the temperature stops. This is known as the Mesopause.</a:t>
            </a:r>
          </a:p>
          <a:p>
            <a:r>
              <a:rPr lang="en-US" dirty="0"/>
              <a:t>About 50km to 85 km above Earth Surface.</a:t>
            </a:r>
          </a:p>
          <a:p>
            <a:pPr marL="0" indent="0">
              <a:buNone/>
            </a:pPr>
            <a:endParaRPr lang="en-US" dirty="0"/>
          </a:p>
        </p:txBody>
      </p:sp>
    </p:spTree>
    <p:extLst>
      <p:ext uri="{BB962C8B-B14F-4D97-AF65-F5344CB8AC3E}">
        <p14:creationId xmlns:p14="http://schemas.microsoft.com/office/powerpoint/2010/main" val="354684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17D21-77A0-4B2D-9B41-5ABC71F55206}"/>
              </a:ext>
            </a:extLst>
          </p:cNvPr>
          <p:cNvSpPr>
            <a:spLocks noGrp="1"/>
          </p:cNvSpPr>
          <p:nvPr>
            <p:ph type="title"/>
          </p:nvPr>
        </p:nvSpPr>
        <p:spPr/>
        <p:txBody>
          <a:bodyPr/>
          <a:lstStyle/>
          <a:p>
            <a:r>
              <a:rPr lang="en-US" dirty="0"/>
              <a:t>#4: Thermosphere</a:t>
            </a:r>
          </a:p>
        </p:txBody>
      </p:sp>
      <p:sp>
        <p:nvSpPr>
          <p:cNvPr id="3" name="Content Placeholder 2">
            <a:extLst>
              <a:ext uri="{FF2B5EF4-FFF2-40B4-BE49-F238E27FC236}">
                <a16:creationId xmlns:a16="http://schemas.microsoft.com/office/drawing/2014/main" id="{C0870F51-E632-4920-A9C1-7FDDBB9355D7}"/>
              </a:ext>
            </a:extLst>
          </p:cNvPr>
          <p:cNvSpPr>
            <a:spLocks noGrp="1"/>
          </p:cNvSpPr>
          <p:nvPr>
            <p:ph idx="1"/>
          </p:nvPr>
        </p:nvSpPr>
        <p:spPr/>
        <p:txBody>
          <a:bodyPr/>
          <a:lstStyle/>
          <a:p>
            <a:r>
              <a:rPr lang="en-US" dirty="0"/>
              <a:t>Temperatures in this area increase due to low density. </a:t>
            </a:r>
          </a:p>
          <a:p>
            <a:r>
              <a:rPr lang="en-US" dirty="0"/>
              <a:t>Contains the Ionosphere – electrically charged particles.</a:t>
            </a:r>
          </a:p>
          <a:p>
            <a:r>
              <a:rPr lang="en-US" dirty="0"/>
              <a:t>About 85 km – 600 km above Earth’s Surface</a:t>
            </a:r>
          </a:p>
          <a:p>
            <a:endParaRPr lang="en-US" dirty="0"/>
          </a:p>
        </p:txBody>
      </p:sp>
    </p:spTree>
    <p:extLst>
      <p:ext uri="{BB962C8B-B14F-4D97-AF65-F5344CB8AC3E}">
        <p14:creationId xmlns:p14="http://schemas.microsoft.com/office/powerpoint/2010/main" val="2902977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A945D-7ED6-4370-B308-0BC564551135}"/>
              </a:ext>
            </a:extLst>
          </p:cNvPr>
          <p:cNvSpPr>
            <a:spLocks noGrp="1"/>
          </p:cNvSpPr>
          <p:nvPr>
            <p:ph type="title"/>
          </p:nvPr>
        </p:nvSpPr>
        <p:spPr/>
        <p:txBody>
          <a:bodyPr/>
          <a:lstStyle/>
          <a:p>
            <a:r>
              <a:rPr lang="en-US" dirty="0"/>
              <a:t>#5 – Exosphere</a:t>
            </a:r>
          </a:p>
        </p:txBody>
      </p:sp>
      <p:sp>
        <p:nvSpPr>
          <p:cNvPr id="3" name="Content Placeholder 2">
            <a:extLst>
              <a:ext uri="{FF2B5EF4-FFF2-40B4-BE49-F238E27FC236}">
                <a16:creationId xmlns:a16="http://schemas.microsoft.com/office/drawing/2014/main" id="{9A40629D-34AD-4479-9007-33A6617DD774}"/>
              </a:ext>
            </a:extLst>
          </p:cNvPr>
          <p:cNvSpPr>
            <a:spLocks noGrp="1"/>
          </p:cNvSpPr>
          <p:nvPr>
            <p:ph idx="1"/>
          </p:nvPr>
        </p:nvSpPr>
        <p:spPr/>
        <p:txBody>
          <a:bodyPr/>
          <a:lstStyle/>
          <a:p>
            <a:r>
              <a:rPr lang="en-US" dirty="0"/>
              <a:t>OUTERMOST LAYER of Earth’s atmosphere</a:t>
            </a:r>
          </a:p>
          <a:p>
            <a:r>
              <a:rPr lang="en-US" dirty="0"/>
              <a:t>Outer Space!</a:t>
            </a:r>
          </a:p>
          <a:p>
            <a:r>
              <a:rPr lang="en-US" dirty="0"/>
              <a:t>Extends from 600km to more than 10,000km above Earth’s Surface (no clear boundary at top</a:t>
            </a:r>
          </a:p>
          <a:p>
            <a:endParaRPr lang="en-US" dirty="0"/>
          </a:p>
        </p:txBody>
      </p:sp>
    </p:spTree>
    <p:extLst>
      <p:ext uri="{BB962C8B-B14F-4D97-AF65-F5344CB8AC3E}">
        <p14:creationId xmlns:p14="http://schemas.microsoft.com/office/powerpoint/2010/main" val="2640769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1642</Words>
  <Application>Microsoft Office PowerPoint</Application>
  <PresentationFormat>On-screen Show (16:9)</PresentationFormat>
  <Paragraphs>162</Paragraphs>
  <Slides>42</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Unit 4, Chapter 11</vt:lpstr>
      <vt:lpstr>Atmosphere Basics</vt:lpstr>
      <vt:lpstr>Atmosphere Composition</vt:lpstr>
      <vt:lpstr>OZONE</vt:lpstr>
      <vt:lpstr>Atmospheric Layers #1: Troposphere </vt:lpstr>
      <vt:lpstr>#2: The Stratosphere</vt:lpstr>
      <vt:lpstr>#3 – The Mesosphere </vt:lpstr>
      <vt:lpstr>#4: Thermosphere</vt:lpstr>
      <vt:lpstr>#5 – Exosphere</vt:lpstr>
      <vt:lpstr>Remember THIS mnemonic device: </vt:lpstr>
      <vt:lpstr>PowerPoint Presentation</vt:lpstr>
      <vt:lpstr>Energy Transfer in the Atmosphere</vt:lpstr>
      <vt:lpstr>Energy Transfer</vt:lpstr>
      <vt:lpstr>~Radiation~</vt:lpstr>
      <vt:lpstr>Radiation</vt:lpstr>
      <vt:lpstr>PowerPoint Presentation</vt:lpstr>
      <vt:lpstr>PowerPoint Presentation</vt:lpstr>
      <vt:lpstr>Conduction</vt:lpstr>
      <vt:lpstr>Convection</vt:lpstr>
      <vt:lpstr>PowerPoint Presentation</vt:lpstr>
      <vt:lpstr>Properties of the Atmosphere</vt:lpstr>
      <vt:lpstr>Temperature</vt:lpstr>
      <vt:lpstr>Air Pressure</vt:lpstr>
      <vt:lpstr>Pressure – Temperature – Density Relationship (in a container)</vt:lpstr>
      <vt:lpstr>Relationship continued</vt:lpstr>
      <vt:lpstr>Relationship….. again</vt:lpstr>
      <vt:lpstr>Temperature Inversion</vt:lpstr>
      <vt:lpstr>Humidity</vt:lpstr>
      <vt:lpstr>Humidity </vt:lpstr>
      <vt:lpstr>Humidity</vt:lpstr>
      <vt:lpstr>Clouds and Precipitation</vt:lpstr>
      <vt:lpstr>Cloud Formation</vt:lpstr>
      <vt:lpstr>Cloud Formation</vt:lpstr>
      <vt:lpstr>Types of Clouds</vt:lpstr>
      <vt:lpstr>Cloud Types</vt:lpstr>
      <vt:lpstr>Cloud Types</vt:lpstr>
      <vt:lpstr>Cloud Types</vt:lpstr>
      <vt:lpstr>Vertical Clouds</vt:lpstr>
      <vt:lpstr>PowerPoint Presentation</vt:lpstr>
      <vt:lpstr>Precipitation</vt:lpstr>
      <vt:lpstr>Precipitation</vt:lpstr>
      <vt:lpstr>The Water Cycle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2019-03-21T14:58:58Z</dcterms:created>
  <dcterms:modified xsi:type="dcterms:W3CDTF">2019-03-26T12:53:04Z</dcterms:modified>
</cp:coreProperties>
</file>