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130" autoAdjust="0"/>
  </p:normalViewPr>
  <p:slideViewPr>
    <p:cSldViewPr snapToGrid="0">
      <p:cViewPr varScale="1">
        <p:scale>
          <a:sx n="42" d="100"/>
          <a:sy n="42" d="100"/>
        </p:scale>
        <p:origin x="72"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hyperlink" Target="https://images.search.yahoo.com/search/images;_ylt=A0geJGp1zhJcaiEA.LdXNyoA;_ylu=X3oDMTE0bWZmNWI0BGNvbG8DYmYxBHBvcwMxBHZ0aWQDQjY4MzNfMQRzZWMDcGl2cw--?p=map+of+atlantic+ocean&amp;fr2=piv-web&amp;fr=mcafee" TargetMode="Externa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diagrams/_rels/data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3.png"/><Relationship Id="rId7" Type="http://schemas.openxmlformats.org/officeDocument/2006/relationships/image" Target="../media/image36.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4.svg"/></Relationships>
</file>

<file path=ppt/diagrams/_rels/data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images.search.yahoo.com/search/images;_ylt=A0geJGp1zhJcaiEA.LdXNyoA;_ylu=X3oDMTE0bWZmNWI0BGNvbG8DYmYxBHBvcwMxBHZ0aWQDQjY4MzNfMQRzZWMDcGl2cw--?p=map+of+atlantic+ocean&amp;fr2=piv-web&amp;fr=mcafee" TargetMode="External"/><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3.png"/><Relationship Id="rId7" Type="http://schemas.openxmlformats.org/officeDocument/2006/relationships/image" Target="../media/image36.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4.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B16C0-047C-46AA-B165-C9FC13C2930E}"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C667B865-02F3-4EF0-B8D0-FFB94705C612}">
      <dgm:prSet/>
      <dgm:spPr/>
      <dgm:t>
        <a:bodyPr/>
        <a:lstStyle/>
        <a:p>
          <a:r>
            <a:rPr lang="en-US"/>
            <a:t>Obtain a map from Ms. Norton</a:t>
          </a:r>
        </a:p>
      </dgm:t>
    </dgm:pt>
    <dgm:pt modelId="{337EAD64-AC5C-4196-B6B4-3E2E949D33F8}" type="parTrans" cxnId="{B1F0E238-75FB-4C5B-B366-B4245998C08E}">
      <dgm:prSet/>
      <dgm:spPr/>
      <dgm:t>
        <a:bodyPr/>
        <a:lstStyle/>
        <a:p>
          <a:endParaRPr lang="en-US"/>
        </a:p>
      </dgm:t>
    </dgm:pt>
    <dgm:pt modelId="{102BCB57-A0C8-4FBE-BF16-E52BB77445C5}" type="sibTrans" cxnId="{B1F0E238-75FB-4C5B-B366-B4245998C08E}">
      <dgm:prSet/>
      <dgm:spPr/>
      <dgm:t>
        <a:bodyPr/>
        <a:lstStyle/>
        <a:p>
          <a:endParaRPr lang="en-US"/>
        </a:p>
      </dgm:t>
    </dgm:pt>
    <dgm:pt modelId="{E4395AD9-838B-48AA-830A-9830A34A8BB3}">
      <dgm:prSet/>
      <dgm:spPr/>
      <dgm:t>
        <a:bodyPr/>
        <a:lstStyle/>
        <a:p>
          <a:r>
            <a:rPr lang="en-US"/>
            <a:t>Use a ruler and the map scale to determine the actual distance between San Francisco to Low Angeles.</a:t>
          </a:r>
        </a:p>
      </dgm:t>
    </dgm:pt>
    <dgm:pt modelId="{11645830-CCC1-4914-A3D7-3E5E03BFBEAE}" type="parTrans" cxnId="{28A29DC5-86F7-4B41-B648-9DB66A435BE1}">
      <dgm:prSet/>
      <dgm:spPr/>
      <dgm:t>
        <a:bodyPr/>
        <a:lstStyle/>
        <a:p>
          <a:endParaRPr lang="en-US"/>
        </a:p>
      </dgm:t>
    </dgm:pt>
    <dgm:pt modelId="{7A5A0FED-8C7C-435E-A649-B3DE01D3AABD}" type="sibTrans" cxnId="{28A29DC5-86F7-4B41-B648-9DB66A435BE1}">
      <dgm:prSet/>
      <dgm:spPr/>
      <dgm:t>
        <a:bodyPr/>
        <a:lstStyle/>
        <a:p>
          <a:endParaRPr lang="en-US"/>
        </a:p>
      </dgm:t>
    </dgm:pt>
    <dgm:pt modelId="{D1BD4E31-2C36-4769-8058-A531B22F3ED1}">
      <dgm:prSet/>
      <dgm:spPr/>
      <dgm:t>
        <a:bodyPr/>
        <a:lstStyle/>
        <a:p>
          <a:r>
            <a:rPr lang="en-US"/>
            <a:t>Read the insert “Is California moving?” on page 466 </a:t>
          </a:r>
        </a:p>
      </dgm:t>
    </dgm:pt>
    <dgm:pt modelId="{F139C89B-1F34-4A6C-AFDB-01F1839CD52C}" type="parTrans" cxnId="{6290DB75-A71F-47C3-94D2-12445915F7B1}">
      <dgm:prSet/>
      <dgm:spPr/>
      <dgm:t>
        <a:bodyPr/>
        <a:lstStyle/>
        <a:p>
          <a:endParaRPr lang="en-US"/>
        </a:p>
      </dgm:t>
    </dgm:pt>
    <dgm:pt modelId="{0FF61BB8-28F7-4B5B-8EDF-97FFA5AA4C5E}" type="sibTrans" cxnId="{6290DB75-A71F-47C3-94D2-12445915F7B1}">
      <dgm:prSet/>
      <dgm:spPr/>
      <dgm:t>
        <a:bodyPr/>
        <a:lstStyle/>
        <a:p>
          <a:endParaRPr lang="en-US"/>
        </a:p>
      </dgm:t>
    </dgm:pt>
    <dgm:pt modelId="{E42E7E32-F740-4F83-8602-9FFB777746DB}">
      <dgm:prSet/>
      <dgm:spPr/>
      <dgm:t>
        <a:bodyPr/>
        <a:lstStyle/>
        <a:p>
          <a:r>
            <a:rPr lang="en-US"/>
            <a:t>At the current rate of movement, when will these two cities be next to each other? </a:t>
          </a:r>
        </a:p>
      </dgm:t>
    </dgm:pt>
    <dgm:pt modelId="{3CFEA9AC-51E5-4446-B43D-FB6D8CAACAF5}" type="parTrans" cxnId="{FC6D2244-946B-4766-BB9F-ACE68D50E091}">
      <dgm:prSet/>
      <dgm:spPr/>
      <dgm:t>
        <a:bodyPr/>
        <a:lstStyle/>
        <a:p>
          <a:endParaRPr lang="en-US"/>
        </a:p>
      </dgm:t>
    </dgm:pt>
    <dgm:pt modelId="{CBB71F4E-C6CF-447B-843C-8036C46B2A6C}" type="sibTrans" cxnId="{FC6D2244-946B-4766-BB9F-ACE68D50E091}">
      <dgm:prSet/>
      <dgm:spPr/>
      <dgm:t>
        <a:bodyPr/>
        <a:lstStyle/>
        <a:p>
          <a:endParaRPr lang="en-US"/>
        </a:p>
      </dgm:t>
    </dgm:pt>
    <dgm:pt modelId="{5C8B10AE-A718-4DF1-9574-15D860466CA2}">
      <dgm:prSet/>
      <dgm:spPr/>
      <dgm:t>
        <a:bodyPr/>
        <a:lstStyle/>
        <a:p>
          <a:r>
            <a:rPr lang="en-US"/>
            <a:t>Based off of what we are about to talk about, what do you think might be causing the motion of these large pieces of land?</a:t>
          </a:r>
        </a:p>
      </dgm:t>
    </dgm:pt>
    <dgm:pt modelId="{80F68498-90D6-4264-94B2-DCD7576691F2}" type="parTrans" cxnId="{038ABB4F-3512-4038-B032-DFC7A8523759}">
      <dgm:prSet/>
      <dgm:spPr/>
      <dgm:t>
        <a:bodyPr/>
        <a:lstStyle/>
        <a:p>
          <a:endParaRPr lang="en-US"/>
        </a:p>
      </dgm:t>
    </dgm:pt>
    <dgm:pt modelId="{E3C1FFE3-D3B9-4EBE-B11E-CF4AEE3A63FC}" type="sibTrans" cxnId="{038ABB4F-3512-4038-B032-DFC7A8523759}">
      <dgm:prSet/>
      <dgm:spPr/>
      <dgm:t>
        <a:bodyPr/>
        <a:lstStyle/>
        <a:p>
          <a:endParaRPr lang="en-US"/>
        </a:p>
      </dgm:t>
    </dgm:pt>
    <dgm:pt modelId="{3C3A2513-5FA9-4D1A-8DDC-50E98DE39E9A}" type="pres">
      <dgm:prSet presAssocID="{517B16C0-047C-46AA-B165-C9FC13C2930E}" presName="root" presStyleCnt="0">
        <dgm:presLayoutVars>
          <dgm:dir/>
          <dgm:resizeHandles val="exact"/>
        </dgm:presLayoutVars>
      </dgm:prSet>
      <dgm:spPr/>
    </dgm:pt>
    <dgm:pt modelId="{7C2D7DD0-A1FF-4C6F-9CC5-C87357459593}" type="pres">
      <dgm:prSet presAssocID="{C667B865-02F3-4EF0-B8D0-FFB94705C612}" presName="compNode" presStyleCnt="0"/>
      <dgm:spPr/>
    </dgm:pt>
    <dgm:pt modelId="{BD532E56-8D2E-4E05-9356-718A3AB578C1}" type="pres">
      <dgm:prSet presAssocID="{C667B865-02F3-4EF0-B8D0-FFB94705C612}" presName="bgRect" presStyleLbl="bgShp" presStyleIdx="0" presStyleCnt="5"/>
      <dgm:spPr/>
    </dgm:pt>
    <dgm:pt modelId="{7E83036C-112B-4F04-8D90-F07980518A9C}" type="pres">
      <dgm:prSet presAssocID="{C667B865-02F3-4EF0-B8D0-FFB94705C61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
        </a:ext>
      </dgm:extLst>
    </dgm:pt>
    <dgm:pt modelId="{DF0AF1BD-2E03-4BBB-969A-81D26BB4D1AE}" type="pres">
      <dgm:prSet presAssocID="{C667B865-02F3-4EF0-B8D0-FFB94705C612}" presName="spaceRect" presStyleCnt="0"/>
      <dgm:spPr/>
    </dgm:pt>
    <dgm:pt modelId="{51D81B21-28DF-4616-B697-50081E769EEB}" type="pres">
      <dgm:prSet presAssocID="{C667B865-02F3-4EF0-B8D0-FFB94705C612}" presName="parTx" presStyleLbl="revTx" presStyleIdx="0" presStyleCnt="5">
        <dgm:presLayoutVars>
          <dgm:chMax val="0"/>
          <dgm:chPref val="0"/>
        </dgm:presLayoutVars>
      </dgm:prSet>
      <dgm:spPr/>
    </dgm:pt>
    <dgm:pt modelId="{BA4504D7-D548-41F2-8570-1E48282BBB38}" type="pres">
      <dgm:prSet presAssocID="{102BCB57-A0C8-4FBE-BF16-E52BB77445C5}" presName="sibTrans" presStyleCnt="0"/>
      <dgm:spPr/>
    </dgm:pt>
    <dgm:pt modelId="{B19F1C9D-3F70-49A4-AA77-C7845D2993F1}" type="pres">
      <dgm:prSet presAssocID="{E4395AD9-838B-48AA-830A-9830A34A8BB3}" presName="compNode" presStyleCnt="0"/>
      <dgm:spPr/>
    </dgm:pt>
    <dgm:pt modelId="{0D340ABF-BAD6-4868-9FE5-F3BDB047E295}" type="pres">
      <dgm:prSet presAssocID="{E4395AD9-838B-48AA-830A-9830A34A8BB3}" presName="bgRect" presStyleLbl="bgShp" presStyleIdx="1" presStyleCnt="5"/>
      <dgm:spPr/>
    </dgm:pt>
    <dgm:pt modelId="{D49854AA-3B7A-4FCF-9C4D-3DA3540AB25A}" type="pres">
      <dgm:prSet presAssocID="{E4395AD9-838B-48AA-830A-9830A34A8BB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8127D2C9-8DE3-4689-BEA1-85F2D79EB202}" type="pres">
      <dgm:prSet presAssocID="{E4395AD9-838B-48AA-830A-9830A34A8BB3}" presName="spaceRect" presStyleCnt="0"/>
      <dgm:spPr/>
    </dgm:pt>
    <dgm:pt modelId="{92942252-6F37-4BB9-867D-3E5BFA749A28}" type="pres">
      <dgm:prSet presAssocID="{E4395AD9-838B-48AA-830A-9830A34A8BB3}" presName="parTx" presStyleLbl="revTx" presStyleIdx="1" presStyleCnt="5">
        <dgm:presLayoutVars>
          <dgm:chMax val="0"/>
          <dgm:chPref val="0"/>
        </dgm:presLayoutVars>
      </dgm:prSet>
      <dgm:spPr/>
    </dgm:pt>
    <dgm:pt modelId="{F3D1D576-07EE-44A7-8E8D-2FB59883DEE3}" type="pres">
      <dgm:prSet presAssocID="{7A5A0FED-8C7C-435E-A649-B3DE01D3AABD}" presName="sibTrans" presStyleCnt="0"/>
      <dgm:spPr/>
    </dgm:pt>
    <dgm:pt modelId="{6DADEE38-F02E-4A77-B138-A861ADBE0068}" type="pres">
      <dgm:prSet presAssocID="{D1BD4E31-2C36-4769-8058-A531B22F3ED1}" presName="compNode" presStyleCnt="0"/>
      <dgm:spPr/>
    </dgm:pt>
    <dgm:pt modelId="{D1442A58-84CB-4C80-965C-C7A0DA4D366A}" type="pres">
      <dgm:prSet presAssocID="{D1BD4E31-2C36-4769-8058-A531B22F3ED1}" presName="bgRect" presStyleLbl="bgShp" presStyleIdx="2" presStyleCnt="5"/>
      <dgm:spPr/>
    </dgm:pt>
    <dgm:pt modelId="{0CF44DF2-046A-4586-9C40-95EC1BFD39AB}" type="pres">
      <dgm:prSet presAssocID="{D1BD4E31-2C36-4769-8058-A531B22F3ED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D92A6AD2-A121-4E39-991E-F387E17EEA8F}" type="pres">
      <dgm:prSet presAssocID="{D1BD4E31-2C36-4769-8058-A531B22F3ED1}" presName="spaceRect" presStyleCnt="0"/>
      <dgm:spPr/>
    </dgm:pt>
    <dgm:pt modelId="{B0EA2DEF-11F3-487A-9573-4190F143DC3B}" type="pres">
      <dgm:prSet presAssocID="{D1BD4E31-2C36-4769-8058-A531B22F3ED1}" presName="parTx" presStyleLbl="revTx" presStyleIdx="2" presStyleCnt="5">
        <dgm:presLayoutVars>
          <dgm:chMax val="0"/>
          <dgm:chPref val="0"/>
        </dgm:presLayoutVars>
      </dgm:prSet>
      <dgm:spPr/>
    </dgm:pt>
    <dgm:pt modelId="{0726AE33-4843-49E1-A900-A9E9E1F4668C}" type="pres">
      <dgm:prSet presAssocID="{0FF61BB8-28F7-4B5B-8EDF-97FFA5AA4C5E}" presName="sibTrans" presStyleCnt="0"/>
      <dgm:spPr/>
    </dgm:pt>
    <dgm:pt modelId="{35047005-7FA8-4B5F-8151-1EC136501F33}" type="pres">
      <dgm:prSet presAssocID="{E42E7E32-F740-4F83-8602-9FFB777746DB}" presName="compNode" presStyleCnt="0"/>
      <dgm:spPr/>
    </dgm:pt>
    <dgm:pt modelId="{37E484BD-8885-465F-BEB6-C4FC5ACE8A73}" type="pres">
      <dgm:prSet presAssocID="{E42E7E32-F740-4F83-8602-9FFB777746DB}" presName="bgRect" presStyleLbl="bgShp" presStyleIdx="3" presStyleCnt="5"/>
      <dgm:spPr/>
    </dgm:pt>
    <dgm:pt modelId="{FA82BEA3-3BE6-4E08-B502-1537632950D6}" type="pres">
      <dgm:prSet presAssocID="{E42E7E32-F740-4F83-8602-9FFB777746D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4277A83-9EDB-4B8A-89AE-EA86904C995C}" type="pres">
      <dgm:prSet presAssocID="{E42E7E32-F740-4F83-8602-9FFB777746DB}" presName="spaceRect" presStyleCnt="0"/>
      <dgm:spPr/>
    </dgm:pt>
    <dgm:pt modelId="{B95C43C5-6522-4F69-8DD1-AB5CD3461E47}" type="pres">
      <dgm:prSet presAssocID="{E42E7E32-F740-4F83-8602-9FFB777746DB}" presName="parTx" presStyleLbl="revTx" presStyleIdx="3" presStyleCnt="5">
        <dgm:presLayoutVars>
          <dgm:chMax val="0"/>
          <dgm:chPref val="0"/>
        </dgm:presLayoutVars>
      </dgm:prSet>
      <dgm:spPr/>
    </dgm:pt>
    <dgm:pt modelId="{F932772C-55C5-4E7D-8C9D-AEEE8205233A}" type="pres">
      <dgm:prSet presAssocID="{CBB71F4E-C6CF-447B-843C-8036C46B2A6C}" presName="sibTrans" presStyleCnt="0"/>
      <dgm:spPr/>
    </dgm:pt>
    <dgm:pt modelId="{67A5F104-386D-4EEC-A3EF-F51C15E54334}" type="pres">
      <dgm:prSet presAssocID="{5C8B10AE-A718-4DF1-9574-15D860466CA2}" presName="compNode" presStyleCnt="0"/>
      <dgm:spPr/>
    </dgm:pt>
    <dgm:pt modelId="{E88D06CC-89F1-4207-91C9-B5F4E9BE014D}" type="pres">
      <dgm:prSet presAssocID="{5C8B10AE-A718-4DF1-9574-15D860466CA2}" presName="bgRect" presStyleLbl="bgShp" presStyleIdx="4" presStyleCnt="5"/>
      <dgm:spPr/>
    </dgm:pt>
    <dgm:pt modelId="{83DCB9E8-44CD-4E90-B602-5EE2DE86FF87}" type="pres">
      <dgm:prSet presAssocID="{5C8B10AE-A718-4DF1-9574-15D860466CA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 Bulb and Gear"/>
        </a:ext>
      </dgm:extLst>
    </dgm:pt>
    <dgm:pt modelId="{AB5B6B16-06C3-446A-BCA8-62BAEECF6C6D}" type="pres">
      <dgm:prSet presAssocID="{5C8B10AE-A718-4DF1-9574-15D860466CA2}" presName="spaceRect" presStyleCnt="0"/>
      <dgm:spPr/>
    </dgm:pt>
    <dgm:pt modelId="{FB4748BF-92E9-4D5D-8534-5DF15852FADA}" type="pres">
      <dgm:prSet presAssocID="{5C8B10AE-A718-4DF1-9574-15D860466CA2}" presName="parTx" presStyleLbl="revTx" presStyleIdx="4" presStyleCnt="5">
        <dgm:presLayoutVars>
          <dgm:chMax val="0"/>
          <dgm:chPref val="0"/>
        </dgm:presLayoutVars>
      </dgm:prSet>
      <dgm:spPr/>
    </dgm:pt>
  </dgm:ptLst>
  <dgm:cxnLst>
    <dgm:cxn modelId="{B1F0E238-75FB-4C5B-B366-B4245998C08E}" srcId="{517B16C0-047C-46AA-B165-C9FC13C2930E}" destId="{C667B865-02F3-4EF0-B8D0-FFB94705C612}" srcOrd="0" destOrd="0" parTransId="{337EAD64-AC5C-4196-B6B4-3E2E949D33F8}" sibTransId="{102BCB57-A0C8-4FBE-BF16-E52BB77445C5}"/>
    <dgm:cxn modelId="{3AEFDA3F-CA7A-4DE5-B0D1-4950B576CDF6}" type="presOf" srcId="{D1BD4E31-2C36-4769-8058-A531B22F3ED1}" destId="{B0EA2DEF-11F3-487A-9573-4190F143DC3B}" srcOrd="0" destOrd="0" presId="urn:microsoft.com/office/officeart/2018/2/layout/IconVerticalSolidList"/>
    <dgm:cxn modelId="{FC6D2244-946B-4766-BB9F-ACE68D50E091}" srcId="{517B16C0-047C-46AA-B165-C9FC13C2930E}" destId="{E42E7E32-F740-4F83-8602-9FFB777746DB}" srcOrd="3" destOrd="0" parTransId="{3CFEA9AC-51E5-4446-B43D-FB6D8CAACAF5}" sibTransId="{CBB71F4E-C6CF-447B-843C-8036C46B2A6C}"/>
    <dgm:cxn modelId="{038ABB4F-3512-4038-B032-DFC7A8523759}" srcId="{517B16C0-047C-46AA-B165-C9FC13C2930E}" destId="{5C8B10AE-A718-4DF1-9574-15D860466CA2}" srcOrd="4" destOrd="0" parTransId="{80F68498-90D6-4264-94B2-DCD7576691F2}" sibTransId="{E3C1FFE3-D3B9-4EBE-B11E-CF4AEE3A63FC}"/>
    <dgm:cxn modelId="{49C36770-CD88-49BB-A931-89A2799A3C68}" type="presOf" srcId="{5C8B10AE-A718-4DF1-9574-15D860466CA2}" destId="{FB4748BF-92E9-4D5D-8534-5DF15852FADA}" srcOrd="0" destOrd="0" presId="urn:microsoft.com/office/officeart/2018/2/layout/IconVerticalSolidList"/>
    <dgm:cxn modelId="{9CCD8C72-4A06-4279-9581-6C59CC91BDC6}" type="presOf" srcId="{517B16C0-047C-46AA-B165-C9FC13C2930E}" destId="{3C3A2513-5FA9-4D1A-8DDC-50E98DE39E9A}" srcOrd="0" destOrd="0" presId="urn:microsoft.com/office/officeart/2018/2/layout/IconVerticalSolidList"/>
    <dgm:cxn modelId="{6290DB75-A71F-47C3-94D2-12445915F7B1}" srcId="{517B16C0-047C-46AA-B165-C9FC13C2930E}" destId="{D1BD4E31-2C36-4769-8058-A531B22F3ED1}" srcOrd="2" destOrd="0" parTransId="{F139C89B-1F34-4A6C-AFDB-01F1839CD52C}" sibTransId="{0FF61BB8-28F7-4B5B-8EDF-97FFA5AA4C5E}"/>
    <dgm:cxn modelId="{C8F1C895-F05A-4FDC-9AC8-853363B77AEE}" type="presOf" srcId="{E4395AD9-838B-48AA-830A-9830A34A8BB3}" destId="{92942252-6F37-4BB9-867D-3E5BFA749A28}" srcOrd="0" destOrd="0" presId="urn:microsoft.com/office/officeart/2018/2/layout/IconVerticalSolidList"/>
    <dgm:cxn modelId="{28A29DC5-86F7-4B41-B648-9DB66A435BE1}" srcId="{517B16C0-047C-46AA-B165-C9FC13C2930E}" destId="{E4395AD9-838B-48AA-830A-9830A34A8BB3}" srcOrd="1" destOrd="0" parTransId="{11645830-CCC1-4914-A3D7-3E5E03BFBEAE}" sibTransId="{7A5A0FED-8C7C-435E-A649-B3DE01D3AABD}"/>
    <dgm:cxn modelId="{BBEFC6D2-2AD7-4F1D-A3FF-2FF8CA242A10}" type="presOf" srcId="{C667B865-02F3-4EF0-B8D0-FFB94705C612}" destId="{51D81B21-28DF-4616-B697-50081E769EEB}" srcOrd="0" destOrd="0" presId="urn:microsoft.com/office/officeart/2018/2/layout/IconVerticalSolidList"/>
    <dgm:cxn modelId="{23CAB7D3-F79A-4B02-825E-5E0CE2118093}" type="presOf" srcId="{E42E7E32-F740-4F83-8602-9FFB777746DB}" destId="{B95C43C5-6522-4F69-8DD1-AB5CD3461E47}" srcOrd="0" destOrd="0" presId="urn:microsoft.com/office/officeart/2018/2/layout/IconVerticalSolidList"/>
    <dgm:cxn modelId="{C492F78D-177E-4414-A11E-88708FB0DA54}" type="presParOf" srcId="{3C3A2513-5FA9-4D1A-8DDC-50E98DE39E9A}" destId="{7C2D7DD0-A1FF-4C6F-9CC5-C87357459593}" srcOrd="0" destOrd="0" presId="urn:microsoft.com/office/officeart/2018/2/layout/IconVerticalSolidList"/>
    <dgm:cxn modelId="{69DA8FF6-3298-43C7-A88E-8722CEC6DA0B}" type="presParOf" srcId="{7C2D7DD0-A1FF-4C6F-9CC5-C87357459593}" destId="{BD532E56-8D2E-4E05-9356-718A3AB578C1}" srcOrd="0" destOrd="0" presId="urn:microsoft.com/office/officeart/2018/2/layout/IconVerticalSolidList"/>
    <dgm:cxn modelId="{02E96500-9914-47F0-8C0E-C6FE4A39AA64}" type="presParOf" srcId="{7C2D7DD0-A1FF-4C6F-9CC5-C87357459593}" destId="{7E83036C-112B-4F04-8D90-F07980518A9C}" srcOrd="1" destOrd="0" presId="urn:microsoft.com/office/officeart/2018/2/layout/IconVerticalSolidList"/>
    <dgm:cxn modelId="{D7749506-FA48-4237-9443-B49E87D1132B}" type="presParOf" srcId="{7C2D7DD0-A1FF-4C6F-9CC5-C87357459593}" destId="{DF0AF1BD-2E03-4BBB-969A-81D26BB4D1AE}" srcOrd="2" destOrd="0" presId="urn:microsoft.com/office/officeart/2018/2/layout/IconVerticalSolidList"/>
    <dgm:cxn modelId="{0BCEEAFC-D607-46E7-9C4B-CD06783786EE}" type="presParOf" srcId="{7C2D7DD0-A1FF-4C6F-9CC5-C87357459593}" destId="{51D81B21-28DF-4616-B697-50081E769EEB}" srcOrd="3" destOrd="0" presId="urn:microsoft.com/office/officeart/2018/2/layout/IconVerticalSolidList"/>
    <dgm:cxn modelId="{47B47DD9-A8EB-418E-98E6-93A7ED60676B}" type="presParOf" srcId="{3C3A2513-5FA9-4D1A-8DDC-50E98DE39E9A}" destId="{BA4504D7-D548-41F2-8570-1E48282BBB38}" srcOrd="1" destOrd="0" presId="urn:microsoft.com/office/officeart/2018/2/layout/IconVerticalSolidList"/>
    <dgm:cxn modelId="{386DE5F9-FD55-4985-9AF5-B6C4A46CDD6B}" type="presParOf" srcId="{3C3A2513-5FA9-4D1A-8DDC-50E98DE39E9A}" destId="{B19F1C9D-3F70-49A4-AA77-C7845D2993F1}" srcOrd="2" destOrd="0" presId="urn:microsoft.com/office/officeart/2018/2/layout/IconVerticalSolidList"/>
    <dgm:cxn modelId="{FE9D1390-2F33-4D01-A9C8-C0D028790863}" type="presParOf" srcId="{B19F1C9D-3F70-49A4-AA77-C7845D2993F1}" destId="{0D340ABF-BAD6-4868-9FE5-F3BDB047E295}" srcOrd="0" destOrd="0" presId="urn:microsoft.com/office/officeart/2018/2/layout/IconVerticalSolidList"/>
    <dgm:cxn modelId="{D13453AF-6762-4673-8DB0-82EDA051662D}" type="presParOf" srcId="{B19F1C9D-3F70-49A4-AA77-C7845D2993F1}" destId="{D49854AA-3B7A-4FCF-9C4D-3DA3540AB25A}" srcOrd="1" destOrd="0" presId="urn:microsoft.com/office/officeart/2018/2/layout/IconVerticalSolidList"/>
    <dgm:cxn modelId="{8BBC9654-3321-41CC-A7A7-8CC6A0220544}" type="presParOf" srcId="{B19F1C9D-3F70-49A4-AA77-C7845D2993F1}" destId="{8127D2C9-8DE3-4689-BEA1-85F2D79EB202}" srcOrd="2" destOrd="0" presId="urn:microsoft.com/office/officeart/2018/2/layout/IconVerticalSolidList"/>
    <dgm:cxn modelId="{AE92E394-DFB1-463C-9CCC-F493CE686162}" type="presParOf" srcId="{B19F1C9D-3F70-49A4-AA77-C7845D2993F1}" destId="{92942252-6F37-4BB9-867D-3E5BFA749A28}" srcOrd="3" destOrd="0" presId="urn:microsoft.com/office/officeart/2018/2/layout/IconVerticalSolidList"/>
    <dgm:cxn modelId="{219D202B-FC6D-41C3-AA40-858E6AE57121}" type="presParOf" srcId="{3C3A2513-5FA9-4D1A-8DDC-50E98DE39E9A}" destId="{F3D1D576-07EE-44A7-8E8D-2FB59883DEE3}" srcOrd="3" destOrd="0" presId="urn:microsoft.com/office/officeart/2018/2/layout/IconVerticalSolidList"/>
    <dgm:cxn modelId="{E7AA7942-501E-4AE5-80DA-53AA54649800}" type="presParOf" srcId="{3C3A2513-5FA9-4D1A-8DDC-50E98DE39E9A}" destId="{6DADEE38-F02E-4A77-B138-A861ADBE0068}" srcOrd="4" destOrd="0" presId="urn:microsoft.com/office/officeart/2018/2/layout/IconVerticalSolidList"/>
    <dgm:cxn modelId="{80492A4B-A92A-41A9-A170-1AC9B4321368}" type="presParOf" srcId="{6DADEE38-F02E-4A77-B138-A861ADBE0068}" destId="{D1442A58-84CB-4C80-965C-C7A0DA4D366A}" srcOrd="0" destOrd="0" presId="urn:microsoft.com/office/officeart/2018/2/layout/IconVerticalSolidList"/>
    <dgm:cxn modelId="{EE69CE0C-BA09-4EA6-8B9F-9B1559CD62E8}" type="presParOf" srcId="{6DADEE38-F02E-4A77-B138-A861ADBE0068}" destId="{0CF44DF2-046A-4586-9C40-95EC1BFD39AB}" srcOrd="1" destOrd="0" presId="urn:microsoft.com/office/officeart/2018/2/layout/IconVerticalSolidList"/>
    <dgm:cxn modelId="{BDA1B08E-99A9-408C-8C4A-B2DE94B5A0D9}" type="presParOf" srcId="{6DADEE38-F02E-4A77-B138-A861ADBE0068}" destId="{D92A6AD2-A121-4E39-991E-F387E17EEA8F}" srcOrd="2" destOrd="0" presId="urn:microsoft.com/office/officeart/2018/2/layout/IconVerticalSolidList"/>
    <dgm:cxn modelId="{EED06B3E-52E3-4D2D-8B19-4544EA3F97E3}" type="presParOf" srcId="{6DADEE38-F02E-4A77-B138-A861ADBE0068}" destId="{B0EA2DEF-11F3-487A-9573-4190F143DC3B}" srcOrd="3" destOrd="0" presId="urn:microsoft.com/office/officeart/2018/2/layout/IconVerticalSolidList"/>
    <dgm:cxn modelId="{D2CF420B-AC45-4E9E-8892-308144E22D05}" type="presParOf" srcId="{3C3A2513-5FA9-4D1A-8DDC-50E98DE39E9A}" destId="{0726AE33-4843-49E1-A900-A9E9E1F4668C}" srcOrd="5" destOrd="0" presId="urn:microsoft.com/office/officeart/2018/2/layout/IconVerticalSolidList"/>
    <dgm:cxn modelId="{56E490E5-AB42-4E4F-9563-89D480D2BEA2}" type="presParOf" srcId="{3C3A2513-5FA9-4D1A-8DDC-50E98DE39E9A}" destId="{35047005-7FA8-4B5F-8151-1EC136501F33}" srcOrd="6" destOrd="0" presId="urn:microsoft.com/office/officeart/2018/2/layout/IconVerticalSolidList"/>
    <dgm:cxn modelId="{D5EB91EC-0CB0-49C1-A1D4-D444F160A4D8}" type="presParOf" srcId="{35047005-7FA8-4B5F-8151-1EC136501F33}" destId="{37E484BD-8885-465F-BEB6-C4FC5ACE8A73}" srcOrd="0" destOrd="0" presId="urn:microsoft.com/office/officeart/2018/2/layout/IconVerticalSolidList"/>
    <dgm:cxn modelId="{5CDF65EE-2334-4FB2-A800-C6465AF5E6DD}" type="presParOf" srcId="{35047005-7FA8-4B5F-8151-1EC136501F33}" destId="{FA82BEA3-3BE6-4E08-B502-1537632950D6}" srcOrd="1" destOrd="0" presId="urn:microsoft.com/office/officeart/2018/2/layout/IconVerticalSolidList"/>
    <dgm:cxn modelId="{0CDC9BD3-095D-40C1-8B03-22CD700BC338}" type="presParOf" srcId="{35047005-7FA8-4B5F-8151-1EC136501F33}" destId="{A4277A83-9EDB-4B8A-89AE-EA86904C995C}" srcOrd="2" destOrd="0" presId="urn:microsoft.com/office/officeart/2018/2/layout/IconVerticalSolidList"/>
    <dgm:cxn modelId="{CF267D30-DC08-49E2-B110-F9648E632E4A}" type="presParOf" srcId="{35047005-7FA8-4B5F-8151-1EC136501F33}" destId="{B95C43C5-6522-4F69-8DD1-AB5CD3461E47}" srcOrd="3" destOrd="0" presId="urn:microsoft.com/office/officeart/2018/2/layout/IconVerticalSolidList"/>
    <dgm:cxn modelId="{0FC90589-5C77-44E6-999A-6EDF8A7A1074}" type="presParOf" srcId="{3C3A2513-5FA9-4D1A-8DDC-50E98DE39E9A}" destId="{F932772C-55C5-4E7D-8C9D-AEEE8205233A}" srcOrd="7" destOrd="0" presId="urn:microsoft.com/office/officeart/2018/2/layout/IconVerticalSolidList"/>
    <dgm:cxn modelId="{073E8153-31B1-4D6B-9E39-93176A9E9239}" type="presParOf" srcId="{3C3A2513-5FA9-4D1A-8DDC-50E98DE39E9A}" destId="{67A5F104-386D-4EEC-A3EF-F51C15E54334}" srcOrd="8" destOrd="0" presId="urn:microsoft.com/office/officeart/2018/2/layout/IconVerticalSolidList"/>
    <dgm:cxn modelId="{6B8F1B99-5299-4A05-8EDC-E839910A643C}" type="presParOf" srcId="{67A5F104-386D-4EEC-A3EF-F51C15E54334}" destId="{E88D06CC-89F1-4207-91C9-B5F4E9BE014D}" srcOrd="0" destOrd="0" presId="urn:microsoft.com/office/officeart/2018/2/layout/IconVerticalSolidList"/>
    <dgm:cxn modelId="{48A46FD0-F50B-42C0-8BB3-536CE1C6115B}" type="presParOf" srcId="{67A5F104-386D-4EEC-A3EF-F51C15E54334}" destId="{83DCB9E8-44CD-4E90-B602-5EE2DE86FF87}" srcOrd="1" destOrd="0" presId="urn:microsoft.com/office/officeart/2018/2/layout/IconVerticalSolidList"/>
    <dgm:cxn modelId="{2472951F-CA9A-457C-8A60-02C3765AA7DF}" type="presParOf" srcId="{67A5F104-386D-4EEC-A3EF-F51C15E54334}" destId="{AB5B6B16-06C3-446A-BCA8-62BAEECF6C6D}" srcOrd="2" destOrd="0" presId="urn:microsoft.com/office/officeart/2018/2/layout/IconVerticalSolidList"/>
    <dgm:cxn modelId="{998311CE-8C00-40C3-BD0A-842EE718016C}" type="presParOf" srcId="{67A5F104-386D-4EEC-A3EF-F51C15E54334}" destId="{FB4748BF-92E9-4D5D-8534-5DF15852FAD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539F73-62A7-4BC0-9E2F-C93E165DFD1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E200CFA-4755-47A1-B470-A748F7D00E76}">
      <dgm:prSet/>
      <dgm:spPr/>
      <dgm:t>
        <a:bodyPr/>
        <a:lstStyle/>
        <a:p>
          <a:r>
            <a:rPr lang="en-US" dirty="0"/>
            <a:t>The rising material in a convection current spreads out as it reaches the upper mantle and causes both upward and sideways forces, which lift and split the lithosphere at divergent plate boundaries</a:t>
          </a:r>
        </a:p>
      </dgm:t>
    </dgm:pt>
    <dgm:pt modelId="{02BD2A3A-5B02-4A54-8616-ED33F22EDE48}" type="parTrans" cxnId="{08C22AC0-914E-47F8-8EC2-82D12CF557C9}">
      <dgm:prSet/>
      <dgm:spPr/>
      <dgm:t>
        <a:bodyPr/>
        <a:lstStyle/>
        <a:p>
          <a:endParaRPr lang="en-US"/>
        </a:p>
      </dgm:t>
    </dgm:pt>
    <dgm:pt modelId="{2A9C7A10-412C-4E9B-9365-44FEF24D0406}" type="sibTrans" cxnId="{08C22AC0-914E-47F8-8EC2-82D12CF557C9}">
      <dgm:prSet/>
      <dgm:spPr/>
      <dgm:t>
        <a:bodyPr/>
        <a:lstStyle/>
        <a:p>
          <a:endParaRPr lang="en-US"/>
        </a:p>
      </dgm:t>
    </dgm:pt>
    <dgm:pt modelId="{B71D7E72-9679-42C6-AFC8-B85E0B552496}">
      <dgm:prSet/>
      <dgm:spPr/>
      <dgm:t>
        <a:bodyPr/>
        <a:lstStyle/>
        <a:p>
          <a:r>
            <a:rPr lang="en-US" dirty="0"/>
            <a:t>The downward part of convection current occurs where a sinking force pulls tectonic plates downward at convergent boundaries.</a:t>
          </a:r>
        </a:p>
      </dgm:t>
    </dgm:pt>
    <dgm:pt modelId="{82151989-910A-4BBD-B92B-8DF3073EABB9}" type="parTrans" cxnId="{E5C31172-4156-4546-91AD-CCAA2B5E3B3F}">
      <dgm:prSet/>
      <dgm:spPr/>
      <dgm:t>
        <a:bodyPr/>
        <a:lstStyle/>
        <a:p>
          <a:endParaRPr lang="en-US"/>
        </a:p>
      </dgm:t>
    </dgm:pt>
    <dgm:pt modelId="{0255B644-5458-4549-A9FE-D6332892EE06}" type="sibTrans" cxnId="{E5C31172-4156-4546-91AD-CCAA2B5E3B3F}">
      <dgm:prSet/>
      <dgm:spPr/>
      <dgm:t>
        <a:bodyPr/>
        <a:lstStyle/>
        <a:p>
          <a:endParaRPr lang="en-US"/>
        </a:p>
      </dgm:t>
    </dgm:pt>
    <dgm:pt modelId="{111A3F06-6FCF-4939-888B-4F78D117CDB0}" type="pres">
      <dgm:prSet presAssocID="{8A539F73-62A7-4BC0-9E2F-C93E165DFD1F}" presName="vert0" presStyleCnt="0">
        <dgm:presLayoutVars>
          <dgm:dir/>
          <dgm:animOne val="branch"/>
          <dgm:animLvl val="lvl"/>
        </dgm:presLayoutVars>
      </dgm:prSet>
      <dgm:spPr/>
    </dgm:pt>
    <dgm:pt modelId="{1AC7BF66-68F6-4430-9147-63C424057130}" type="pres">
      <dgm:prSet presAssocID="{0E200CFA-4755-47A1-B470-A748F7D00E76}" presName="thickLine" presStyleLbl="alignNode1" presStyleIdx="0" presStyleCnt="2"/>
      <dgm:spPr/>
    </dgm:pt>
    <dgm:pt modelId="{B34EDAEB-DB2A-44A8-AD9B-6295DB7B8152}" type="pres">
      <dgm:prSet presAssocID="{0E200CFA-4755-47A1-B470-A748F7D00E76}" presName="horz1" presStyleCnt="0"/>
      <dgm:spPr/>
    </dgm:pt>
    <dgm:pt modelId="{8872FFA5-CF94-41E5-A15B-26EA894A9D22}" type="pres">
      <dgm:prSet presAssocID="{0E200CFA-4755-47A1-B470-A748F7D00E76}" presName="tx1" presStyleLbl="revTx" presStyleIdx="0" presStyleCnt="2"/>
      <dgm:spPr/>
    </dgm:pt>
    <dgm:pt modelId="{CD21D713-EF62-45A7-B4C7-4ABC4359FC18}" type="pres">
      <dgm:prSet presAssocID="{0E200CFA-4755-47A1-B470-A748F7D00E76}" presName="vert1" presStyleCnt="0"/>
      <dgm:spPr/>
    </dgm:pt>
    <dgm:pt modelId="{69FE2E0B-FD0A-48CB-AA8C-143FE7732DB7}" type="pres">
      <dgm:prSet presAssocID="{B71D7E72-9679-42C6-AFC8-B85E0B552496}" presName="thickLine" presStyleLbl="alignNode1" presStyleIdx="1" presStyleCnt="2"/>
      <dgm:spPr/>
    </dgm:pt>
    <dgm:pt modelId="{57256CC1-D288-44A0-8184-2D144E693CAD}" type="pres">
      <dgm:prSet presAssocID="{B71D7E72-9679-42C6-AFC8-B85E0B552496}" presName="horz1" presStyleCnt="0"/>
      <dgm:spPr/>
    </dgm:pt>
    <dgm:pt modelId="{D38DDDFD-F03A-48FA-BC68-5B1ED95A5473}" type="pres">
      <dgm:prSet presAssocID="{B71D7E72-9679-42C6-AFC8-B85E0B552496}" presName="tx1" presStyleLbl="revTx" presStyleIdx="1" presStyleCnt="2"/>
      <dgm:spPr/>
    </dgm:pt>
    <dgm:pt modelId="{54F41822-EBCB-466B-878A-05C1F1B6C2FB}" type="pres">
      <dgm:prSet presAssocID="{B71D7E72-9679-42C6-AFC8-B85E0B552496}" presName="vert1" presStyleCnt="0"/>
      <dgm:spPr/>
    </dgm:pt>
  </dgm:ptLst>
  <dgm:cxnLst>
    <dgm:cxn modelId="{6E515051-6B18-4EAF-B32E-FD118680A463}" type="presOf" srcId="{8A539F73-62A7-4BC0-9E2F-C93E165DFD1F}" destId="{111A3F06-6FCF-4939-888B-4F78D117CDB0}" srcOrd="0" destOrd="0" presId="urn:microsoft.com/office/officeart/2008/layout/LinedList"/>
    <dgm:cxn modelId="{E5C31172-4156-4546-91AD-CCAA2B5E3B3F}" srcId="{8A539F73-62A7-4BC0-9E2F-C93E165DFD1F}" destId="{B71D7E72-9679-42C6-AFC8-B85E0B552496}" srcOrd="1" destOrd="0" parTransId="{82151989-910A-4BBD-B92B-8DF3073EABB9}" sibTransId="{0255B644-5458-4549-A9FE-D6332892EE06}"/>
    <dgm:cxn modelId="{A09CE097-F382-4424-A398-ACCCF3505DDF}" type="presOf" srcId="{0E200CFA-4755-47A1-B470-A748F7D00E76}" destId="{8872FFA5-CF94-41E5-A15B-26EA894A9D22}" srcOrd="0" destOrd="0" presId="urn:microsoft.com/office/officeart/2008/layout/LinedList"/>
    <dgm:cxn modelId="{A902FE9B-B643-4A13-B769-1F00020B70BF}" type="presOf" srcId="{B71D7E72-9679-42C6-AFC8-B85E0B552496}" destId="{D38DDDFD-F03A-48FA-BC68-5B1ED95A5473}" srcOrd="0" destOrd="0" presId="urn:microsoft.com/office/officeart/2008/layout/LinedList"/>
    <dgm:cxn modelId="{08C22AC0-914E-47F8-8EC2-82D12CF557C9}" srcId="{8A539F73-62A7-4BC0-9E2F-C93E165DFD1F}" destId="{0E200CFA-4755-47A1-B470-A748F7D00E76}" srcOrd="0" destOrd="0" parTransId="{02BD2A3A-5B02-4A54-8616-ED33F22EDE48}" sibTransId="{2A9C7A10-412C-4E9B-9365-44FEF24D0406}"/>
    <dgm:cxn modelId="{7A590857-E0D3-4804-B118-02C448F27B91}" type="presParOf" srcId="{111A3F06-6FCF-4939-888B-4F78D117CDB0}" destId="{1AC7BF66-68F6-4430-9147-63C424057130}" srcOrd="0" destOrd="0" presId="urn:microsoft.com/office/officeart/2008/layout/LinedList"/>
    <dgm:cxn modelId="{385CC90D-3B54-4DA0-A175-330E2C7886D1}" type="presParOf" srcId="{111A3F06-6FCF-4939-888B-4F78D117CDB0}" destId="{B34EDAEB-DB2A-44A8-AD9B-6295DB7B8152}" srcOrd="1" destOrd="0" presId="urn:microsoft.com/office/officeart/2008/layout/LinedList"/>
    <dgm:cxn modelId="{1D079BD0-C244-49C7-B25B-5C84EB71113B}" type="presParOf" srcId="{B34EDAEB-DB2A-44A8-AD9B-6295DB7B8152}" destId="{8872FFA5-CF94-41E5-A15B-26EA894A9D22}" srcOrd="0" destOrd="0" presId="urn:microsoft.com/office/officeart/2008/layout/LinedList"/>
    <dgm:cxn modelId="{539079FB-D999-4FBA-9457-72CE2FBFDA03}" type="presParOf" srcId="{B34EDAEB-DB2A-44A8-AD9B-6295DB7B8152}" destId="{CD21D713-EF62-45A7-B4C7-4ABC4359FC18}" srcOrd="1" destOrd="0" presId="urn:microsoft.com/office/officeart/2008/layout/LinedList"/>
    <dgm:cxn modelId="{72EC882C-AFB4-48F9-95E5-FEB606AFBF52}" type="presParOf" srcId="{111A3F06-6FCF-4939-888B-4F78D117CDB0}" destId="{69FE2E0B-FD0A-48CB-AA8C-143FE7732DB7}" srcOrd="2" destOrd="0" presId="urn:microsoft.com/office/officeart/2008/layout/LinedList"/>
    <dgm:cxn modelId="{2DA3BF8B-2493-44EF-9DB2-D092A857C511}" type="presParOf" srcId="{111A3F06-6FCF-4939-888B-4F78D117CDB0}" destId="{57256CC1-D288-44A0-8184-2D144E693CAD}" srcOrd="3" destOrd="0" presId="urn:microsoft.com/office/officeart/2008/layout/LinedList"/>
    <dgm:cxn modelId="{60DBE892-46EE-4FD7-A4BF-33C4CC48DB73}" type="presParOf" srcId="{57256CC1-D288-44A0-8184-2D144E693CAD}" destId="{D38DDDFD-F03A-48FA-BC68-5B1ED95A5473}" srcOrd="0" destOrd="0" presId="urn:microsoft.com/office/officeart/2008/layout/LinedList"/>
    <dgm:cxn modelId="{B63B117F-F13E-49C0-838A-8D3EE1AC8AF1}" type="presParOf" srcId="{57256CC1-D288-44A0-8184-2D144E693CAD}" destId="{54F41822-EBCB-466B-878A-05C1F1B6C2F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446BDA-AA5A-481D-938C-49445D45EFAF}"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856661DD-0C54-49C2-ACE8-F2FA7C64466C}">
      <dgm:prSet custT="1"/>
      <dgm:spPr/>
      <dgm:t>
        <a:bodyPr/>
        <a:lstStyle/>
        <a:p>
          <a:r>
            <a:rPr lang="en-US" sz="2800" dirty="0"/>
            <a:t>The first time that the idea of moving continents was proposed as a scientific hypothesis was in the early 1900s.</a:t>
          </a:r>
        </a:p>
      </dgm:t>
    </dgm:pt>
    <dgm:pt modelId="{46483FC0-823A-4485-BF3A-80B4307B71D5}" type="parTrans" cxnId="{C53786EE-445E-4BE4-B3B3-C0E86A594A15}">
      <dgm:prSet/>
      <dgm:spPr/>
      <dgm:t>
        <a:bodyPr/>
        <a:lstStyle/>
        <a:p>
          <a:endParaRPr lang="en-US"/>
        </a:p>
      </dgm:t>
    </dgm:pt>
    <dgm:pt modelId="{DDA90DBB-FDBE-430E-915E-9EC2C8C9793B}" type="sibTrans" cxnId="{C53786EE-445E-4BE4-B3B3-C0E86A594A15}">
      <dgm:prSet/>
      <dgm:spPr/>
      <dgm:t>
        <a:bodyPr/>
        <a:lstStyle/>
        <a:p>
          <a:endParaRPr lang="en-US"/>
        </a:p>
      </dgm:t>
    </dgm:pt>
    <dgm:pt modelId="{54295956-84F0-4248-97E3-4CDFD421A6C3}">
      <dgm:prSet custT="1"/>
      <dgm:spPr/>
      <dgm:t>
        <a:bodyPr/>
        <a:lstStyle/>
        <a:p>
          <a:r>
            <a:rPr lang="en-US" sz="2800" dirty="0"/>
            <a:t>In 1912, German meteorologist Alfred Wegener presented his ideas about continental movement to the scientific community.</a:t>
          </a:r>
        </a:p>
      </dgm:t>
    </dgm:pt>
    <dgm:pt modelId="{82450EBF-A106-4B5B-B725-BB1FBD509D3A}" type="parTrans" cxnId="{A9EBE6C1-57D6-403A-889A-3B1B8B13AA8A}">
      <dgm:prSet/>
      <dgm:spPr/>
      <dgm:t>
        <a:bodyPr/>
        <a:lstStyle/>
        <a:p>
          <a:endParaRPr lang="en-US"/>
        </a:p>
      </dgm:t>
    </dgm:pt>
    <dgm:pt modelId="{E849FABA-3AE7-4F9C-AF15-263DD5BEB73F}" type="sibTrans" cxnId="{A9EBE6C1-57D6-403A-889A-3B1B8B13AA8A}">
      <dgm:prSet/>
      <dgm:spPr/>
      <dgm:t>
        <a:bodyPr/>
        <a:lstStyle/>
        <a:p>
          <a:endParaRPr lang="en-US"/>
        </a:p>
      </dgm:t>
    </dgm:pt>
    <dgm:pt modelId="{A722D8A6-AE17-4829-9792-990D32159C87}" type="pres">
      <dgm:prSet presAssocID="{9F446BDA-AA5A-481D-938C-49445D45EFAF}" presName="hierChild1" presStyleCnt="0">
        <dgm:presLayoutVars>
          <dgm:chPref val="1"/>
          <dgm:dir/>
          <dgm:animOne val="branch"/>
          <dgm:animLvl val="lvl"/>
          <dgm:resizeHandles/>
        </dgm:presLayoutVars>
      </dgm:prSet>
      <dgm:spPr/>
    </dgm:pt>
    <dgm:pt modelId="{100503B0-C1CE-4FC6-BCE0-662DFAAD4178}" type="pres">
      <dgm:prSet presAssocID="{856661DD-0C54-49C2-ACE8-F2FA7C64466C}" presName="hierRoot1" presStyleCnt="0"/>
      <dgm:spPr/>
    </dgm:pt>
    <dgm:pt modelId="{E94F87AD-4AF4-44D8-9F86-B11B9B938B76}" type="pres">
      <dgm:prSet presAssocID="{856661DD-0C54-49C2-ACE8-F2FA7C64466C}" presName="composite" presStyleCnt="0"/>
      <dgm:spPr/>
    </dgm:pt>
    <dgm:pt modelId="{AC2DCCAD-CBD9-4612-98E7-A4512176A2BE}" type="pres">
      <dgm:prSet presAssocID="{856661DD-0C54-49C2-ACE8-F2FA7C64466C}" presName="background" presStyleLbl="node0" presStyleIdx="0" presStyleCnt="2"/>
      <dgm:spPr/>
    </dgm:pt>
    <dgm:pt modelId="{43EFE580-282F-4758-9CDB-B5F1E2A18BFC}" type="pres">
      <dgm:prSet presAssocID="{856661DD-0C54-49C2-ACE8-F2FA7C64466C}" presName="text" presStyleLbl="fgAcc0" presStyleIdx="0" presStyleCnt="2">
        <dgm:presLayoutVars>
          <dgm:chPref val="3"/>
        </dgm:presLayoutVars>
      </dgm:prSet>
      <dgm:spPr/>
    </dgm:pt>
    <dgm:pt modelId="{70A5010F-B79C-4002-A990-F9E3FC2722B7}" type="pres">
      <dgm:prSet presAssocID="{856661DD-0C54-49C2-ACE8-F2FA7C64466C}" presName="hierChild2" presStyleCnt="0"/>
      <dgm:spPr/>
    </dgm:pt>
    <dgm:pt modelId="{7DB098A9-154C-4671-90B5-E411C5FC227C}" type="pres">
      <dgm:prSet presAssocID="{54295956-84F0-4248-97E3-4CDFD421A6C3}" presName="hierRoot1" presStyleCnt="0"/>
      <dgm:spPr/>
    </dgm:pt>
    <dgm:pt modelId="{864AE7FA-F7D9-4652-A3C0-603017D0D61A}" type="pres">
      <dgm:prSet presAssocID="{54295956-84F0-4248-97E3-4CDFD421A6C3}" presName="composite" presStyleCnt="0"/>
      <dgm:spPr/>
    </dgm:pt>
    <dgm:pt modelId="{E718283B-8F9C-4066-9002-895BA01BCDB5}" type="pres">
      <dgm:prSet presAssocID="{54295956-84F0-4248-97E3-4CDFD421A6C3}" presName="background" presStyleLbl="node0" presStyleIdx="1" presStyleCnt="2"/>
      <dgm:spPr/>
    </dgm:pt>
    <dgm:pt modelId="{69267890-04A7-4F30-866F-116A0EAA5248}" type="pres">
      <dgm:prSet presAssocID="{54295956-84F0-4248-97E3-4CDFD421A6C3}" presName="text" presStyleLbl="fgAcc0" presStyleIdx="1" presStyleCnt="2">
        <dgm:presLayoutVars>
          <dgm:chPref val="3"/>
        </dgm:presLayoutVars>
      </dgm:prSet>
      <dgm:spPr/>
    </dgm:pt>
    <dgm:pt modelId="{B2209861-F36B-43C4-BA3F-E1E28D5D4FBD}" type="pres">
      <dgm:prSet presAssocID="{54295956-84F0-4248-97E3-4CDFD421A6C3}" presName="hierChild2" presStyleCnt="0"/>
      <dgm:spPr/>
    </dgm:pt>
  </dgm:ptLst>
  <dgm:cxnLst>
    <dgm:cxn modelId="{824AB114-49C1-4B50-B029-701545EC0F89}" type="presOf" srcId="{856661DD-0C54-49C2-ACE8-F2FA7C64466C}" destId="{43EFE580-282F-4758-9CDB-B5F1E2A18BFC}" srcOrd="0" destOrd="0" presId="urn:microsoft.com/office/officeart/2005/8/layout/hierarchy1"/>
    <dgm:cxn modelId="{3EFE1FB2-16D2-468A-9677-E90B04BE1B8E}" type="presOf" srcId="{54295956-84F0-4248-97E3-4CDFD421A6C3}" destId="{69267890-04A7-4F30-866F-116A0EAA5248}" srcOrd="0" destOrd="0" presId="urn:microsoft.com/office/officeart/2005/8/layout/hierarchy1"/>
    <dgm:cxn modelId="{A9EBE6C1-57D6-403A-889A-3B1B8B13AA8A}" srcId="{9F446BDA-AA5A-481D-938C-49445D45EFAF}" destId="{54295956-84F0-4248-97E3-4CDFD421A6C3}" srcOrd="1" destOrd="0" parTransId="{82450EBF-A106-4B5B-B725-BB1FBD509D3A}" sibTransId="{E849FABA-3AE7-4F9C-AF15-263DD5BEB73F}"/>
    <dgm:cxn modelId="{C53786EE-445E-4BE4-B3B3-C0E86A594A15}" srcId="{9F446BDA-AA5A-481D-938C-49445D45EFAF}" destId="{856661DD-0C54-49C2-ACE8-F2FA7C64466C}" srcOrd="0" destOrd="0" parTransId="{46483FC0-823A-4485-BF3A-80B4307B71D5}" sibTransId="{DDA90DBB-FDBE-430E-915E-9EC2C8C9793B}"/>
    <dgm:cxn modelId="{0C29C2F5-59C0-46EF-92C6-7A3F5958D873}" type="presOf" srcId="{9F446BDA-AA5A-481D-938C-49445D45EFAF}" destId="{A722D8A6-AE17-4829-9792-990D32159C87}" srcOrd="0" destOrd="0" presId="urn:microsoft.com/office/officeart/2005/8/layout/hierarchy1"/>
    <dgm:cxn modelId="{85D8C905-0094-414D-88DB-3F8C3D09FB95}" type="presParOf" srcId="{A722D8A6-AE17-4829-9792-990D32159C87}" destId="{100503B0-C1CE-4FC6-BCE0-662DFAAD4178}" srcOrd="0" destOrd="0" presId="urn:microsoft.com/office/officeart/2005/8/layout/hierarchy1"/>
    <dgm:cxn modelId="{F1F9DD96-3BCB-4B47-8987-1F12AAA43019}" type="presParOf" srcId="{100503B0-C1CE-4FC6-BCE0-662DFAAD4178}" destId="{E94F87AD-4AF4-44D8-9F86-B11B9B938B76}" srcOrd="0" destOrd="0" presId="urn:microsoft.com/office/officeart/2005/8/layout/hierarchy1"/>
    <dgm:cxn modelId="{3743F1FA-A6EF-43D7-8CA1-C7C3BD7C2470}" type="presParOf" srcId="{E94F87AD-4AF4-44D8-9F86-B11B9B938B76}" destId="{AC2DCCAD-CBD9-4612-98E7-A4512176A2BE}" srcOrd="0" destOrd="0" presId="urn:microsoft.com/office/officeart/2005/8/layout/hierarchy1"/>
    <dgm:cxn modelId="{4107B4A3-1FE4-42EE-AE8C-95E164E8D2AA}" type="presParOf" srcId="{E94F87AD-4AF4-44D8-9F86-B11B9B938B76}" destId="{43EFE580-282F-4758-9CDB-B5F1E2A18BFC}" srcOrd="1" destOrd="0" presId="urn:microsoft.com/office/officeart/2005/8/layout/hierarchy1"/>
    <dgm:cxn modelId="{2FF9DE2F-FB2F-484F-B5B8-F821EBF063B7}" type="presParOf" srcId="{100503B0-C1CE-4FC6-BCE0-662DFAAD4178}" destId="{70A5010F-B79C-4002-A990-F9E3FC2722B7}" srcOrd="1" destOrd="0" presId="urn:microsoft.com/office/officeart/2005/8/layout/hierarchy1"/>
    <dgm:cxn modelId="{FC909422-122C-44F9-B295-A1ED6BF8BC17}" type="presParOf" srcId="{A722D8A6-AE17-4829-9792-990D32159C87}" destId="{7DB098A9-154C-4671-90B5-E411C5FC227C}" srcOrd="1" destOrd="0" presId="urn:microsoft.com/office/officeart/2005/8/layout/hierarchy1"/>
    <dgm:cxn modelId="{41EA6F0C-FE54-47EE-BE54-EEADB589C711}" type="presParOf" srcId="{7DB098A9-154C-4671-90B5-E411C5FC227C}" destId="{864AE7FA-F7D9-4652-A3C0-603017D0D61A}" srcOrd="0" destOrd="0" presId="urn:microsoft.com/office/officeart/2005/8/layout/hierarchy1"/>
    <dgm:cxn modelId="{B737568D-8FAA-4363-8EE4-0A4756310AA4}" type="presParOf" srcId="{864AE7FA-F7D9-4652-A3C0-603017D0D61A}" destId="{E718283B-8F9C-4066-9002-895BA01BCDB5}" srcOrd="0" destOrd="0" presId="urn:microsoft.com/office/officeart/2005/8/layout/hierarchy1"/>
    <dgm:cxn modelId="{96C2B9E8-0C6D-40EC-8B16-E019D17B9567}" type="presParOf" srcId="{864AE7FA-F7D9-4652-A3C0-603017D0D61A}" destId="{69267890-04A7-4F30-866F-116A0EAA5248}" srcOrd="1" destOrd="0" presId="urn:microsoft.com/office/officeart/2005/8/layout/hierarchy1"/>
    <dgm:cxn modelId="{A6BF4A02-C97B-46F7-8E98-1FE9F4813729}" type="presParOf" srcId="{7DB098A9-154C-4671-90B5-E411C5FC227C}" destId="{B2209861-F36B-43C4-BA3F-E1E28D5D4FB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7D385D-656A-4C6E-BE39-37CC44581E1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C3FF4930-CC40-47E7-928A-80605847FA21}">
      <dgm:prSet custT="1"/>
      <dgm:spPr/>
      <dgm:t>
        <a:bodyPr/>
        <a:lstStyle/>
        <a:p>
          <a:r>
            <a:rPr lang="en-US" sz="2000" dirty="0"/>
            <a:t>Wegener observed that many layers of rocks in the Appalachian Mountains in the United States were identical to layers of rocks in similar mountains in Greenland and Europe</a:t>
          </a:r>
          <a:r>
            <a:rPr lang="en-US" sz="1800" dirty="0"/>
            <a:t>. </a:t>
          </a:r>
        </a:p>
      </dgm:t>
    </dgm:pt>
    <dgm:pt modelId="{609267E2-D2AF-41EF-AF63-6B91AAF5920A}" type="parTrans" cxnId="{80E01426-2DF5-4D67-A9CB-AE5260001BC4}">
      <dgm:prSet/>
      <dgm:spPr/>
      <dgm:t>
        <a:bodyPr/>
        <a:lstStyle/>
        <a:p>
          <a:endParaRPr lang="en-US"/>
        </a:p>
      </dgm:t>
    </dgm:pt>
    <dgm:pt modelId="{56093F47-8836-47FF-8DC6-06FA23EBCD9C}" type="sibTrans" cxnId="{80E01426-2DF5-4D67-A9CB-AE5260001BC4}">
      <dgm:prSet/>
      <dgm:spPr/>
      <dgm:t>
        <a:bodyPr/>
        <a:lstStyle/>
        <a:p>
          <a:endParaRPr lang="en-US"/>
        </a:p>
      </dgm:t>
    </dgm:pt>
    <dgm:pt modelId="{2893EEE1-8390-482B-8362-75585D2AB2F5}">
      <dgm:prSet/>
      <dgm:spPr/>
      <dgm:t>
        <a:bodyPr/>
        <a:lstStyle/>
        <a:p>
          <a:r>
            <a:rPr lang="en-US" dirty="0"/>
            <a:t>These similar groups of rocks, older than 200 million years, supported Wegener’s idea that the continents had once been joined.</a:t>
          </a:r>
        </a:p>
      </dgm:t>
    </dgm:pt>
    <dgm:pt modelId="{6B655E33-E5AE-45D9-B9E7-C46AC0A93DE7}" type="parTrans" cxnId="{E1DE1091-0E79-446D-8E72-BC7C7A8071A1}">
      <dgm:prSet/>
      <dgm:spPr/>
      <dgm:t>
        <a:bodyPr/>
        <a:lstStyle/>
        <a:p>
          <a:endParaRPr lang="en-US"/>
        </a:p>
      </dgm:t>
    </dgm:pt>
    <dgm:pt modelId="{385585E2-7715-4681-9597-B4B44E1F02E8}" type="sibTrans" cxnId="{E1DE1091-0E79-446D-8E72-BC7C7A8071A1}">
      <dgm:prSet/>
      <dgm:spPr/>
      <dgm:t>
        <a:bodyPr/>
        <a:lstStyle/>
        <a:p>
          <a:endParaRPr lang="en-US"/>
        </a:p>
      </dgm:t>
    </dgm:pt>
    <dgm:pt modelId="{F13EA322-0204-4DFE-814F-3E41BD9C383D}">
      <dgm:prSet/>
      <dgm:spPr/>
      <dgm:t>
        <a:bodyPr/>
        <a:lstStyle/>
        <a:p>
          <a:r>
            <a:rPr lang="en-US">
              <a:hlinkClick xmlns:r="http://schemas.openxmlformats.org/officeDocument/2006/relationships" r:id="rId1"/>
            </a:rPr>
            <a:t>Map</a:t>
          </a:r>
          <a:endParaRPr lang="en-US"/>
        </a:p>
      </dgm:t>
    </dgm:pt>
    <dgm:pt modelId="{08D380D5-2D1F-427C-9FC1-1613A2E260D0}" type="parTrans" cxnId="{9D02D2AA-3FED-428B-82AC-824FF1FA8CAF}">
      <dgm:prSet/>
      <dgm:spPr/>
      <dgm:t>
        <a:bodyPr/>
        <a:lstStyle/>
        <a:p>
          <a:endParaRPr lang="en-US"/>
        </a:p>
      </dgm:t>
    </dgm:pt>
    <dgm:pt modelId="{F6851F9B-5FB4-48E9-BC34-5E9E774FBE32}" type="sibTrans" cxnId="{9D02D2AA-3FED-428B-82AC-824FF1FA8CAF}">
      <dgm:prSet/>
      <dgm:spPr/>
      <dgm:t>
        <a:bodyPr/>
        <a:lstStyle/>
        <a:p>
          <a:endParaRPr lang="en-US"/>
        </a:p>
      </dgm:t>
    </dgm:pt>
    <dgm:pt modelId="{E195EA23-9CF2-4EA5-818E-57D21DC3C6AA}" type="pres">
      <dgm:prSet presAssocID="{757D385D-656A-4C6E-BE39-37CC44581E13}" presName="root" presStyleCnt="0">
        <dgm:presLayoutVars>
          <dgm:dir/>
          <dgm:resizeHandles val="exact"/>
        </dgm:presLayoutVars>
      </dgm:prSet>
      <dgm:spPr/>
    </dgm:pt>
    <dgm:pt modelId="{982FFB6A-86A2-4F57-A289-803174A4841E}" type="pres">
      <dgm:prSet presAssocID="{C3FF4930-CC40-47E7-928A-80605847FA21}" presName="compNode" presStyleCnt="0"/>
      <dgm:spPr/>
    </dgm:pt>
    <dgm:pt modelId="{617E33E6-5BDF-4EF2-9420-CF75CDF09DEC}" type="pres">
      <dgm:prSet presAssocID="{C3FF4930-CC40-47E7-928A-80605847FA21}" presName="bgRect" presStyleLbl="bgShp" presStyleIdx="0" presStyleCnt="3"/>
      <dgm:spPr/>
    </dgm:pt>
    <dgm:pt modelId="{D945EAF7-46A9-4B13-BF1D-E9CC8094B8CB}" type="pres">
      <dgm:prSet presAssocID="{C3FF4930-CC40-47E7-928A-80605847FA21}"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ountains"/>
        </a:ext>
      </dgm:extLst>
    </dgm:pt>
    <dgm:pt modelId="{C26A73F9-41B6-4263-A25E-7DF7BC2C76F5}" type="pres">
      <dgm:prSet presAssocID="{C3FF4930-CC40-47E7-928A-80605847FA21}" presName="spaceRect" presStyleCnt="0"/>
      <dgm:spPr/>
    </dgm:pt>
    <dgm:pt modelId="{3B9921ED-3636-4ECA-AF74-8063280AB0F8}" type="pres">
      <dgm:prSet presAssocID="{C3FF4930-CC40-47E7-928A-80605847FA21}" presName="parTx" presStyleLbl="revTx" presStyleIdx="0" presStyleCnt="3">
        <dgm:presLayoutVars>
          <dgm:chMax val="0"/>
          <dgm:chPref val="0"/>
        </dgm:presLayoutVars>
      </dgm:prSet>
      <dgm:spPr/>
    </dgm:pt>
    <dgm:pt modelId="{1E0C312C-84AD-49F3-A649-DA25E8B00FCD}" type="pres">
      <dgm:prSet presAssocID="{56093F47-8836-47FF-8DC6-06FA23EBCD9C}" presName="sibTrans" presStyleCnt="0"/>
      <dgm:spPr/>
    </dgm:pt>
    <dgm:pt modelId="{0C6155CF-0891-4F74-9939-9C0CD4901DC2}" type="pres">
      <dgm:prSet presAssocID="{2893EEE1-8390-482B-8362-75585D2AB2F5}" presName="compNode" presStyleCnt="0"/>
      <dgm:spPr/>
    </dgm:pt>
    <dgm:pt modelId="{F02ADFFD-50F6-4C56-BD76-B655652F44A0}" type="pres">
      <dgm:prSet presAssocID="{2893EEE1-8390-482B-8362-75585D2AB2F5}" presName="bgRect" presStyleLbl="bgShp" presStyleIdx="1" presStyleCnt="3"/>
      <dgm:spPr/>
    </dgm:pt>
    <dgm:pt modelId="{6AD44A9D-C3ED-4664-BC66-9450337DD404}" type="pres">
      <dgm:prSet presAssocID="{2893EEE1-8390-482B-8362-75585D2AB2F5}"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Group"/>
        </a:ext>
      </dgm:extLst>
    </dgm:pt>
    <dgm:pt modelId="{A7A2CE72-D82E-4FF7-BDEE-DB47E1CD5813}" type="pres">
      <dgm:prSet presAssocID="{2893EEE1-8390-482B-8362-75585D2AB2F5}" presName="spaceRect" presStyleCnt="0"/>
      <dgm:spPr/>
    </dgm:pt>
    <dgm:pt modelId="{039D12F5-A68E-4619-8014-AE00451FA086}" type="pres">
      <dgm:prSet presAssocID="{2893EEE1-8390-482B-8362-75585D2AB2F5}" presName="parTx" presStyleLbl="revTx" presStyleIdx="1" presStyleCnt="3">
        <dgm:presLayoutVars>
          <dgm:chMax val="0"/>
          <dgm:chPref val="0"/>
        </dgm:presLayoutVars>
      </dgm:prSet>
      <dgm:spPr/>
    </dgm:pt>
    <dgm:pt modelId="{3331A3DF-196A-43B1-BAFC-A3A83FCC9D3F}" type="pres">
      <dgm:prSet presAssocID="{385585E2-7715-4681-9597-B4B44E1F02E8}" presName="sibTrans" presStyleCnt="0"/>
      <dgm:spPr/>
    </dgm:pt>
    <dgm:pt modelId="{34701F51-F17A-4128-9FD2-D4FD4E30C875}" type="pres">
      <dgm:prSet presAssocID="{F13EA322-0204-4DFE-814F-3E41BD9C383D}" presName="compNode" presStyleCnt="0"/>
      <dgm:spPr/>
    </dgm:pt>
    <dgm:pt modelId="{454AA654-050C-44FE-AEE5-E5B40D516D23}" type="pres">
      <dgm:prSet presAssocID="{F13EA322-0204-4DFE-814F-3E41BD9C383D}" presName="bgRect" presStyleLbl="bgShp" presStyleIdx="2" presStyleCnt="3"/>
      <dgm:spPr/>
    </dgm:pt>
    <dgm:pt modelId="{A60A51B8-AE30-467F-89F3-E6CFBA0523C0}" type="pres">
      <dgm:prSet presAssocID="{F13EA322-0204-4DFE-814F-3E41BD9C383D}"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ap with pin"/>
        </a:ext>
      </dgm:extLst>
    </dgm:pt>
    <dgm:pt modelId="{B5A4442D-A589-4543-A488-9F2A5CB13290}" type="pres">
      <dgm:prSet presAssocID="{F13EA322-0204-4DFE-814F-3E41BD9C383D}" presName="spaceRect" presStyleCnt="0"/>
      <dgm:spPr/>
    </dgm:pt>
    <dgm:pt modelId="{20C625D2-42E7-40C2-A0C3-AD98352AF83D}" type="pres">
      <dgm:prSet presAssocID="{F13EA322-0204-4DFE-814F-3E41BD9C383D}" presName="parTx" presStyleLbl="revTx" presStyleIdx="2" presStyleCnt="3">
        <dgm:presLayoutVars>
          <dgm:chMax val="0"/>
          <dgm:chPref val="0"/>
        </dgm:presLayoutVars>
      </dgm:prSet>
      <dgm:spPr/>
    </dgm:pt>
  </dgm:ptLst>
  <dgm:cxnLst>
    <dgm:cxn modelId="{80E01426-2DF5-4D67-A9CB-AE5260001BC4}" srcId="{757D385D-656A-4C6E-BE39-37CC44581E13}" destId="{C3FF4930-CC40-47E7-928A-80605847FA21}" srcOrd="0" destOrd="0" parTransId="{609267E2-D2AF-41EF-AF63-6B91AAF5920A}" sibTransId="{56093F47-8836-47FF-8DC6-06FA23EBCD9C}"/>
    <dgm:cxn modelId="{BA174D82-92F2-43D0-AE42-51F933A0452A}" type="presOf" srcId="{F13EA322-0204-4DFE-814F-3E41BD9C383D}" destId="{20C625D2-42E7-40C2-A0C3-AD98352AF83D}" srcOrd="0" destOrd="0" presId="urn:microsoft.com/office/officeart/2018/2/layout/IconVerticalSolidList"/>
    <dgm:cxn modelId="{E1DE1091-0E79-446D-8E72-BC7C7A8071A1}" srcId="{757D385D-656A-4C6E-BE39-37CC44581E13}" destId="{2893EEE1-8390-482B-8362-75585D2AB2F5}" srcOrd="1" destOrd="0" parTransId="{6B655E33-E5AE-45D9-B9E7-C46AC0A93DE7}" sibTransId="{385585E2-7715-4681-9597-B4B44E1F02E8}"/>
    <dgm:cxn modelId="{743BC099-9B83-4028-B044-99D12525E843}" type="presOf" srcId="{C3FF4930-CC40-47E7-928A-80605847FA21}" destId="{3B9921ED-3636-4ECA-AF74-8063280AB0F8}" srcOrd="0" destOrd="0" presId="urn:microsoft.com/office/officeart/2018/2/layout/IconVerticalSolidList"/>
    <dgm:cxn modelId="{9D02D2AA-3FED-428B-82AC-824FF1FA8CAF}" srcId="{757D385D-656A-4C6E-BE39-37CC44581E13}" destId="{F13EA322-0204-4DFE-814F-3E41BD9C383D}" srcOrd="2" destOrd="0" parTransId="{08D380D5-2D1F-427C-9FC1-1613A2E260D0}" sibTransId="{F6851F9B-5FB4-48E9-BC34-5E9E774FBE32}"/>
    <dgm:cxn modelId="{C8C624B1-F60D-4F19-A05A-1DE91A59E039}" type="presOf" srcId="{2893EEE1-8390-482B-8362-75585D2AB2F5}" destId="{039D12F5-A68E-4619-8014-AE00451FA086}" srcOrd="0" destOrd="0" presId="urn:microsoft.com/office/officeart/2018/2/layout/IconVerticalSolidList"/>
    <dgm:cxn modelId="{3B9071DB-B48E-4CD5-8D28-A47299AA6879}" type="presOf" srcId="{757D385D-656A-4C6E-BE39-37CC44581E13}" destId="{E195EA23-9CF2-4EA5-818E-57D21DC3C6AA}" srcOrd="0" destOrd="0" presId="urn:microsoft.com/office/officeart/2018/2/layout/IconVerticalSolidList"/>
    <dgm:cxn modelId="{EDF85CFF-FC32-408A-9FE5-EF4FF7721DD0}" type="presParOf" srcId="{E195EA23-9CF2-4EA5-818E-57D21DC3C6AA}" destId="{982FFB6A-86A2-4F57-A289-803174A4841E}" srcOrd="0" destOrd="0" presId="urn:microsoft.com/office/officeart/2018/2/layout/IconVerticalSolidList"/>
    <dgm:cxn modelId="{DC14AEA0-5E45-4F9A-9002-0E4514A692BB}" type="presParOf" srcId="{982FFB6A-86A2-4F57-A289-803174A4841E}" destId="{617E33E6-5BDF-4EF2-9420-CF75CDF09DEC}" srcOrd="0" destOrd="0" presId="urn:microsoft.com/office/officeart/2018/2/layout/IconVerticalSolidList"/>
    <dgm:cxn modelId="{2C33A38A-70DF-4D07-BCDD-7E816945192E}" type="presParOf" srcId="{982FFB6A-86A2-4F57-A289-803174A4841E}" destId="{D945EAF7-46A9-4B13-BF1D-E9CC8094B8CB}" srcOrd="1" destOrd="0" presId="urn:microsoft.com/office/officeart/2018/2/layout/IconVerticalSolidList"/>
    <dgm:cxn modelId="{7BBF84BE-5F08-47F5-A8F3-2D3906C99A42}" type="presParOf" srcId="{982FFB6A-86A2-4F57-A289-803174A4841E}" destId="{C26A73F9-41B6-4263-A25E-7DF7BC2C76F5}" srcOrd="2" destOrd="0" presId="urn:microsoft.com/office/officeart/2018/2/layout/IconVerticalSolidList"/>
    <dgm:cxn modelId="{56C79CEE-D4A1-4307-8C2C-C64661970767}" type="presParOf" srcId="{982FFB6A-86A2-4F57-A289-803174A4841E}" destId="{3B9921ED-3636-4ECA-AF74-8063280AB0F8}" srcOrd="3" destOrd="0" presId="urn:microsoft.com/office/officeart/2018/2/layout/IconVerticalSolidList"/>
    <dgm:cxn modelId="{5807FCC8-D1CA-4DFD-8C9C-12E29300F6A7}" type="presParOf" srcId="{E195EA23-9CF2-4EA5-818E-57D21DC3C6AA}" destId="{1E0C312C-84AD-49F3-A649-DA25E8B00FCD}" srcOrd="1" destOrd="0" presId="urn:microsoft.com/office/officeart/2018/2/layout/IconVerticalSolidList"/>
    <dgm:cxn modelId="{E0C213D2-DFE9-4611-903D-31BD02E7AC0D}" type="presParOf" srcId="{E195EA23-9CF2-4EA5-818E-57D21DC3C6AA}" destId="{0C6155CF-0891-4F74-9939-9C0CD4901DC2}" srcOrd="2" destOrd="0" presId="urn:microsoft.com/office/officeart/2018/2/layout/IconVerticalSolidList"/>
    <dgm:cxn modelId="{1CCCE489-9D9A-4518-A2CA-3876F1BE5236}" type="presParOf" srcId="{0C6155CF-0891-4F74-9939-9C0CD4901DC2}" destId="{F02ADFFD-50F6-4C56-BD76-B655652F44A0}" srcOrd="0" destOrd="0" presId="urn:microsoft.com/office/officeart/2018/2/layout/IconVerticalSolidList"/>
    <dgm:cxn modelId="{69C07EBA-F69E-4503-9D08-95A7F9048388}" type="presParOf" srcId="{0C6155CF-0891-4F74-9939-9C0CD4901DC2}" destId="{6AD44A9D-C3ED-4664-BC66-9450337DD404}" srcOrd="1" destOrd="0" presId="urn:microsoft.com/office/officeart/2018/2/layout/IconVerticalSolidList"/>
    <dgm:cxn modelId="{469231CB-662B-4EC6-9073-552A2F89ADF9}" type="presParOf" srcId="{0C6155CF-0891-4F74-9939-9C0CD4901DC2}" destId="{A7A2CE72-D82E-4FF7-BDEE-DB47E1CD5813}" srcOrd="2" destOrd="0" presId="urn:microsoft.com/office/officeart/2018/2/layout/IconVerticalSolidList"/>
    <dgm:cxn modelId="{26419070-D820-4646-A282-9799A4723603}" type="presParOf" srcId="{0C6155CF-0891-4F74-9939-9C0CD4901DC2}" destId="{039D12F5-A68E-4619-8014-AE00451FA086}" srcOrd="3" destOrd="0" presId="urn:microsoft.com/office/officeart/2018/2/layout/IconVerticalSolidList"/>
    <dgm:cxn modelId="{BCDBE6F7-50EB-4E16-B392-37BE20D208FF}" type="presParOf" srcId="{E195EA23-9CF2-4EA5-818E-57D21DC3C6AA}" destId="{3331A3DF-196A-43B1-BAFC-A3A83FCC9D3F}" srcOrd="3" destOrd="0" presId="urn:microsoft.com/office/officeart/2018/2/layout/IconVerticalSolidList"/>
    <dgm:cxn modelId="{74A097F3-0C6A-4ED5-AE76-68F6CB8B48C2}" type="presParOf" srcId="{E195EA23-9CF2-4EA5-818E-57D21DC3C6AA}" destId="{34701F51-F17A-4128-9FD2-D4FD4E30C875}" srcOrd="4" destOrd="0" presId="urn:microsoft.com/office/officeart/2018/2/layout/IconVerticalSolidList"/>
    <dgm:cxn modelId="{4221D3F6-07A8-46A0-9FAB-38D8405A3B8E}" type="presParOf" srcId="{34701F51-F17A-4128-9FD2-D4FD4E30C875}" destId="{454AA654-050C-44FE-AEE5-E5B40D516D23}" srcOrd="0" destOrd="0" presId="urn:microsoft.com/office/officeart/2018/2/layout/IconVerticalSolidList"/>
    <dgm:cxn modelId="{C5F438B0-1789-42D9-9C18-9D976F8C73B8}" type="presParOf" srcId="{34701F51-F17A-4128-9FD2-D4FD4E30C875}" destId="{A60A51B8-AE30-467F-89F3-E6CFBA0523C0}" srcOrd="1" destOrd="0" presId="urn:microsoft.com/office/officeart/2018/2/layout/IconVerticalSolidList"/>
    <dgm:cxn modelId="{A26DF853-4CAE-42DA-B968-C5A6AFBFF302}" type="presParOf" srcId="{34701F51-F17A-4128-9FD2-D4FD4E30C875}" destId="{B5A4442D-A589-4543-A488-9F2A5CB13290}" srcOrd="2" destOrd="0" presId="urn:microsoft.com/office/officeart/2018/2/layout/IconVerticalSolidList"/>
    <dgm:cxn modelId="{398B0F42-6799-4A28-B50C-9D44540FDD18}" type="presParOf" srcId="{34701F51-F17A-4128-9FD2-D4FD4E30C875}" destId="{20C625D2-42E7-40C2-A0C3-AD98352AF83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6742A9-B7EB-4DA0-9DD0-E55B214F655F}" type="doc">
      <dgm:prSet loTypeId="urn:microsoft.com/office/officeart/2016/7/layout/BasicLinearProcessNumbered" loCatId="process" qsTypeId="urn:microsoft.com/office/officeart/2005/8/quickstyle/simple2" qsCatId="simple" csTypeId="urn:microsoft.com/office/officeart/2005/8/colors/colorful2" csCatId="colorful"/>
      <dgm:spPr/>
      <dgm:t>
        <a:bodyPr/>
        <a:lstStyle/>
        <a:p>
          <a:endParaRPr lang="en-US"/>
        </a:p>
      </dgm:t>
    </dgm:pt>
    <dgm:pt modelId="{FC1E67A6-3003-4DFC-8020-1F045CF0C750}">
      <dgm:prSet/>
      <dgm:spPr/>
      <dgm:t>
        <a:bodyPr/>
        <a:lstStyle/>
        <a:p>
          <a:r>
            <a:rPr lang="en-US" dirty="0"/>
            <a:t>Coal forms from the compaction and decomposition of accumulations of ancient swamp plants. </a:t>
          </a:r>
        </a:p>
      </dgm:t>
    </dgm:pt>
    <dgm:pt modelId="{E570C615-5842-4F38-8C97-2DD9B81BB504}" type="parTrans" cxnId="{C4BE9E1E-01C0-4FBA-A33B-6B2A2BB37563}">
      <dgm:prSet/>
      <dgm:spPr/>
      <dgm:t>
        <a:bodyPr/>
        <a:lstStyle/>
        <a:p>
          <a:endParaRPr lang="en-US"/>
        </a:p>
      </dgm:t>
    </dgm:pt>
    <dgm:pt modelId="{1E7ACB50-2158-4BA4-8B0C-5ECF65C93F94}" type="sibTrans" cxnId="{C4BE9E1E-01C0-4FBA-A33B-6B2A2BB37563}">
      <dgm:prSet phldrT="1" phldr="0"/>
      <dgm:spPr/>
      <dgm:t>
        <a:bodyPr/>
        <a:lstStyle/>
        <a:p>
          <a:r>
            <a:rPr lang="en-US"/>
            <a:t>1</a:t>
          </a:r>
        </a:p>
      </dgm:t>
    </dgm:pt>
    <dgm:pt modelId="{D8DDE95D-C50D-4CDD-847F-E0BD54F89BD0}">
      <dgm:prSet/>
      <dgm:spPr/>
      <dgm:t>
        <a:bodyPr/>
        <a:lstStyle/>
        <a:p>
          <a:r>
            <a:rPr lang="en-US" dirty="0"/>
            <a:t>Wegener used the existence of coal beds in Antarctica to conclude that Antarctica must have been much closer to the equator sometime in the geologic past.</a:t>
          </a:r>
        </a:p>
      </dgm:t>
    </dgm:pt>
    <dgm:pt modelId="{5E2C8700-9393-4719-850A-EA43E287599C}" type="parTrans" cxnId="{3A4A4605-835D-40DE-9532-477226898F69}">
      <dgm:prSet/>
      <dgm:spPr/>
      <dgm:t>
        <a:bodyPr/>
        <a:lstStyle/>
        <a:p>
          <a:endParaRPr lang="en-US"/>
        </a:p>
      </dgm:t>
    </dgm:pt>
    <dgm:pt modelId="{E85017DB-FDD3-4D1B-BFBE-A331E1013187}" type="sibTrans" cxnId="{3A4A4605-835D-40DE-9532-477226898F69}">
      <dgm:prSet phldrT="2" phldr="0"/>
      <dgm:spPr/>
      <dgm:t>
        <a:bodyPr/>
        <a:lstStyle/>
        <a:p>
          <a:r>
            <a:rPr lang="en-US"/>
            <a:t>2</a:t>
          </a:r>
        </a:p>
      </dgm:t>
    </dgm:pt>
    <dgm:pt modelId="{6111024D-B676-46EB-8FCF-69E058218B07}" type="pres">
      <dgm:prSet presAssocID="{476742A9-B7EB-4DA0-9DD0-E55B214F655F}" presName="Name0" presStyleCnt="0">
        <dgm:presLayoutVars>
          <dgm:animLvl val="lvl"/>
          <dgm:resizeHandles val="exact"/>
        </dgm:presLayoutVars>
      </dgm:prSet>
      <dgm:spPr/>
    </dgm:pt>
    <dgm:pt modelId="{4FBC6371-4F49-4B7C-AA02-FFB621957C09}" type="pres">
      <dgm:prSet presAssocID="{FC1E67A6-3003-4DFC-8020-1F045CF0C750}" presName="compositeNode" presStyleCnt="0">
        <dgm:presLayoutVars>
          <dgm:bulletEnabled val="1"/>
        </dgm:presLayoutVars>
      </dgm:prSet>
      <dgm:spPr/>
    </dgm:pt>
    <dgm:pt modelId="{C01BA53A-F1FE-44B2-A702-966304D2418B}" type="pres">
      <dgm:prSet presAssocID="{FC1E67A6-3003-4DFC-8020-1F045CF0C750}" presName="bgRect" presStyleLbl="bgAccFollowNode1" presStyleIdx="0" presStyleCnt="2" custLinFactNeighborX="-26" custLinFactNeighborY="-9456"/>
      <dgm:spPr/>
    </dgm:pt>
    <dgm:pt modelId="{7C0D51D4-A93D-488E-9A9B-BCA5A1A6E123}" type="pres">
      <dgm:prSet presAssocID="{1E7ACB50-2158-4BA4-8B0C-5ECF65C93F94}" presName="sibTransNodeCircle" presStyleLbl="alignNode1" presStyleIdx="0" presStyleCnt="4">
        <dgm:presLayoutVars>
          <dgm:chMax val="0"/>
          <dgm:bulletEnabled/>
        </dgm:presLayoutVars>
      </dgm:prSet>
      <dgm:spPr/>
    </dgm:pt>
    <dgm:pt modelId="{C785EC6E-D33B-4D82-8F17-F87688A7EE3D}" type="pres">
      <dgm:prSet presAssocID="{FC1E67A6-3003-4DFC-8020-1F045CF0C750}" presName="bottomLine" presStyleLbl="alignNode1" presStyleIdx="1" presStyleCnt="4">
        <dgm:presLayoutVars/>
      </dgm:prSet>
      <dgm:spPr/>
    </dgm:pt>
    <dgm:pt modelId="{AA114CE6-F2E7-4905-A449-95AC37FA2A14}" type="pres">
      <dgm:prSet presAssocID="{FC1E67A6-3003-4DFC-8020-1F045CF0C750}" presName="nodeText" presStyleLbl="bgAccFollowNode1" presStyleIdx="0" presStyleCnt="2">
        <dgm:presLayoutVars>
          <dgm:bulletEnabled val="1"/>
        </dgm:presLayoutVars>
      </dgm:prSet>
      <dgm:spPr/>
    </dgm:pt>
    <dgm:pt modelId="{CE72D9A9-9AC3-4D13-B29A-E24BA088D60C}" type="pres">
      <dgm:prSet presAssocID="{1E7ACB50-2158-4BA4-8B0C-5ECF65C93F94}" presName="sibTrans" presStyleCnt="0"/>
      <dgm:spPr/>
    </dgm:pt>
    <dgm:pt modelId="{848AE0F0-ACA8-4236-BD56-1B8815BBEE61}" type="pres">
      <dgm:prSet presAssocID="{D8DDE95D-C50D-4CDD-847F-E0BD54F89BD0}" presName="compositeNode" presStyleCnt="0">
        <dgm:presLayoutVars>
          <dgm:bulletEnabled val="1"/>
        </dgm:presLayoutVars>
      </dgm:prSet>
      <dgm:spPr/>
    </dgm:pt>
    <dgm:pt modelId="{E55CFFB7-93BA-4E99-809F-DA2BECD83CED}" type="pres">
      <dgm:prSet presAssocID="{D8DDE95D-C50D-4CDD-847F-E0BD54F89BD0}" presName="bgRect" presStyleLbl="bgAccFollowNode1" presStyleIdx="1" presStyleCnt="2" custLinFactNeighborX="26" custLinFactNeighborY="-3101"/>
      <dgm:spPr/>
    </dgm:pt>
    <dgm:pt modelId="{5937EBC9-1E22-4710-A30E-1211E1E6D6ED}" type="pres">
      <dgm:prSet presAssocID="{E85017DB-FDD3-4D1B-BFBE-A331E1013187}" presName="sibTransNodeCircle" presStyleLbl="alignNode1" presStyleIdx="2" presStyleCnt="4">
        <dgm:presLayoutVars>
          <dgm:chMax val="0"/>
          <dgm:bulletEnabled/>
        </dgm:presLayoutVars>
      </dgm:prSet>
      <dgm:spPr/>
    </dgm:pt>
    <dgm:pt modelId="{35CC5086-08FA-4EA2-80E0-3CE60105455E}" type="pres">
      <dgm:prSet presAssocID="{D8DDE95D-C50D-4CDD-847F-E0BD54F89BD0}" presName="bottomLine" presStyleLbl="alignNode1" presStyleIdx="3" presStyleCnt="4">
        <dgm:presLayoutVars/>
      </dgm:prSet>
      <dgm:spPr/>
    </dgm:pt>
    <dgm:pt modelId="{E56FC5F8-F227-400A-88AA-85687B22FDCA}" type="pres">
      <dgm:prSet presAssocID="{D8DDE95D-C50D-4CDD-847F-E0BD54F89BD0}" presName="nodeText" presStyleLbl="bgAccFollowNode1" presStyleIdx="1" presStyleCnt="2">
        <dgm:presLayoutVars>
          <dgm:bulletEnabled val="1"/>
        </dgm:presLayoutVars>
      </dgm:prSet>
      <dgm:spPr/>
    </dgm:pt>
  </dgm:ptLst>
  <dgm:cxnLst>
    <dgm:cxn modelId="{3A4A4605-835D-40DE-9532-477226898F69}" srcId="{476742A9-B7EB-4DA0-9DD0-E55B214F655F}" destId="{D8DDE95D-C50D-4CDD-847F-E0BD54F89BD0}" srcOrd="1" destOrd="0" parTransId="{5E2C8700-9393-4719-850A-EA43E287599C}" sibTransId="{E85017DB-FDD3-4D1B-BFBE-A331E1013187}"/>
    <dgm:cxn modelId="{C4BE9E1E-01C0-4FBA-A33B-6B2A2BB37563}" srcId="{476742A9-B7EB-4DA0-9DD0-E55B214F655F}" destId="{FC1E67A6-3003-4DFC-8020-1F045CF0C750}" srcOrd="0" destOrd="0" parTransId="{E570C615-5842-4F38-8C97-2DD9B81BB504}" sibTransId="{1E7ACB50-2158-4BA4-8B0C-5ECF65C93F94}"/>
    <dgm:cxn modelId="{5C1CF420-E7A5-404D-ABC3-D9400699322D}" type="presOf" srcId="{D8DDE95D-C50D-4CDD-847F-E0BD54F89BD0}" destId="{E55CFFB7-93BA-4E99-809F-DA2BECD83CED}" srcOrd="0" destOrd="0" presId="urn:microsoft.com/office/officeart/2016/7/layout/BasicLinearProcessNumbered"/>
    <dgm:cxn modelId="{C3DD9F2F-F0CD-4093-AA28-880330DE64D6}" type="presOf" srcId="{1E7ACB50-2158-4BA4-8B0C-5ECF65C93F94}" destId="{7C0D51D4-A93D-488E-9A9B-BCA5A1A6E123}" srcOrd="0" destOrd="0" presId="urn:microsoft.com/office/officeart/2016/7/layout/BasicLinearProcessNumbered"/>
    <dgm:cxn modelId="{32CF478E-1E5C-4D30-A50A-3A4C954B32B2}" type="presOf" srcId="{476742A9-B7EB-4DA0-9DD0-E55B214F655F}" destId="{6111024D-B676-46EB-8FCF-69E058218B07}" srcOrd="0" destOrd="0" presId="urn:microsoft.com/office/officeart/2016/7/layout/BasicLinearProcessNumbered"/>
    <dgm:cxn modelId="{922741B5-77D8-48B0-A671-0CAAD6EDA336}" type="presOf" srcId="{E85017DB-FDD3-4D1B-BFBE-A331E1013187}" destId="{5937EBC9-1E22-4710-A30E-1211E1E6D6ED}" srcOrd="0" destOrd="0" presId="urn:microsoft.com/office/officeart/2016/7/layout/BasicLinearProcessNumbered"/>
    <dgm:cxn modelId="{89BAFEBC-E07D-4F98-A4EE-24D2FE30B5B4}" type="presOf" srcId="{D8DDE95D-C50D-4CDD-847F-E0BD54F89BD0}" destId="{E56FC5F8-F227-400A-88AA-85687B22FDCA}" srcOrd="1" destOrd="0" presId="urn:microsoft.com/office/officeart/2016/7/layout/BasicLinearProcessNumbered"/>
    <dgm:cxn modelId="{70AA33D1-EFBC-4205-9E18-5D63392487F6}" type="presOf" srcId="{FC1E67A6-3003-4DFC-8020-1F045CF0C750}" destId="{C01BA53A-F1FE-44B2-A702-966304D2418B}" srcOrd="0" destOrd="0" presId="urn:microsoft.com/office/officeart/2016/7/layout/BasicLinearProcessNumbered"/>
    <dgm:cxn modelId="{FD9F19F2-8453-43B0-A759-18AD9965BB01}" type="presOf" srcId="{FC1E67A6-3003-4DFC-8020-1F045CF0C750}" destId="{AA114CE6-F2E7-4905-A449-95AC37FA2A14}" srcOrd="1" destOrd="0" presId="urn:microsoft.com/office/officeart/2016/7/layout/BasicLinearProcessNumbered"/>
    <dgm:cxn modelId="{BA9C4786-F52E-4756-A213-2E2014965345}" type="presParOf" srcId="{6111024D-B676-46EB-8FCF-69E058218B07}" destId="{4FBC6371-4F49-4B7C-AA02-FFB621957C09}" srcOrd="0" destOrd="0" presId="urn:microsoft.com/office/officeart/2016/7/layout/BasicLinearProcessNumbered"/>
    <dgm:cxn modelId="{5E3A3275-568E-43BC-80FB-12653B976D46}" type="presParOf" srcId="{4FBC6371-4F49-4B7C-AA02-FFB621957C09}" destId="{C01BA53A-F1FE-44B2-A702-966304D2418B}" srcOrd="0" destOrd="0" presId="urn:microsoft.com/office/officeart/2016/7/layout/BasicLinearProcessNumbered"/>
    <dgm:cxn modelId="{19AF047A-A720-4D83-9A95-1D39D7449C51}" type="presParOf" srcId="{4FBC6371-4F49-4B7C-AA02-FFB621957C09}" destId="{7C0D51D4-A93D-488E-9A9B-BCA5A1A6E123}" srcOrd="1" destOrd="0" presId="urn:microsoft.com/office/officeart/2016/7/layout/BasicLinearProcessNumbered"/>
    <dgm:cxn modelId="{CFED76D4-2909-44AB-BCC8-417DCD8F327E}" type="presParOf" srcId="{4FBC6371-4F49-4B7C-AA02-FFB621957C09}" destId="{C785EC6E-D33B-4D82-8F17-F87688A7EE3D}" srcOrd="2" destOrd="0" presId="urn:microsoft.com/office/officeart/2016/7/layout/BasicLinearProcessNumbered"/>
    <dgm:cxn modelId="{11C14560-4587-47D1-BD1A-0741018164C7}" type="presParOf" srcId="{4FBC6371-4F49-4B7C-AA02-FFB621957C09}" destId="{AA114CE6-F2E7-4905-A449-95AC37FA2A14}" srcOrd="3" destOrd="0" presId="urn:microsoft.com/office/officeart/2016/7/layout/BasicLinearProcessNumbered"/>
    <dgm:cxn modelId="{EB60F051-66A0-448B-A7B8-6531357A25AA}" type="presParOf" srcId="{6111024D-B676-46EB-8FCF-69E058218B07}" destId="{CE72D9A9-9AC3-4D13-B29A-E24BA088D60C}" srcOrd="1" destOrd="0" presId="urn:microsoft.com/office/officeart/2016/7/layout/BasicLinearProcessNumbered"/>
    <dgm:cxn modelId="{365670B9-0938-44C6-8E08-6928755E5CEC}" type="presParOf" srcId="{6111024D-B676-46EB-8FCF-69E058218B07}" destId="{848AE0F0-ACA8-4236-BD56-1B8815BBEE61}" srcOrd="2" destOrd="0" presId="urn:microsoft.com/office/officeart/2016/7/layout/BasicLinearProcessNumbered"/>
    <dgm:cxn modelId="{E4243BE9-AC66-489C-A5FB-B217D21EB420}" type="presParOf" srcId="{848AE0F0-ACA8-4236-BD56-1B8815BBEE61}" destId="{E55CFFB7-93BA-4E99-809F-DA2BECD83CED}" srcOrd="0" destOrd="0" presId="urn:microsoft.com/office/officeart/2016/7/layout/BasicLinearProcessNumbered"/>
    <dgm:cxn modelId="{08268CEB-DA8C-4F48-ACB3-5841BC2097DF}" type="presParOf" srcId="{848AE0F0-ACA8-4236-BD56-1B8815BBEE61}" destId="{5937EBC9-1E22-4710-A30E-1211E1E6D6ED}" srcOrd="1" destOrd="0" presId="urn:microsoft.com/office/officeart/2016/7/layout/BasicLinearProcessNumbered"/>
    <dgm:cxn modelId="{51B6C4C8-9409-4E98-88CF-CF20D371E66E}" type="presParOf" srcId="{848AE0F0-ACA8-4236-BD56-1B8815BBEE61}" destId="{35CC5086-08FA-4EA2-80E0-3CE60105455E}" srcOrd="2" destOrd="0" presId="urn:microsoft.com/office/officeart/2016/7/layout/BasicLinearProcessNumbered"/>
    <dgm:cxn modelId="{32E17203-3411-4CAD-8F92-BF602B6477E2}" type="presParOf" srcId="{848AE0F0-ACA8-4236-BD56-1B8815BBEE61}" destId="{E56FC5F8-F227-400A-88AA-85687B22FDCA}"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5C1839-CB09-4511-9F9F-51D6563B0D15}" type="doc">
      <dgm:prSet loTypeId="urn:microsoft.com/office/officeart/2005/8/layout/hierarchy2" loCatId="hierarchy" qsTypeId="urn:microsoft.com/office/officeart/2005/8/quickstyle/simple3" qsCatId="simple" csTypeId="urn:microsoft.com/office/officeart/2005/8/colors/colorful1" csCatId="colorful"/>
      <dgm:spPr/>
      <dgm:t>
        <a:bodyPr/>
        <a:lstStyle/>
        <a:p>
          <a:endParaRPr lang="en-US"/>
        </a:p>
      </dgm:t>
    </dgm:pt>
    <dgm:pt modelId="{95DF3D1D-0E89-47A8-889B-D4371E712CB4}">
      <dgm:prSet/>
      <dgm:spPr/>
      <dgm:t>
        <a:bodyPr/>
        <a:lstStyle/>
        <a:p>
          <a:r>
            <a:rPr lang="en-US" dirty="0"/>
            <a:t>At </a:t>
          </a:r>
          <a:r>
            <a:rPr lang="en-US" b="1" i="1" dirty="0"/>
            <a:t>convergent boundaries</a:t>
          </a:r>
          <a:r>
            <a:rPr lang="en-US" dirty="0"/>
            <a:t>, two tectonic plates are moving toward each other.</a:t>
          </a:r>
        </a:p>
      </dgm:t>
    </dgm:pt>
    <dgm:pt modelId="{018996FD-1F0E-4C49-A97A-2ABA7AE127D5}" type="parTrans" cxnId="{4289E5AF-A5ED-492A-9D47-1220A1FDE8F1}">
      <dgm:prSet/>
      <dgm:spPr/>
      <dgm:t>
        <a:bodyPr/>
        <a:lstStyle/>
        <a:p>
          <a:endParaRPr lang="en-US"/>
        </a:p>
      </dgm:t>
    </dgm:pt>
    <dgm:pt modelId="{AD25DB41-01FA-498F-B5F1-87C6EF75A754}" type="sibTrans" cxnId="{4289E5AF-A5ED-492A-9D47-1220A1FDE8F1}">
      <dgm:prSet/>
      <dgm:spPr/>
      <dgm:t>
        <a:bodyPr/>
        <a:lstStyle/>
        <a:p>
          <a:endParaRPr lang="en-US"/>
        </a:p>
      </dgm:t>
    </dgm:pt>
    <dgm:pt modelId="{8DCA806F-3A96-4CB3-820D-B4B34EA080A9}">
      <dgm:prSet/>
      <dgm:spPr/>
      <dgm:t>
        <a:bodyPr/>
        <a:lstStyle/>
        <a:p>
          <a:r>
            <a:rPr lang="en-US" dirty="0"/>
            <a:t>When two plates collide, the denser plate eventually </a:t>
          </a:r>
          <a:r>
            <a:rPr lang="en-US" b="1" dirty="0"/>
            <a:t>descends </a:t>
          </a:r>
          <a:r>
            <a:rPr lang="en-US" dirty="0"/>
            <a:t>below the other, less-dense plate in a process called </a:t>
          </a:r>
          <a:r>
            <a:rPr lang="en-US" u="sng" dirty="0"/>
            <a:t>subduction.</a:t>
          </a:r>
          <a:endParaRPr lang="en-US" dirty="0"/>
        </a:p>
      </dgm:t>
    </dgm:pt>
    <dgm:pt modelId="{B5178481-6391-4E34-AAEC-B2C77DDABCE0}" type="parTrans" cxnId="{55283C7B-C0D2-46E0-BE8C-A59491E802D1}">
      <dgm:prSet/>
      <dgm:spPr/>
      <dgm:t>
        <a:bodyPr/>
        <a:lstStyle/>
        <a:p>
          <a:endParaRPr lang="en-US"/>
        </a:p>
      </dgm:t>
    </dgm:pt>
    <dgm:pt modelId="{24B4AD7E-29DF-4CA3-A83C-9A6ACE3A1D99}" type="sibTrans" cxnId="{55283C7B-C0D2-46E0-BE8C-A59491E802D1}">
      <dgm:prSet/>
      <dgm:spPr/>
      <dgm:t>
        <a:bodyPr/>
        <a:lstStyle/>
        <a:p>
          <a:endParaRPr lang="en-US"/>
        </a:p>
      </dgm:t>
    </dgm:pt>
    <dgm:pt modelId="{D2496629-FCA1-41A7-9E93-5812EE21EE43}">
      <dgm:prSet/>
      <dgm:spPr/>
      <dgm:t>
        <a:bodyPr/>
        <a:lstStyle/>
        <a:p>
          <a:r>
            <a:rPr lang="en-US" dirty="0"/>
            <a:t>There are </a:t>
          </a:r>
          <a:r>
            <a:rPr lang="en-US" i="1" dirty="0"/>
            <a:t>three types </a:t>
          </a:r>
          <a:r>
            <a:rPr lang="en-US" dirty="0"/>
            <a:t>of convergent boundaries.</a:t>
          </a:r>
        </a:p>
      </dgm:t>
    </dgm:pt>
    <dgm:pt modelId="{B5D7EEB1-9451-4D42-B50F-E724D302F6DA}" type="parTrans" cxnId="{19A3C6D1-DF08-440C-B505-94F76B01C356}">
      <dgm:prSet/>
      <dgm:spPr/>
      <dgm:t>
        <a:bodyPr/>
        <a:lstStyle/>
        <a:p>
          <a:endParaRPr lang="en-US"/>
        </a:p>
      </dgm:t>
    </dgm:pt>
    <dgm:pt modelId="{A099F9B3-3580-485C-BFD8-81530B63DA57}" type="sibTrans" cxnId="{19A3C6D1-DF08-440C-B505-94F76B01C356}">
      <dgm:prSet/>
      <dgm:spPr/>
      <dgm:t>
        <a:bodyPr/>
        <a:lstStyle/>
        <a:p>
          <a:endParaRPr lang="en-US"/>
        </a:p>
      </dgm:t>
    </dgm:pt>
    <dgm:pt modelId="{EE586338-054D-4802-9928-E639AB0A92B6}">
      <dgm:prSet/>
      <dgm:spPr/>
      <dgm:t>
        <a:bodyPr/>
        <a:lstStyle/>
        <a:p>
          <a:r>
            <a:rPr lang="en-US"/>
            <a:t>Classified according to the type of crust involved.</a:t>
          </a:r>
        </a:p>
      </dgm:t>
    </dgm:pt>
    <dgm:pt modelId="{7CFDB2CE-6D37-451D-BD06-BE266111B158}" type="parTrans" cxnId="{FFC2A502-9786-413E-AD6C-37981891DCDF}">
      <dgm:prSet/>
      <dgm:spPr/>
      <dgm:t>
        <a:bodyPr/>
        <a:lstStyle/>
        <a:p>
          <a:endParaRPr lang="en-US"/>
        </a:p>
      </dgm:t>
    </dgm:pt>
    <dgm:pt modelId="{C3EA035E-48CD-4FC0-A89A-F1FFB9706A65}" type="sibTrans" cxnId="{FFC2A502-9786-413E-AD6C-37981891DCDF}">
      <dgm:prSet/>
      <dgm:spPr/>
      <dgm:t>
        <a:bodyPr/>
        <a:lstStyle/>
        <a:p>
          <a:endParaRPr lang="en-US"/>
        </a:p>
      </dgm:t>
    </dgm:pt>
    <dgm:pt modelId="{1C3C5441-9EF2-4450-9CC6-00775CA58F26}" type="pres">
      <dgm:prSet presAssocID="{9B5C1839-CB09-4511-9F9F-51D6563B0D15}" presName="diagram" presStyleCnt="0">
        <dgm:presLayoutVars>
          <dgm:chPref val="1"/>
          <dgm:dir/>
          <dgm:animOne val="branch"/>
          <dgm:animLvl val="lvl"/>
          <dgm:resizeHandles val="exact"/>
        </dgm:presLayoutVars>
      </dgm:prSet>
      <dgm:spPr/>
    </dgm:pt>
    <dgm:pt modelId="{F5F7620C-F126-42F2-8D0B-E0601B748E3A}" type="pres">
      <dgm:prSet presAssocID="{95DF3D1D-0E89-47A8-889B-D4371E712CB4}" presName="root1" presStyleCnt="0"/>
      <dgm:spPr/>
    </dgm:pt>
    <dgm:pt modelId="{89041DD6-AA03-4C9D-9C80-053E98CD4E35}" type="pres">
      <dgm:prSet presAssocID="{95DF3D1D-0E89-47A8-889B-D4371E712CB4}" presName="LevelOneTextNode" presStyleLbl="node0" presStyleIdx="0" presStyleCnt="3">
        <dgm:presLayoutVars>
          <dgm:chPref val="3"/>
        </dgm:presLayoutVars>
      </dgm:prSet>
      <dgm:spPr/>
    </dgm:pt>
    <dgm:pt modelId="{174DC911-D7A2-464E-B418-64BC8A0B66BF}" type="pres">
      <dgm:prSet presAssocID="{95DF3D1D-0E89-47A8-889B-D4371E712CB4}" presName="level2hierChild" presStyleCnt="0"/>
      <dgm:spPr/>
    </dgm:pt>
    <dgm:pt modelId="{2C641C87-F548-4BCB-8B27-A06CC5AE9943}" type="pres">
      <dgm:prSet presAssocID="{8DCA806F-3A96-4CB3-820D-B4B34EA080A9}" presName="root1" presStyleCnt="0"/>
      <dgm:spPr/>
    </dgm:pt>
    <dgm:pt modelId="{394D04A5-B6A9-491E-9708-15EE2BF7626D}" type="pres">
      <dgm:prSet presAssocID="{8DCA806F-3A96-4CB3-820D-B4B34EA080A9}" presName="LevelOneTextNode" presStyleLbl="node0" presStyleIdx="1" presStyleCnt="3">
        <dgm:presLayoutVars>
          <dgm:chPref val="3"/>
        </dgm:presLayoutVars>
      </dgm:prSet>
      <dgm:spPr/>
    </dgm:pt>
    <dgm:pt modelId="{947275B7-BE60-419A-B613-5F52D7B36201}" type="pres">
      <dgm:prSet presAssocID="{8DCA806F-3A96-4CB3-820D-B4B34EA080A9}" presName="level2hierChild" presStyleCnt="0"/>
      <dgm:spPr/>
    </dgm:pt>
    <dgm:pt modelId="{3CEB1C7A-A7A5-417C-8937-FBBCDEA51C32}" type="pres">
      <dgm:prSet presAssocID="{D2496629-FCA1-41A7-9E93-5812EE21EE43}" presName="root1" presStyleCnt="0"/>
      <dgm:spPr/>
    </dgm:pt>
    <dgm:pt modelId="{D7911D43-52FB-4B63-8BC6-7A5EB6004A77}" type="pres">
      <dgm:prSet presAssocID="{D2496629-FCA1-41A7-9E93-5812EE21EE43}" presName="LevelOneTextNode" presStyleLbl="node0" presStyleIdx="2" presStyleCnt="3">
        <dgm:presLayoutVars>
          <dgm:chPref val="3"/>
        </dgm:presLayoutVars>
      </dgm:prSet>
      <dgm:spPr/>
    </dgm:pt>
    <dgm:pt modelId="{6786F03B-2867-4A7F-AC94-DDF4EB0EBDC5}" type="pres">
      <dgm:prSet presAssocID="{D2496629-FCA1-41A7-9E93-5812EE21EE43}" presName="level2hierChild" presStyleCnt="0"/>
      <dgm:spPr/>
    </dgm:pt>
    <dgm:pt modelId="{C1DF412E-B7CF-41B7-94CA-BC2CB23582D1}" type="pres">
      <dgm:prSet presAssocID="{7CFDB2CE-6D37-451D-BD06-BE266111B158}" presName="conn2-1" presStyleLbl="parChTrans1D2" presStyleIdx="0" presStyleCnt="1"/>
      <dgm:spPr/>
    </dgm:pt>
    <dgm:pt modelId="{18131050-D9A1-4B6E-AA7E-3618EEA75B73}" type="pres">
      <dgm:prSet presAssocID="{7CFDB2CE-6D37-451D-BD06-BE266111B158}" presName="connTx" presStyleLbl="parChTrans1D2" presStyleIdx="0" presStyleCnt="1"/>
      <dgm:spPr/>
    </dgm:pt>
    <dgm:pt modelId="{3C64CAAE-7D5E-4D4E-BEB2-55A0D0E85469}" type="pres">
      <dgm:prSet presAssocID="{EE586338-054D-4802-9928-E639AB0A92B6}" presName="root2" presStyleCnt="0"/>
      <dgm:spPr/>
    </dgm:pt>
    <dgm:pt modelId="{24F637CA-9CA8-4F9E-AFC9-D63675D99B94}" type="pres">
      <dgm:prSet presAssocID="{EE586338-054D-4802-9928-E639AB0A92B6}" presName="LevelTwoTextNode" presStyleLbl="node2" presStyleIdx="0" presStyleCnt="1">
        <dgm:presLayoutVars>
          <dgm:chPref val="3"/>
        </dgm:presLayoutVars>
      </dgm:prSet>
      <dgm:spPr/>
    </dgm:pt>
    <dgm:pt modelId="{C95CB99A-A722-4AA6-9173-CAA22869C959}" type="pres">
      <dgm:prSet presAssocID="{EE586338-054D-4802-9928-E639AB0A92B6}" presName="level3hierChild" presStyleCnt="0"/>
      <dgm:spPr/>
    </dgm:pt>
  </dgm:ptLst>
  <dgm:cxnLst>
    <dgm:cxn modelId="{FFC2A502-9786-413E-AD6C-37981891DCDF}" srcId="{D2496629-FCA1-41A7-9E93-5812EE21EE43}" destId="{EE586338-054D-4802-9928-E639AB0A92B6}" srcOrd="0" destOrd="0" parTransId="{7CFDB2CE-6D37-451D-BD06-BE266111B158}" sibTransId="{C3EA035E-48CD-4FC0-A89A-F1FFB9706A65}"/>
    <dgm:cxn modelId="{6F51BB21-237F-4458-87E4-377253C76FA1}" type="presOf" srcId="{7CFDB2CE-6D37-451D-BD06-BE266111B158}" destId="{C1DF412E-B7CF-41B7-94CA-BC2CB23582D1}" srcOrd="0" destOrd="0" presId="urn:microsoft.com/office/officeart/2005/8/layout/hierarchy2"/>
    <dgm:cxn modelId="{6060C02A-B719-41BF-9E7D-525BC6256DE6}" type="presOf" srcId="{8DCA806F-3A96-4CB3-820D-B4B34EA080A9}" destId="{394D04A5-B6A9-491E-9708-15EE2BF7626D}" srcOrd="0" destOrd="0" presId="urn:microsoft.com/office/officeart/2005/8/layout/hierarchy2"/>
    <dgm:cxn modelId="{55283C7B-C0D2-46E0-BE8C-A59491E802D1}" srcId="{9B5C1839-CB09-4511-9F9F-51D6563B0D15}" destId="{8DCA806F-3A96-4CB3-820D-B4B34EA080A9}" srcOrd="1" destOrd="0" parTransId="{B5178481-6391-4E34-AAEC-B2C77DDABCE0}" sibTransId="{24B4AD7E-29DF-4CA3-A83C-9A6ACE3A1D99}"/>
    <dgm:cxn modelId="{9490F79D-CAAA-4B58-B00F-3BD900824753}" type="presOf" srcId="{D2496629-FCA1-41A7-9E93-5812EE21EE43}" destId="{D7911D43-52FB-4B63-8BC6-7A5EB6004A77}" srcOrd="0" destOrd="0" presId="urn:microsoft.com/office/officeart/2005/8/layout/hierarchy2"/>
    <dgm:cxn modelId="{EFC1ECAD-D92B-454F-8B3B-3A8852953264}" type="presOf" srcId="{95DF3D1D-0E89-47A8-889B-D4371E712CB4}" destId="{89041DD6-AA03-4C9D-9C80-053E98CD4E35}" srcOrd="0" destOrd="0" presId="urn:microsoft.com/office/officeart/2005/8/layout/hierarchy2"/>
    <dgm:cxn modelId="{4289E5AF-A5ED-492A-9D47-1220A1FDE8F1}" srcId="{9B5C1839-CB09-4511-9F9F-51D6563B0D15}" destId="{95DF3D1D-0E89-47A8-889B-D4371E712CB4}" srcOrd="0" destOrd="0" parTransId="{018996FD-1F0E-4C49-A97A-2ABA7AE127D5}" sibTransId="{AD25DB41-01FA-498F-B5F1-87C6EF75A754}"/>
    <dgm:cxn modelId="{177223C4-3C6F-41B9-9439-293CB559C43D}" type="presOf" srcId="{7CFDB2CE-6D37-451D-BD06-BE266111B158}" destId="{18131050-D9A1-4B6E-AA7E-3618EEA75B73}" srcOrd="1" destOrd="0" presId="urn:microsoft.com/office/officeart/2005/8/layout/hierarchy2"/>
    <dgm:cxn modelId="{19A3C6D1-DF08-440C-B505-94F76B01C356}" srcId="{9B5C1839-CB09-4511-9F9F-51D6563B0D15}" destId="{D2496629-FCA1-41A7-9E93-5812EE21EE43}" srcOrd="2" destOrd="0" parTransId="{B5D7EEB1-9451-4D42-B50F-E724D302F6DA}" sibTransId="{A099F9B3-3580-485C-BFD8-81530B63DA57}"/>
    <dgm:cxn modelId="{AF083CD6-7F85-4543-BD2F-4320252AA0E8}" type="presOf" srcId="{9B5C1839-CB09-4511-9F9F-51D6563B0D15}" destId="{1C3C5441-9EF2-4450-9CC6-00775CA58F26}" srcOrd="0" destOrd="0" presId="urn:microsoft.com/office/officeart/2005/8/layout/hierarchy2"/>
    <dgm:cxn modelId="{7F5B2BF2-4D7D-4F1B-8C78-39E410137CD9}" type="presOf" srcId="{EE586338-054D-4802-9928-E639AB0A92B6}" destId="{24F637CA-9CA8-4F9E-AFC9-D63675D99B94}" srcOrd="0" destOrd="0" presId="urn:microsoft.com/office/officeart/2005/8/layout/hierarchy2"/>
    <dgm:cxn modelId="{FAB3A5DC-A05E-492F-9E61-3A9B4A26EDF9}" type="presParOf" srcId="{1C3C5441-9EF2-4450-9CC6-00775CA58F26}" destId="{F5F7620C-F126-42F2-8D0B-E0601B748E3A}" srcOrd="0" destOrd="0" presId="urn:microsoft.com/office/officeart/2005/8/layout/hierarchy2"/>
    <dgm:cxn modelId="{3CD307BE-E4B8-420C-AE3A-F47A299C492D}" type="presParOf" srcId="{F5F7620C-F126-42F2-8D0B-E0601B748E3A}" destId="{89041DD6-AA03-4C9D-9C80-053E98CD4E35}" srcOrd="0" destOrd="0" presId="urn:microsoft.com/office/officeart/2005/8/layout/hierarchy2"/>
    <dgm:cxn modelId="{AD5F0CC9-E602-442F-B0F3-02ACE8DDC438}" type="presParOf" srcId="{F5F7620C-F126-42F2-8D0B-E0601B748E3A}" destId="{174DC911-D7A2-464E-B418-64BC8A0B66BF}" srcOrd="1" destOrd="0" presId="urn:microsoft.com/office/officeart/2005/8/layout/hierarchy2"/>
    <dgm:cxn modelId="{D3E8573F-0E36-4057-8991-A81AB62085E3}" type="presParOf" srcId="{1C3C5441-9EF2-4450-9CC6-00775CA58F26}" destId="{2C641C87-F548-4BCB-8B27-A06CC5AE9943}" srcOrd="1" destOrd="0" presId="urn:microsoft.com/office/officeart/2005/8/layout/hierarchy2"/>
    <dgm:cxn modelId="{697F9F5E-4D24-49EE-87C8-052C82F876EC}" type="presParOf" srcId="{2C641C87-F548-4BCB-8B27-A06CC5AE9943}" destId="{394D04A5-B6A9-491E-9708-15EE2BF7626D}" srcOrd="0" destOrd="0" presId="urn:microsoft.com/office/officeart/2005/8/layout/hierarchy2"/>
    <dgm:cxn modelId="{51C5A0B1-3333-4068-ADEC-9CF80A185D87}" type="presParOf" srcId="{2C641C87-F548-4BCB-8B27-A06CC5AE9943}" destId="{947275B7-BE60-419A-B613-5F52D7B36201}" srcOrd="1" destOrd="0" presId="urn:microsoft.com/office/officeart/2005/8/layout/hierarchy2"/>
    <dgm:cxn modelId="{BCD5BE87-6FF2-4E95-8F0E-2ACF56FA0CD7}" type="presParOf" srcId="{1C3C5441-9EF2-4450-9CC6-00775CA58F26}" destId="{3CEB1C7A-A7A5-417C-8937-FBBCDEA51C32}" srcOrd="2" destOrd="0" presId="urn:microsoft.com/office/officeart/2005/8/layout/hierarchy2"/>
    <dgm:cxn modelId="{E053EBED-BD22-408A-864E-3D4629130B75}" type="presParOf" srcId="{3CEB1C7A-A7A5-417C-8937-FBBCDEA51C32}" destId="{D7911D43-52FB-4B63-8BC6-7A5EB6004A77}" srcOrd="0" destOrd="0" presId="urn:microsoft.com/office/officeart/2005/8/layout/hierarchy2"/>
    <dgm:cxn modelId="{B6EDEC7C-EA02-4C2E-AA85-EE790A875BA4}" type="presParOf" srcId="{3CEB1C7A-A7A5-417C-8937-FBBCDEA51C32}" destId="{6786F03B-2867-4A7F-AC94-DDF4EB0EBDC5}" srcOrd="1" destOrd="0" presId="urn:microsoft.com/office/officeart/2005/8/layout/hierarchy2"/>
    <dgm:cxn modelId="{D36DA909-447D-4A51-8281-8DDE88E28C85}" type="presParOf" srcId="{6786F03B-2867-4A7F-AC94-DDF4EB0EBDC5}" destId="{C1DF412E-B7CF-41B7-94CA-BC2CB23582D1}" srcOrd="0" destOrd="0" presId="urn:microsoft.com/office/officeart/2005/8/layout/hierarchy2"/>
    <dgm:cxn modelId="{1FE2BE33-68CC-4686-99CE-D1944BC4AA2C}" type="presParOf" srcId="{C1DF412E-B7CF-41B7-94CA-BC2CB23582D1}" destId="{18131050-D9A1-4B6E-AA7E-3618EEA75B73}" srcOrd="0" destOrd="0" presId="urn:microsoft.com/office/officeart/2005/8/layout/hierarchy2"/>
    <dgm:cxn modelId="{443C497B-5935-4943-A7D9-4E5E2DF9DAB3}" type="presParOf" srcId="{6786F03B-2867-4A7F-AC94-DDF4EB0EBDC5}" destId="{3C64CAAE-7D5E-4D4E-BEB2-55A0D0E85469}" srcOrd="1" destOrd="0" presId="urn:microsoft.com/office/officeart/2005/8/layout/hierarchy2"/>
    <dgm:cxn modelId="{55A40FBD-0F03-4445-AD14-A5C57396D3DD}" type="presParOf" srcId="{3C64CAAE-7D5E-4D4E-BEB2-55A0D0E85469}" destId="{24F637CA-9CA8-4F9E-AFC9-D63675D99B94}" srcOrd="0" destOrd="0" presId="urn:microsoft.com/office/officeart/2005/8/layout/hierarchy2"/>
    <dgm:cxn modelId="{1919FC3D-9AC3-42E3-8E89-8E66705D1523}" type="presParOf" srcId="{3C64CAAE-7D5E-4D4E-BEB2-55A0D0E85469}" destId="{C95CB99A-A722-4AA6-9173-CAA22869C95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2F2077-3B08-4F24-9F81-85464046E8C3}"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F7E7919-6A8C-4962-A48D-A591110BA521}">
      <dgm:prSet/>
      <dgm:spPr/>
      <dgm:t>
        <a:bodyPr/>
        <a:lstStyle/>
        <a:p>
          <a:r>
            <a:rPr lang="en-US" dirty="0"/>
            <a:t>In the oceanic-oceanic convergent boundary, a subduction zone is formed when one oceanic plate, which is denser as a result of cooling, descends below another oceanic plate. The process of subduction creates an ocean trench.</a:t>
          </a:r>
        </a:p>
      </dgm:t>
    </dgm:pt>
    <dgm:pt modelId="{D91D3F25-CE2B-49AF-BEE2-A2651E1136D0}" type="parTrans" cxnId="{0820AFAE-19B4-4169-9A96-A452E3CF2CEF}">
      <dgm:prSet/>
      <dgm:spPr/>
      <dgm:t>
        <a:bodyPr/>
        <a:lstStyle/>
        <a:p>
          <a:endParaRPr lang="en-US"/>
        </a:p>
      </dgm:t>
    </dgm:pt>
    <dgm:pt modelId="{3CF8F1E7-05FF-4928-91A6-78EF5202341F}" type="sibTrans" cxnId="{0820AFAE-19B4-4169-9A96-A452E3CF2CEF}">
      <dgm:prSet/>
      <dgm:spPr/>
      <dgm:t>
        <a:bodyPr/>
        <a:lstStyle/>
        <a:p>
          <a:endParaRPr lang="en-US"/>
        </a:p>
      </dgm:t>
    </dgm:pt>
    <dgm:pt modelId="{7BF5D0C7-4B4D-448A-94B3-A17BCB9592F1}">
      <dgm:prSet/>
      <dgm:spPr/>
      <dgm:t>
        <a:bodyPr/>
        <a:lstStyle/>
        <a:p>
          <a:r>
            <a:rPr lang="en-US" dirty="0"/>
            <a:t>In an </a:t>
          </a:r>
          <a:r>
            <a:rPr lang="en-US" b="1" dirty="0"/>
            <a:t>oceanic-oceanic</a:t>
          </a:r>
          <a:r>
            <a:rPr lang="en-US" dirty="0"/>
            <a:t> convergent boundary, water carried into Earth by the subducting plate lowers the melting temperature of the overlying mantle, causing it to melt.</a:t>
          </a:r>
        </a:p>
      </dgm:t>
    </dgm:pt>
    <dgm:pt modelId="{B6788CA6-4E74-432C-92C3-188CA573B766}" type="parTrans" cxnId="{9003EA7E-C4D1-4C46-8CA2-3E63D3591D33}">
      <dgm:prSet/>
      <dgm:spPr/>
      <dgm:t>
        <a:bodyPr/>
        <a:lstStyle/>
        <a:p>
          <a:endParaRPr lang="en-US"/>
        </a:p>
      </dgm:t>
    </dgm:pt>
    <dgm:pt modelId="{9324514E-E1E9-4F96-B6DC-49A01BB14089}" type="sibTrans" cxnId="{9003EA7E-C4D1-4C46-8CA2-3E63D3591D33}">
      <dgm:prSet/>
      <dgm:spPr/>
      <dgm:t>
        <a:bodyPr/>
        <a:lstStyle/>
        <a:p>
          <a:endParaRPr lang="en-US"/>
        </a:p>
      </dgm:t>
    </dgm:pt>
    <dgm:pt modelId="{B69EEF59-EB96-4628-A3FB-4E24F47C5F24}">
      <dgm:prSet/>
      <dgm:spPr/>
      <dgm:t>
        <a:bodyPr/>
        <a:lstStyle/>
        <a:p>
          <a:r>
            <a:rPr lang="en-US" dirty="0"/>
            <a:t>The molten material is less dense so it rises back to the surface, where it often erupts and forms an arc of volcanic islands parallel to the trench.</a:t>
          </a:r>
        </a:p>
      </dgm:t>
    </dgm:pt>
    <dgm:pt modelId="{9C8606D4-C33A-4AFA-8D09-64EC76FA1C2B}" type="parTrans" cxnId="{343A980C-DFCD-42F3-ABCE-73FAAC7975F8}">
      <dgm:prSet/>
      <dgm:spPr/>
      <dgm:t>
        <a:bodyPr/>
        <a:lstStyle/>
        <a:p>
          <a:endParaRPr lang="en-US"/>
        </a:p>
      </dgm:t>
    </dgm:pt>
    <dgm:pt modelId="{4EBB81B4-C881-4397-840C-57BFFDBB6B6E}" type="sibTrans" cxnId="{343A980C-DFCD-42F3-ABCE-73FAAC7975F8}">
      <dgm:prSet/>
      <dgm:spPr/>
      <dgm:t>
        <a:bodyPr/>
        <a:lstStyle/>
        <a:p>
          <a:endParaRPr lang="en-US"/>
        </a:p>
      </dgm:t>
    </dgm:pt>
    <dgm:pt modelId="{ED23A664-04B2-41E2-BFB4-5E7D3812CD71}" type="pres">
      <dgm:prSet presAssocID="{C62F2077-3B08-4F24-9F81-85464046E8C3}" presName="linear" presStyleCnt="0">
        <dgm:presLayoutVars>
          <dgm:animLvl val="lvl"/>
          <dgm:resizeHandles val="exact"/>
        </dgm:presLayoutVars>
      </dgm:prSet>
      <dgm:spPr/>
    </dgm:pt>
    <dgm:pt modelId="{811D209A-AC19-4C5D-A42B-622B4DE43B67}" type="pres">
      <dgm:prSet presAssocID="{EF7E7919-6A8C-4962-A48D-A591110BA521}" presName="parentText" presStyleLbl="node1" presStyleIdx="0" presStyleCnt="3">
        <dgm:presLayoutVars>
          <dgm:chMax val="0"/>
          <dgm:bulletEnabled val="1"/>
        </dgm:presLayoutVars>
      </dgm:prSet>
      <dgm:spPr/>
    </dgm:pt>
    <dgm:pt modelId="{2192696A-3E88-47B3-9BC3-667B5A180644}" type="pres">
      <dgm:prSet presAssocID="{3CF8F1E7-05FF-4928-91A6-78EF5202341F}" presName="spacer" presStyleCnt="0"/>
      <dgm:spPr/>
    </dgm:pt>
    <dgm:pt modelId="{C3F9B293-0554-440C-96CB-E741F5A970F3}" type="pres">
      <dgm:prSet presAssocID="{7BF5D0C7-4B4D-448A-94B3-A17BCB9592F1}" presName="parentText" presStyleLbl="node1" presStyleIdx="1" presStyleCnt="3">
        <dgm:presLayoutVars>
          <dgm:chMax val="0"/>
          <dgm:bulletEnabled val="1"/>
        </dgm:presLayoutVars>
      </dgm:prSet>
      <dgm:spPr/>
    </dgm:pt>
    <dgm:pt modelId="{33BB21C7-6BB3-41CF-A06A-C50C187F0406}" type="pres">
      <dgm:prSet presAssocID="{9324514E-E1E9-4F96-B6DC-49A01BB14089}" presName="spacer" presStyleCnt="0"/>
      <dgm:spPr/>
    </dgm:pt>
    <dgm:pt modelId="{1E1D8F12-810E-4044-B7D5-3F9214E4641E}" type="pres">
      <dgm:prSet presAssocID="{B69EEF59-EB96-4628-A3FB-4E24F47C5F24}" presName="parentText" presStyleLbl="node1" presStyleIdx="2" presStyleCnt="3">
        <dgm:presLayoutVars>
          <dgm:chMax val="0"/>
          <dgm:bulletEnabled val="1"/>
        </dgm:presLayoutVars>
      </dgm:prSet>
      <dgm:spPr/>
    </dgm:pt>
  </dgm:ptLst>
  <dgm:cxnLst>
    <dgm:cxn modelId="{343A980C-DFCD-42F3-ABCE-73FAAC7975F8}" srcId="{C62F2077-3B08-4F24-9F81-85464046E8C3}" destId="{B69EEF59-EB96-4628-A3FB-4E24F47C5F24}" srcOrd="2" destOrd="0" parTransId="{9C8606D4-C33A-4AFA-8D09-64EC76FA1C2B}" sibTransId="{4EBB81B4-C881-4397-840C-57BFFDBB6B6E}"/>
    <dgm:cxn modelId="{4879721B-F4BA-41B3-A25B-33265D4033C1}" type="presOf" srcId="{EF7E7919-6A8C-4962-A48D-A591110BA521}" destId="{811D209A-AC19-4C5D-A42B-622B4DE43B67}" srcOrd="0" destOrd="0" presId="urn:microsoft.com/office/officeart/2005/8/layout/vList2"/>
    <dgm:cxn modelId="{E1BD9C44-A544-4320-A385-55D46C93FAAE}" type="presOf" srcId="{C62F2077-3B08-4F24-9F81-85464046E8C3}" destId="{ED23A664-04B2-41E2-BFB4-5E7D3812CD71}" srcOrd="0" destOrd="0" presId="urn:microsoft.com/office/officeart/2005/8/layout/vList2"/>
    <dgm:cxn modelId="{66EEF166-F153-4EE1-A2C0-A592D9EAFFE2}" type="presOf" srcId="{7BF5D0C7-4B4D-448A-94B3-A17BCB9592F1}" destId="{C3F9B293-0554-440C-96CB-E741F5A970F3}" srcOrd="0" destOrd="0" presId="urn:microsoft.com/office/officeart/2005/8/layout/vList2"/>
    <dgm:cxn modelId="{9003EA7E-C4D1-4C46-8CA2-3E63D3591D33}" srcId="{C62F2077-3B08-4F24-9F81-85464046E8C3}" destId="{7BF5D0C7-4B4D-448A-94B3-A17BCB9592F1}" srcOrd="1" destOrd="0" parTransId="{B6788CA6-4E74-432C-92C3-188CA573B766}" sibTransId="{9324514E-E1E9-4F96-B6DC-49A01BB14089}"/>
    <dgm:cxn modelId="{0820AFAE-19B4-4169-9A96-A452E3CF2CEF}" srcId="{C62F2077-3B08-4F24-9F81-85464046E8C3}" destId="{EF7E7919-6A8C-4962-A48D-A591110BA521}" srcOrd="0" destOrd="0" parTransId="{D91D3F25-CE2B-49AF-BEE2-A2651E1136D0}" sibTransId="{3CF8F1E7-05FF-4928-91A6-78EF5202341F}"/>
    <dgm:cxn modelId="{04F1D9AE-F50D-4104-BC63-F13EF742DF28}" type="presOf" srcId="{B69EEF59-EB96-4628-A3FB-4E24F47C5F24}" destId="{1E1D8F12-810E-4044-B7D5-3F9214E4641E}" srcOrd="0" destOrd="0" presId="urn:microsoft.com/office/officeart/2005/8/layout/vList2"/>
    <dgm:cxn modelId="{9730F400-721E-4692-8534-AB47F58C82F0}" type="presParOf" srcId="{ED23A664-04B2-41E2-BFB4-5E7D3812CD71}" destId="{811D209A-AC19-4C5D-A42B-622B4DE43B67}" srcOrd="0" destOrd="0" presId="urn:microsoft.com/office/officeart/2005/8/layout/vList2"/>
    <dgm:cxn modelId="{FA234E82-4EDF-407E-BDDB-2D9CA11C441C}" type="presParOf" srcId="{ED23A664-04B2-41E2-BFB4-5E7D3812CD71}" destId="{2192696A-3E88-47B3-9BC3-667B5A180644}" srcOrd="1" destOrd="0" presId="urn:microsoft.com/office/officeart/2005/8/layout/vList2"/>
    <dgm:cxn modelId="{58EA87F2-B8DC-4FD6-8C73-2C2756E0E153}" type="presParOf" srcId="{ED23A664-04B2-41E2-BFB4-5E7D3812CD71}" destId="{C3F9B293-0554-440C-96CB-E741F5A970F3}" srcOrd="2" destOrd="0" presId="urn:microsoft.com/office/officeart/2005/8/layout/vList2"/>
    <dgm:cxn modelId="{922E30A1-B148-4000-89FE-39B85551D662}" type="presParOf" srcId="{ED23A664-04B2-41E2-BFB4-5E7D3812CD71}" destId="{33BB21C7-6BB3-41CF-A06A-C50C187F0406}" srcOrd="3" destOrd="0" presId="urn:microsoft.com/office/officeart/2005/8/layout/vList2"/>
    <dgm:cxn modelId="{7C9BECDF-900A-4FF9-AD3F-EACDA592FF1A}" type="presParOf" srcId="{ED23A664-04B2-41E2-BFB4-5E7D3812CD71}" destId="{1E1D8F12-810E-4044-B7D5-3F9214E4641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31312E-8484-4EA8-81BA-FECAA1A95142}"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69EFE928-92BF-4091-90AF-709F10307A70}">
      <dgm:prSet/>
      <dgm:spPr/>
      <dgm:t>
        <a:bodyPr/>
        <a:lstStyle/>
        <a:p>
          <a:r>
            <a:rPr lang="en-US" dirty="0"/>
            <a:t>When an oceanic plate converges with a continental plate, the denser oceanic plate is subducted. </a:t>
          </a:r>
          <a:r>
            <a:rPr lang="en-US" b="1" dirty="0"/>
            <a:t>Oceanic-continental</a:t>
          </a:r>
          <a:r>
            <a:rPr lang="en-US" dirty="0"/>
            <a:t> convergence produces a trench and volcanic arc.</a:t>
          </a:r>
        </a:p>
      </dgm:t>
    </dgm:pt>
    <dgm:pt modelId="{0C0DD590-35D2-4D96-BEB6-17DF0DC90AD8}" type="parTrans" cxnId="{DBB1EC45-9CBA-42ED-8443-00A83FAEAA59}">
      <dgm:prSet/>
      <dgm:spPr/>
      <dgm:t>
        <a:bodyPr/>
        <a:lstStyle/>
        <a:p>
          <a:endParaRPr lang="en-US"/>
        </a:p>
      </dgm:t>
    </dgm:pt>
    <dgm:pt modelId="{C9D1B34E-38F4-4994-BFB2-8933ED984960}" type="sibTrans" cxnId="{DBB1EC45-9CBA-42ED-8443-00A83FAEAA59}">
      <dgm:prSet/>
      <dgm:spPr/>
      <dgm:t>
        <a:bodyPr/>
        <a:lstStyle/>
        <a:p>
          <a:endParaRPr lang="en-US"/>
        </a:p>
      </dgm:t>
    </dgm:pt>
    <dgm:pt modelId="{8393734A-1E4F-4C6A-A24E-D01EEC725A68}">
      <dgm:prSet/>
      <dgm:spPr/>
      <dgm:t>
        <a:bodyPr/>
        <a:lstStyle/>
        <a:p>
          <a:r>
            <a:rPr lang="en-US" dirty="0"/>
            <a:t>The result is a mountain range with many volcanoes. </a:t>
          </a:r>
        </a:p>
      </dgm:t>
    </dgm:pt>
    <dgm:pt modelId="{D4FFE269-F870-4C69-B99B-E0AE06A321CA}" type="parTrans" cxnId="{2360BF53-A80A-4F38-94B1-18DF61ADA44F}">
      <dgm:prSet/>
      <dgm:spPr/>
      <dgm:t>
        <a:bodyPr/>
        <a:lstStyle/>
        <a:p>
          <a:endParaRPr lang="en-US"/>
        </a:p>
      </dgm:t>
    </dgm:pt>
    <dgm:pt modelId="{67AA5FB5-A982-4270-AD86-FB17BDA63CDA}" type="sibTrans" cxnId="{2360BF53-A80A-4F38-94B1-18DF61ADA44F}">
      <dgm:prSet/>
      <dgm:spPr/>
      <dgm:t>
        <a:bodyPr/>
        <a:lstStyle/>
        <a:p>
          <a:endParaRPr lang="en-US"/>
        </a:p>
      </dgm:t>
    </dgm:pt>
    <dgm:pt modelId="{7159CA52-B955-49FF-A379-C36299E4CA85}">
      <dgm:prSet/>
      <dgm:spPr/>
      <dgm:t>
        <a:bodyPr/>
        <a:lstStyle/>
        <a:p>
          <a:r>
            <a:rPr lang="en-US" b="1" dirty="0"/>
            <a:t>Continental-continental </a:t>
          </a:r>
          <a:r>
            <a:rPr lang="en-US" dirty="0"/>
            <a:t>boundaries form when two continental plates collide, long after an oceanic plate has converged with a continental plate.</a:t>
          </a:r>
        </a:p>
      </dgm:t>
    </dgm:pt>
    <dgm:pt modelId="{E78FE787-EBCC-4E84-9AA7-07A702C1F44B}" type="parTrans" cxnId="{FBC871CF-6CFE-4C52-9F90-6B0C58DFC7D2}">
      <dgm:prSet/>
      <dgm:spPr/>
      <dgm:t>
        <a:bodyPr/>
        <a:lstStyle/>
        <a:p>
          <a:endParaRPr lang="en-US"/>
        </a:p>
      </dgm:t>
    </dgm:pt>
    <dgm:pt modelId="{FD9C25FD-69D9-4BFC-8456-339DB2403764}" type="sibTrans" cxnId="{FBC871CF-6CFE-4C52-9F90-6B0C58DFC7D2}">
      <dgm:prSet/>
      <dgm:spPr/>
      <dgm:t>
        <a:bodyPr/>
        <a:lstStyle/>
        <a:p>
          <a:endParaRPr lang="en-US"/>
        </a:p>
      </dgm:t>
    </dgm:pt>
    <dgm:pt modelId="{8821CA64-76FA-4C39-BC9A-15355A4D223F}">
      <dgm:prSet/>
      <dgm:spPr/>
      <dgm:t>
        <a:bodyPr/>
        <a:lstStyle/>
        <a:p>
          <a:r>
            <a:rPr lang="en-US" dirty="0"/>
            <a:t>This forms a vast mountain range, such as the Himalayas. </a:t>
          </a:r>
        </a:p>
      </dgm:t>
    </dgm:pt>
    <dgm:pt modelId="{8579EA76-4244-42A2-8DF6-2A082CC75F2D}" type="parTrans" cxnId="{5216901E-BA71-4EC4-916E-2318DE32D034}">
      <dgm:prSet/>
      <dgm:spPr/>
      <dgm:t>
        <a:bodyPr/>
        <a:lstStyle/>
        <a:p>
          <a:endParaRPr lang="en-US"/>
        </a:p>
      </dgm:t>
    </dgm:pt>
    <dgm:pt modelId="{230F9D16-9ACF-47FC-824A-77A20BBC2124}" type="sibTrans" cxnId="{5216901E-BA71-4EC4-916E-2318DE32D034}">
      <dgm:prSet/>
      <dgm:spPr/>
      <dgm:t>
        <a:bodyPr/>
        <a:lstStyle/>
        <a:p>
          <a:endParaRPr lang="en-US"/>
        </a:p>
      </dgm:t>
    </dgm:pt>
    <dgm:pt modelId="{40BF2855-3B8C-43EA-B371-E8BC2A83B5AB}" type="pres">
      <dgm:prSet presAssocID="{AC31312E-8484-4EA8-81BA-FECAA1A95142}" presName="root" presStyleCnt="0">
        <dgm:presLayoutVars>
          <dgm:dir/>
          <dgm:resizeHandles val="exact"/>
        </dgm:presLayoutVars>
      </dgm:prSet>
      <dgm:spPr/>
    </dgm:pt>
    <dgm:pt modelId="{231B5DA6-510F-41D0-91BF-D26E42CEF20F}" type="pres">
      <dgm:prSet presAssocID="{69EFE928-92BF-4091-90AF-709F10307A70}" presName="compNode" presStyleCnt="0"/>
      <dgm:spPr/>
    </dgm:pt>
    <dgm:pt modelId="{FF281EF8-FA1C-4F46-B722-3B19E97F4C5F}" type="pres">
      <dgm:prSet presAssocID="{69EFE928-92BF-4091-90AF-709F10307A70}" presName="bgRect" presStyleLbl="bgShp" presStyleIdx="0" presStyleCnt="4"/>
      <dgm:spPr/>
    </dgm:pt>
    <dgm:pt modelId="{57AD8E71-5B15-4ACB-A1A8-70FB55674D52}" type="pres">
      <dgm:prSet presAssocID="{69EFE928-92BF-4091-90AF-709F10307A7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k and knife"/>
        </a:ext>
      </dgm:extLst>
    </dgm:pt>
    <dgm:pt modelId="{935E9DA4-F917-488B-B655-A65F2DAC6E2C}" type="pres">
      <dgm:prSet presAssocID="{69EFE928-92BF-4091-90AF-709F10307A70}" presName="spaceRect" presStyleCnt="0"/>
      <dgm:spPr/>
    </dgm:pt>
    <dgm:pt modelId="{38DFBFB4-55A3-4C29-A3E2-FD036B61DF00}" type="pres">
      <dgm:prSet presAssocID="{69EFE928-92BF-4091-90AF-709F10307A70}" presName="parTx" presStyleLbl="revTx" presStyleIdx="0" presStyleCnt="4">
        <dgm:presLayoutVars>
          <dgm:chMax val="0"/>
          <dgm:chPref val="0"/>
        </dgm:presLayoutVars>
      </dgm:prSet>
      <dgm:spPr/>
    </dgm:pt>
    <dgm:pt modelId="{AE93A362-5DD7-467B-8473-67F4EAD067A7}" type="pres">
      <dgm:prSet presAssocID="{C9D1B34E-38F4-4994-BFB2-8933ED984960}" presName="sibTrans" presStyleCnt="0"/>
      <dgm:spPr/>
    </dgm:pt>
    <dgm:pt modelId="{8AD381ED-157E-4816-83AF-0043FB0B5F3A}" type="pres">
      <dgm:prSet presAssocID="{8393734A-1E4F-4C6A-A24E-D01EEC725A68}" presName="compNode" presStyleCnt="0"/>
      <dgm:spPr/>
    </dgm:pt>
    <dgm:pt modelId="{669EB56B-D063-4C6A-928A-5707804A3518}" type="pres">
      <dgm:prSet presAssocID="{8393734A-1E4F-4C6A-A24E-D01EEC725A68}" presName="bgRect" presStyleLbl="bgShp" presStyleIdx="1" presStyleCnt="4"/>
      <dgm:spPr/>
    </dgm:pt>
    <dgm:pt modelId="{B9CFF779-4E74-414B-927A-F9FBA488AC30}" type="pres">
      <dgm:prSet presAssocID="{8393734A-1E4F-4C6A-A24E-D01EEC725A6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ntains"/>
        </a:ext>
      </dgm:extLst>
    </dgm:pt>
    <dgm:pt modelId="{1F1956F2-DFA6-4B1F-96E2-580D0C3BEFBA}" type="pres">
      <dgm:prSet presAssocID="{8393734A-1E4F-4C6A-A24E-D01EEC725A68}" presName="spaceRect" presStyleCnt="0"/>
      <dgm:spPr/>
    </dgm:pt>
    <dgm:pt modelId="{5CE617E0-9591-498F-A680-670688F65DF6}" type="pres">
      <dgm:prSet presAssocID="{8393734A-1E4F-4C6A-A24E-D01EEC725A68}" presName="parTx" presStyleLbl="revTx" presStyleIdx="1" presStyleCnt="4">
        <dgm:presLayoutVars>
          <dgm:chMax val="0"/>
          <dgm:chPref val="0"/>
        </dgm:presLayoutVars>
      </dgm:prSet>
      <dgm:spPr/>
    </dgm:pt>
    <dgm:pt modelId="{E1B35B53-9303-4184-AA9B-6E22DA5FE407}" type="pres">
      <dgm:prSet presAssocID="{67AA5FB5-A982-4270-AD86-FB17BDA63CDA}" presName="sibTrans" presStyleCnt="0"/>
      <dgm:spPr/>
    </dgm:pt>
    <dgm:pt modelId="{1E520250-4FFE-4E2E-A814-20AA0601F1F6}" type="pres">
      <dgm:prSet presAssocID="{7159CA52-B955-49FF-A379-C36299E4CA85}" presName="compNode" presStyleCnt="0"/>
      <dgm:spPr/>
    </dgm:pt>
    <dgm:pt modelId="{15A342BD-BC8B-40F6-968E-81513A1925CF}" type="pres">
      <dgm:prSet presAssocID="{7159CA52-B955-49FF-A379-C36299E4CA85}" presName="bgRect" presStyleLbl="bgShp" presStyleIdx="2" presStyleCnt="4"/>
      <dgm:spPr/>
    </dgm:pt>
    <dgm:pt modelId="{44D03E5C-F1AD-468E-B211-ECAFF972D2AD}" type="pres">
      <dgm:prSet presAssocID="{7159CA52-B955-49FF-A379-C36299E4CA8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icken Leg"/>
        </a:ext>
      </dgm:extLst>
    </dgm:pt>
    <dgm:pt modelId="{B1AD2B19-DF2F-4A9D-AC53-F422BECF7CDB}" type="pres">
      <dgm:prSet presAssocID="{7159CA52-B955-49FF-A379-C36299E4CA85}" presName="spaceRect" presStyleCnt="0"/>
      <dgm:spPr/>
    </dgm:pt>
    <dgm:pt modelId="{3233B9D8-584A-44A2-8033-389C95CBB25B}" type="pres">
      <dgm:prSet presAssocID="{7159CA52-B955-49FF-A379-C36299E4CA85}" presName="parTx" presStyleLbl="revTx" presStyleIdx="2" presStyleCnt="4">
        <dgm:presLayoutVars>
          <dgm:chMax val="0"/>
          <dgm:chPref val="0"/>
        </dgm:presLayoutVars>
      </dgm:prSet>
      <dgm:spPr/>
    </dgm:pt>
    <dgm:pt modelId="{34E48F9A-F49A-41B5-B4AF-FD668C96368A}" type="pres">
      <dgm:prSet presAssocID="{FD9C25FD-69D9-4BFC-8456-339DB2403764}" presName="sibTrans" presStyleCnt="0"/>
      <dgm:spPr/>
    </dgm:pt>
    <dgm:pt modelId="{139FB9F5-8B2C-4B56-B931-999F6DE2237F}" type="pres">
      <dgm:prSet presAssocID="{8821CA64-76FA-4C39-BC9A-15355A4D223F}" presName="compNode" presStyleCnt="0"/>
      <dgm:spPr/>
    </dgm:pt>
    <dgm:pt modelId="{E16357F4-D2AB-4383-A280-F5922C6299CD}" type="pres">
      <dgm:prSet presAssocID="{8821CA64-76FA-4C39-BC9A-15355A4D223F}" presName="bgRect" presStyleLbl="bgShp" presStyleIdx="3" presStyleCnt="4"/>
      <dgm:spPr/>
    </dgm:pt>
    <dgm:pt modelId="{2113E1FE-05A4-4590-9690-67EAF15AC8B5}" type="pres">
      <dgm:prSet presAssocID="{8821CA64-76FA-4C39-BC9A-15355A4D223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nyon scene"/>
        </a:ext>
      </dgm:extLst>
    </dgm:pt>
    <dgm:pt modelId="{B01D0A82-DFBE-462E-92D2-1E5885EDDEA1}" type="pres">
      <dgm:prSet presAssocID="{8821CA64-76FA-4C39-BC9A-15355A4D223F}" presName="spaceRect" presStyleCnt="0"/>
      <dgm:spPr/>
    </dgm:pt>
    <dgm:pt modelId="{EFA099A9-A45D-482E-9E55-6E3ED907451B}" type="pres">
      <dgm:prSet presAssocID="{8821CA64-76FA-4C39-BC9A-15355A4D223F}" presName="parTx" presStyleLbl="revTx" presStyleIdx="3" presStyleCnt="4">
        <dgm:presLayoutVars>
          <dgm:chMax val="0"/>
          <dgm:chPref val="0"/>
        </dgm:presLayoutVars>
      </dgm:prSet>
      <dgm:spPr/>
    </dgm:pt>
  </dgm:ptLst>
  <dgm:cxnLst>
    <dgm:cxn modelId="{8DC8160C-3DEB-43AB-B3D2-A474A4CCACCD}" type="presOf" srcId="{AC31312E-8484-4EA8-81BA-FECAA1A95142}" destId="{40BF2855-3B8C-43EA-B371-E8BC2A83B5AB}" srcOrd="0" destOrd="0" presId="urn:microsoft.com/office/officeart/2018/2/layout/IconVerticalSolidList"/>
    <dgm:cxn modelId="{5216901E-BA71-4EC4-916E-2318DE32D034}" srcId="{AC31312E-8484-4EA8-81BA-FECAA1A95142}" destId="{8821CA64-76FA-4C39-BC9A-15355A4D223F}" srcOrd="3" destOrd="0" parTransId="{8579EA76-4244-42A2-8DF6-2A082CC75F2D}" sibTransId="{230F9D16-9ACF-47FC-824A-77A20BBC2124}"/>
    <dgm:cxn modelId="{C84AEA5F-0457-4FAC-A28D-1B451D42E639}" type="presOf" srcId="{69EFE928-92BF-4091-90AF-709F10307A70}" destId="{38DFBFB4-55A3-4C29-A3E2-FD036B61DF00}" srcOrd="0" destOrd="0" presId="urn:microsoft.com/office/officeart/2018/2/layout/IconVerticalSolidList"/>
    <dgm:cxn modelId="{DBB1EC45-9CBA-42ED-8443-00A83FAEAA59}" srcId="{AC31312E-8484-4EA8-81BA-FECAA1A95142}" destId="{69EFE928-92BF-4091-90AF-709F10307A70}" srcOrd="0" destOrd="0" parTransId="{0C0DD590-35D2-4D96-BEB6-17DF0DC90AD8}" sibTransId="{C9D1B34E-38F4-4994-BFB2-8933ED984960}"/>
    <dgm:cxn modelId="{2360BF53-A80A-4F38-94B1-18DF61ADA44F}" srcId="{AC31312E-8484-4EA8-81BA-FECAA1A95142}" destId="{8393734A-1E4F-4C6A-A24E-D01EEC725A68}" srcOrd="1" destOrd="0" parTransId="{D4FFE269-F870-4C69-B99B-E0AE06A321CA}" sibTransId="{67AA5FB5-A982-4270-AD86-FB17BDA63CDA}"/>
    <dgm:cxn modelId="{DCDD7654-4628-4E69-B2AC-0A86DFFE97EF}" type="presOf" srcId="{8393734A-1E4F-4C6A-A24E-D01EEC725A68}" destId="{5CE617E0-9591-498F-A680-670688F65DF6}" srcOrd="0" destOrd="0" presId="urn:microsoft.com/office/officeart/2018/2/layout/IconVerticalSolidList"/>
    <dgm:cxn modelId="{1D08B7A7-541A-4FC0-A091-292749F68C4D}" type="presOf" srcId="{8821CA64-76FA-4C39-BC9A-15355A4D223F}" destId="{EFA099A9-A45D-482E-9E55-6E3ED907451B}" srcOrd="0" destOrd="0" presId="urn:microsoft.com/office/officeart/2018/2/layout/IconVerticalSolidList"/>
    <dgm:cxn modelId="{FBC871CF-6CFE-4C52-9F90-6B0C58DFC7D2}" srcId="{AC31312E-8484-4EA8-81BA-FECAA1A95142}" destId="{7159CA52-B955-49FF-A379-C36299E4CA85}" srcOrd="2" destOrd="0" parTransId="{E78FE787-EBCC-4E84-9AA7-07A702C1F44B}" sibTransId="{FD9C25FD-69D9-4BFC-8456-339DB2403764}"/>
    <dgm:cxn modelId="{B3AA8FEC-3BED-40A3-ACE8-47FDF6618057}" type="presOf" srcId="{7159CA52-B955-49FF-A379-C36299E4CA85}" destId="{3233B9D8-584A-44A2-8033-389C95CBB25B}" srcOrd="0" destOrd="0" presId="urn:microsoft.com/office/officeart/2018/2/layout/IconVerticalSolidList"/>
    <dgm:cxn modelId="{6DACE814-8111-4D2D-BC76-5E571A15DA9A}" type="presParOf" srcId="{40BF2855-3B8C-43EA-B371-E8BC2A83B5AB}" destId="{231B5DA6-510F-41D0-91BF-D26E42CEF20F}" srcOrd="0" destOrd="0" presId="urn:microsoft.com/office/officeart/2018/2/layout/IconVerticalSolidList"/>
    <dgm:cxn modelId="{81A3E30A-1DD3-4460-B8E1-C60CFD21776A}" type="presParOf" srcId="{231B5DA6-510F-41D0-91BF-D26E42CEF20F}" destId="{FF281EF8-FA1C-4F46-B722-3B19E97F4C5F}" srcOrd="0" destOrd="0" presId="urn:microsoft.com/office/officeart/2018/2/layout/IconVerticalSolidList"/>
    <dgm:cxn modelId="{F3A80EF4-4238-44A6-B176-23BEC46C5B6F}" type="presParOf" srcId="{231B5DA6-510F-41D0-91BF-D26E42CEF20F}" destId="{57AD8E71-5B15-4ACB-A1A8-70FB55674D52}" srcOrd="1" destOrd="0" presId="urn:microsoft.com/office/officeart/2018/2/layout/IconVerticalSolidList"/>
    <dgm:cxn modelId="{E437339F-3359-4DB2-AE9A-3B112316B787}" type="presParOf" srcId="{231B5DA6-510F-41D0-91BF-D26E42CEF20F}" destId="{935E9DA4-F917-488B-B655-A65F2DAC6E2C}" srcOrd="2" destOrd="0" presId="urn:microsoft.com/office/officeart/2018/2/layout/IconVerticalSolidList"/>
    <dgm:cxn modelId="{7DA4F0B5-349C-4381-BCF6-9D247FCB2357}" type="presParOf" srcId="{231B5DA6-510F-41D0-91BF-D26E42CEF20F}" destId="{38DFBFB4-55A3-4C29-A3E2-FD036B61DF00}" srcOrd="3" destOrd="0" presId="urn:microsoft.com/office/officeart/2018/2/layout/IconVerticalSolidList"/>
    <dgm:cxn modelId="{EC270A16-C501-4ABA-B63C-193B898F6E97}" type="presParOf" srcId="{40BF2855-3B8C-43EA-B371-E8BC2A83B5AB}" destId="{AE93A362-5DD7-467B-8473-67F4EAD067A7}" srcOrd="1" destOrd="0" presId="urn:microsoft.com/office/officeart/2018/2/layout/IconVerticalSolidList"/>
    <dgm:cxn modelId="{A2F863B5-0C63-4C2F-B2CE-EAE6346DEA24}" type="presParOf" srcId="{40BF2855-3B8C-43EA-B371-E8BC2A83B5AB}" destId="{8AD381ED-157E-4816-83AF-0043FB0B5F3A}" srcOrd="2" destOrd="0" presId="urn:microsoft.com/office/officeart/2018/2/layout/IconVerticalSolidList"/>
    <dgm:cxn modelId="{BC5E541E-0256-413F-9815-D4F83F0DFADA}" type="presParOf" srcId="{8AD381ED-157E-4816-83AF-0043FB0B5F3A}" destId="{669EB56B-D063-4C6A-928A-5707804A3518}" srcOrd="0" destOrd="0" presId="urn:microsoft.com/office/officeart/2018/2/layout/IconVerticalSolidList"/>
    <dgm:cxn modelId="{4FFDD58D-6B12-4E88-A868-BA4062E06883}" type="presParOf" srcId="{8AD381ED-157E-4816-83AF-0043FB0B5F3A}" destId="{B9CFF779-4E74-414B-927A-F9FBA488AC30}" srcOrd="1" destOrd="0" presId="urn:microsoft.com/office/officeart/2018/2/layout/IconVerticalSolidList"/>
    <dgm:cxn modelId="{22E65286-FBDC-46EA-A59B-8205AA7BFCD6}" type="presParOf" srcId="{8AD381ED-157E-4816-83AF-0043FB0B5F3A}" destId="{1F1956F2-DFA6-4B1F-96E2-580D0C3BEFBA}" srcOrd="2" destOrd="0" presId="urn:microsoft.com/office/officeart/2018/2/layout/IconVerticalSolidList"/>
    <dgm:cxn modelId="{9E189541-29E6-4800-A4D2-6E95236F3A3A}" type="presParOf" srcId="{8AD381ED-157E-4816-83AF-0043FB0B5F3A}" destId="{5CE617E0-9591-498F-A680-670688F65DF6}" srcOrd="3" destOrd="0" presId="urn:microsoft.com/office/officeart/2018/2/layout/IconVerticalSolidList"/>
    <dgm:cxn modelId="{63411589-18D6-4D3D-B38F-55A8A7AA75E3}" type="presParOf" srcId="{40BF2855-3B8C-43EA-B371-E8BC2A83B5AB}" destId="{E1B35B53-9303-4184-AA9B-6E22DA5FE407}" srcOrd="3" destOrd="0" presId="urn:microsoft.com/office/officeart/2018/2/layout/IconVerticalSolidList"/>
    <dgm:cxn modelId="{7DC16217-BACC-4CC6-ADD9-A70DD36AF097}" type="presParOf" srcId="{40BF2855-3B8C-43EA-B371-E8BC2A83B5AB}" destId="{1E520250-4FFE-4E2E-A814-20AA0601F1F6}" srcOrd="4" destOrd="0" presId="urn:microsoft.com/office/officeart/2018/2/layout/IconVerticalSolidList"/>
    <dgm:cxn modelId="{2D4D9FE1-3C7B-4969-A42D-0855F2F7DDC9}" type="presParOf" srcId="{1E520250-4FFE-4E2E-A814-20AA0601F1F6}" destId="{15A342BD-BC8B-40F6-968E-81513A1925CF}" srcOrd="0" destOrd="0" presId="urn:microsoft.com/office/officeart/2018/2/layout/IconVerticalSolidList"/>
    <dgm:cxn modelId="{B0FB84CC-16D9-462C-B1C2-9B1B9ADFEA98}" type="presParOf" srcId="{1E520250-4FFE-4E2E-A814-20AA0601F1F6}" destId="{44D03E5C-F1AD-468E-B211-ECAFF972D2AD}" srcOrd="1" destOrd="0" presId="urn:microsoft.com/office/officeart/2018/2/layout/IconVerticalSolidList"/>
    <dgm:cxn modelId="{AA1DF0BA-B4E6-4116-8A16-0B97471FBFE5}" type="presParOf" srcId="{1E520250-4FFE-4E2E-A814-20AA0601F1F6}" destId="{B1AD2B19-DF2F-4A9D-AC53-F422BECF7CDB}" srcOrd="2" destOrd="0" presId="urn:microsoft.com/office/officeart/2018/2/layout/IconVerticalSolidList"/>
    <dgm:cxn modelId="{60968AE8-AB49-49F5-AB44-9700DFBAA998}" type="presParOf" srcId="{1E520250-4FFE-4E2E-A814-20AA0601F1F6}" destId="{3233B9D8-584A-44A2-8033-389C95CBB25B}" srcOrd="3" destOrd="0" presId="urn:microsoft.com/office/officeart/2018/2/layout/IconVerticalSolidList"/>
    <dgm:cxn modelId="{809CB6D6-F349-405A-956F-673837B2AB9D}" type="presParOf" srcId="{40BF2855-3B8C-43EA-B371-E8BC2A83B5AB}" destId="{34E48F9A-F49A-41B5-B4AF-FD668C96368A}" srcOrd="5" destOrd="0" presId="urn:microsoft.com/office/officeart/2018/2/layout/IconVerticalSolidList"/>
    <dgm:cxn modelId="{49D76D37-7018-4AFE-B00F-DAD5A42BAE67}" type="presParOf" srcId="{40BF2855-3B8C-43EA-B371-E8BC2A83B5AB}" destId="{139FB9F5-8B2C-4B56-B931-999F6DE2237F}" srcOrd="6" destOrd="0" presId="urn:microsoft.com/office/officeart/2018/2/layout/IconVerticalSolidList"/>
    <dgm:cxn modelId="{83E299E6-0106-413A-B175-234A6E6D92FA}" type="presParOf" srcId="{139FB9F5-8B2C-4B56-B931-999F6DE2237F}" destId="{E16357F4-D2AB-4383-A280-F5922C6299CD}" srcOrd="0" destOrd="0" presId="urn:microsoft.com/office/officeart/2018/2/layout/IconVerticalSolidList"/>
    <dgm:cxn modelId="{3B351783-8890-467C-871A-A735B7FDBC7E}" type="presParOf" srcId="{139FB9F5-8B2C-4B56-B931-999F6DE2237F}" destId="{2113E1FE-05A4-4590-9690-67EAF15AC8B5}" srcOrd="1" destOrd="0" presId="urn:microsoft.com/office/officeart/2018/2/layout/IconVerticalSolidList"/>
    <dgm:cxn modelId="{F8F7D994-E647-4BAD-BC68-0B3C4A672CF7}" type="presParOf" srcId="{139FB9F5-8B2C-4B56-B931-999F6DE2237F}" destId="{B01D0A82-DFBE-462E-92D2-1E5885EDDEA1}" srcOrd="2" destOrd="0" presId="urn:microsoft.com/office/officeart/2018/2/layout/IconVerticalSolidList"/>
    <dgm:cxn modelId="{C84FA4C1-7D5E-4E66-A1DF-C0DAB8AF46A7}" type="presParOf" srcId="{139FB9F5-8B2C-4B56-B931-999F6DE2237F}" destId="{EFA099A9-A45D-482E-9E55-6E3ED90745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F04613-4581-404A-96CE-8FA67D4B157F}"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68C83471-6986-41B8-B132-1096E66E90D5}">
      <dgm:prSet/>
      <dgm:spPr/>
      <dgm:t>
        <a:bodyPr/>
        <a:lstStyle/>
        <a:p>
          <a:r>
            <a:rPr lang="en-US" dirty="0"/>
            <a:t>A region where two plates slide horizontally past each other is a </a:t>
          </a:r>
          <a:r>
            <a:rPr lang="en-US" b="1" dirty="0"/>
            <a:t>transform boundary. </a:t>
          </a:r>
          <a:endParaRPr lang="en-US" dirty="0"/>
        </a:p>
      </dgm:t>
    </dgm:pt>
    <dgm:pt modelId="{F0469748-65C2-4056-BB4D-EB3EA96C5583}" type="parTrans" cxnId="{4847E760-668F-45B0-B5FD-B32D28AE1BE5}">
      <dgm:prSet/>
      <dgm:spPr/>
      <dgm:t>
        <a:bodyPr/>
        <a:lstStyle/>
        <a:p>
          <a:endParaRPr lang="en-US"/>
        </a:p>
      </dgm:t>
    </dgm:pt>
    <dgm:pt modelId="{CB34014D-FB94-45C4-881D-C33664AA108C}" type="sibTrans" cxnId="{4847E760-668F-45B0-B5FD-B32D28AE1BE5}">
      <dgm:prSet/>
      <dgm:spPr/>
      <dgm:t>
        <a:bodyPr/>
        <a:lstStyle/>
        <a:p>
          <a:endParaRPr lang="en-US"/>
        </a:p>
      </dgm:t>
    </dgm:pt>
    <dgm:pt modelId="{F850279D-FAA9-42BE-8392-4F20060F32CD}">
      <dgm:prSet/>
      <dgm:spPr/>
      <dgm:t>
        <a:bodyPr/>
        <a:lstStyle/>
        <a:p>
          <a:r>
            <a:rPr lang="en-US" b="1" dirty="0"/>
            <a:t>Transform </a:t>
          </a:r>
          <a:r>
            <a:rPr lang="en-US" dirty="0"/>
            <a:t>boundaries are characterized by long faults, sometimes hundreds of kilometers in length, and by shallow earthquakes. </a:t>
          </a:r>
        </a:p>
      </dgm:t>
    </dgm:pt>
    <dgm:pt modelId="{6F4E0B9A-DF00-4C78-B3DC-33A1B78BDD3A}" type="parTrans" cxnId="{29097E1B-6245-4699-9FDF-4F733F3D99EC}">
      <dgm:prSet/>
      <dgm:spPr/>
      <dgm:t>
        <a:bodyPr/>
        <a:lstStyle/>
        <a:p>
          <a:endParaRPr lang="en-US"/>
        </a:p>
      </dgm:t>
    </dgm:pt>
    <dgm:pt modelId="{F404FD62-3237-454A-9224-8118BDE2B338}" type="sibTrans" cxnId="{29097E1B-6245-4699-9FDF-4F733F3D99EC}">
      <dgm:prSet/>
      <dgm:spPr/>
      <dgm:t>
        <a:bodyPr/>
        <a:lstStyle/>
        <a:p>
          <a:endParaRPr lang="en-US"/>
        </a:p>
      </dgm:t>
    </dgm:pt>
    <dgm:pt modelId="{0620E249-29F7-4BB8-81A8-B64444087886}">
      <dgm:prSet/>
      <dgm:spPr/>
      <dgm:t>
        <a:bodyPr/>
        <a:lstStyle/>
        <a:p>
          <a:r>
            <a:rPr lang="en-US" dirty="0"/>
            <a:t>Most transform boundaries offset sections of ocean ridges.</a:t>
          </a:r>
        </a:p>
      </dgm:t>
    </dgm:pt>
    <dgm:pt modelId="{E2781C8F-D67E-4FE4-B5D8-2D7364433087}" type="parTrans" cxnId="{6F300358-04D5-4499-B737-6A8E12EF2551}">
      <dgm:prSet/>
      <dgm:spPr/>
      <dgm:t>
        <a:bodyPr/>
        <a:lstStyle/>
        <a:p>
          <a:endParaRPr lang="en-US"/>
        </a:p>
      </dgm:t>
    </dgm:pt>
    <dgm:pt modelId="{657DC668-97D5-4AD5-9AFA-3488673A96F7}" type="sibTrans" cxnId="{6F300358-04D5-4499-B737-6A8E12EF2551}">
      <dgm:prSet/>
      <dgm:spPr/>
      <dgm:t>
        <a:bodyPr/>
        <a:lstStyle/>
        <a:p>
          <a:endParaRPr lang="en-US"/>
        </a:p>
      </dgm:t>
    </dgm:pt>
    <dgm:pt modelId="{3D077024-AA21-4B98-9395-FF4F5A44FE36}">
      <dgm:prSet/>
      <dgm:spPr/>
      <dgm:t>
        <a:bodyPr/>
        <a:lstStyle/>
        <a:p>
          <a:r>
            <a:rPr lang="en-US" dirty="0"/>
            <a:t>Sometimes transform boundaries occur on continents.</a:t>
          </a:r>
        </a:p>
      </dgm:t>
    </dgm:pt>
    <dgm:pt modelId="{EFF5CD61-3A0C-42BB-BFA9-0B2C3DEDF40F}" type="parTrans" cxnId="{37FF271A-7E9C-4C71-A044-E5459078627D}">
      <dgm:prSet/>
      <dgm:spPr/>
      <dgm:t>
        <a:bodyPr/>
        <a:lstStyle/>
        <a:p>
          <a:endParaRPr lang="en-US"/>
        </a:p>
      </dgm:t>
    </dgm:pt>
    <dgm:pt modelId="{01DC0657-9ACE-4A43-88A5-ED8D09F0480B}" type="sibTrans" cxnId="{37FF271A-7E9C-4C71-A044-E5459078627D}">
      <dgm:prSet/>
      <dgm:spPr/>
      <dgm:t>
        <a:bodyPr/>
        <a:lstStyle/>
        <a:p>
          <a:endParaRPr lang="en-US"/>
        </a:p>
      </dgm:t>
    </dgm:pt>
    <dgm:pt modelId="{3A084BFB-EA89-4F87-BBB3-869F09E107D6}" type="pres">
      <dgm:prSet presAssocID="{88F04613-4581-404A-96CE-8FA67D4B157F}" presName="root" presStyleCnt="0">
        <dgm:presLayoutVars>
          <dgm:dir/>
          <dgm:resizeHandles val="exact"/>
        </dgm:presLayoutVars>
      </dgm:prSet>
      <dgm:spPr/>
    </dgm:pt>
    <dgm:pt modelId="{4E065B49-6751-4714-B244-BFB09B5DAC95}" type="pres">
      <dgm:prSet presAssocID="{68C83471-6986-41B8-B132-1096E66E90D5}" presName="compNode" presStyleCnt="0"/>
      <dgm:spPr/>
    </dgm:pt>
    <dgm:pt modelId="{A9782B52-EED1-474F-BDBC-E72C66F71B33}" type="pres">
      <dgm:prSet presAssocID="{68C83471-6986-41B8-B132-1096E66E90D5}" presName="bgRect" presStyleLbl="bgShp" presStyleIdx="0" presStyleCnt="4"/>
      <dgm:spPr/>
    </dgm:pt>
    <dgm:pt modelId="{49F83F81-D3DF-4722-B870-15B2679A1CF6}" type="pres">
      <dgm:prSet presAssocID="{68C83471-6986-41B8-B132-1096E66E90D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
        </a:ext>
      </dgm:extLst>
    </dgm:pt>
    <dgm:pt modelId="{816FBFB6-A92B-4AD4-B3B4-DCB0D5B8D247}" type="pres">
      <dgm:prSet presAssocID="{68C83471-6986-41B8-B132-1096E66E90D5}" presName="spaceRect" presStyleCnt="0"/>
      <dgm:spPr/>
    </dgm:pt>
    <dgm:pt modelId="{4FE6D7C8-5B43-4C6C-AD04-FE20A6AA5F9F}" type="pres">
      <dgm:prSet presAssocID="{68C83471-6986-41B8-B132-1096E66E90D5}" presName="parTx" presStyleLbl="revTx" presStyleIdx="0" presStyleCnt="4">
        <dgm:presLayoutVars>
          <dgm:chMax val="0"/>
          <dgm:chPref val="0"/>
        </dgm:presLayoutVars>
      </dgm:prSet>
      <dgm:spPr/>
    </dgm:pt>
    <dgm:pt modelId="{83017649-5DA6-485C-9B0B-69BBA0BC283B}" type="pres">
      <dgm:prSet presAssocID="{CB34014D-FB94-45C4-881D-C33664AA108C}" presName="sibTrans" presStyleCnt="0"/>
      <dgm:spPr/>
    </dgm:pt>
    <dgm:pt modelId="{560B6159-585E-4D1C-87AB-E80DC011347C}" type="pres">
      <dgm:prSet presAssocID="{F850279D-FAA9-42BE-8392-4F20060F32CD}" presName="compNode" presStyleCnt="0"/>
      <dgm:spPr/>
    </dgm:pt>
    <dgm:pt modelId="{01BF7CBD-DD24-402A-BBF0-08CD51FFABFF}" type="pres">
      <dgm:prSet presAssocID="{F850279D-FAA9-42BE-8392-4F20060F32CD}" presName="bgRect" presStyleLbl="bgShp" presStyleIdx="1" presStyleCnt="4"/>
      <dgm:spPr/>
    </dgm:pt>
    <dgm:pt modelId="{B06DB5E1-FF5D-4D1E-81E3-6E8A3B0CFE20}" type="pres">
      <dgm:prSet presAssocID="{F850279D-FAA9-42BE-8392-4F20060F32C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E6F86BC5-ACAF-4918-8F6D-8D24F71105DC}" type="pres">
      <dgm:prSet presAssocID="{F850279D-FAA9-42BE-8392-4F20060F32CD}" presName="spaceRect" presStyleCnt="0"/>
      <dgm:spPr/>
    </dgm:pt>
    <dgm:pt modelId="{F9016DE6-8740-42DB-88DF-9F7138153DFA}" type="pres">
      <dgm:prSet presAssocID="{F850279D-FAA9-42BE-8392-4F20060F32CD}" presName="parTx" presStyleLbl="revTx" presStyleIdx="1" presStyleCnt="4">
        <dgm:presLayoutVars>
          <dgm:chMax val="0"/>
          <dgm:chPref val="0"/>
        </dgm:presLayoutVars>
      </dgm:prSet>
      <dgm:spPr/>
    </dgm:pt>
    <dgm:pt modelId="{2D10DC35-AD95-4033-B8CB-44129E8DF7A0}" type="pres">
      <dgm:prSet presAssocID="{F404FD62-3237-454A-9224-8118BDE2B338}" presName="sibTrans" presStyleCnt="0"/>
      <dgm:spPr/>
    </dgm:pt>
    <dgm:pt modelId="{A680FCE8-BB13-4FAD-80DC-B4E8791466E0}" type="pres">
      <dgm:prSet presAssocID="{0620E249-29F7-4BB8-81A8-B64444087886}" presName="compNode" presStyleCnt="0"/>
      <dgm:spPr/>
    </dgm:pt>
    <dgm:pt modelId="{40EAA80B-2504-4DAD-9B48-8EEAAA886120}" type="pres">
      <dgm:prSet presAssocID="{0620E249-29F7-4BB8-81A8-B64444087886}" presName="bgRect" presStyleLbl="bgShp" presStyleIdx="2" presStyleCnt="4"/>
      <dgm:spPr/>
    </dgm:pt>
    <dgm:pt modelId="{9B22D76D-4A0B-40F7-89AE-F227AE1FBF1A}" type="pres">
      <dgm:prSet presAssocID="{0620E249-29F7-4BB8-81A8-B6444408788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51AB01AA-7381-4E4D-94E6-5EFF54D557E1}" type="pres">
      <dgm:prSet presAssocID="{0620E249-29F7-4BB8-81A8-B64444087886}" presName="spaceRect" presStyleCnt="0"/>
      <dgm:spPr/>
    </dgm:pt>
    <dgm:pt modelId="{6ED74399-BD3F-49AD-864B-22C9F527C746}" type="pres">
      <dgm:prSet presAssocID="{0620E249-29F7-4BB8-81A8-B64444087886}" presName="parTx" presStyleLbl="revTx" presStyleIdx="2" presStyleCnt="4">
        <dgm:presLayoutVars>
          <dgm:chMax val="0"/>
          <dgm:chPref val="0"/>
        </dgm:presLayoutVars>
      </dgm:prSet>
      <dgm:spPr/>
    </dgm:pt>
    <dgm:pt modelId="{296D94BC-5F95-4284-9937-8D4AEEC6C218}" type="pres">
      <dgm:prSet presAssocID="{657DC668-97D5-4AD5-9AFA-3488673A96F7}" presName="sibTrans" presStyleCnt="0"/>
      <dgm:spPr/>
    </dgm:pt>
    <dgm:pt modelId="{69BA82F4-E84F-4E68-A5B7-2DCB2F5B4E21}" type="pres">
      <dgm:prSet presAssocID="{3D077024-AA21-4B98-9395-FF4F5A44FE36}" presName="compNode" presStyleCnt="0"/>
      <dgm:spPr/>
    </dgm:pt>
    <dgm:pt modelId="{E848A95B-F285-4347-9551-448D38E78342}" type="pres">
      <dgm:prSet presAssocID="{3D077024-AA21-4B98-9395-FF4F5A44FE36}" presName="bgRect" presStyleLbl="bgShp" presStyleIdx="3" presStyleCnt="4"/>
      <dgm:spPr/>
    </dgm:pt>
    <dgm:pt modelId="{3C158FF7-2ED7-414E-BA6A-0E4649CCFD15}" type="pres">
      <dgm:prSet presAssocID="{3D077024-AA21-4B98-9395-FF4F5A44FE3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mericas"/>
        </a:ext>
      </dgm:extLst>
    </dgm:pt>
    <dgm:pt modelId="{FB31FBEE-0C11-4729-AEB6-524F8EA446DD}" type="pres">
      <dgm:prSet presAssocID="{3D077024-AA21-4B98-9395-FF4F5A44FE36}" presName="spaceRect" presStyleCnt="0"/>
      <dgm:spPr/>
    </dgm:pt>
    <dgm:pt modelId="{549F74D0-CA34-4B54-86E3-8121BC83D903}" type="pres">
      <dgm:prSet presAssocID="{3D077024-AA21-4B98-9395-FF4F5A44FE36}" presName="parTx" presStyleLbl="revTx" presStyleIdx="3" presStyleCnt="4">
        <dgm:presLayoutVars>
          <dgm:chMax val="0"/>
          <dgm:chPref val="0"/>
        </dgm:presLayoutVars>
      </dgm:prSet>
      <dgm:spPr/>
    </dgm:pt>
  </dgm:ptLst>
  <dgm:cxnLst>
    <dgm:cxn modelId="{80CD3207-6053-4471-86E8-FA1AD6F8F63F}" type="presOf" srcId="{3D077024-AA21-4B98-9395-FF4F5A44FE36}" destId="{549F74D0-CA34-4B54-86E3-8121BC83D903}" srcOrd="0" destOrd="0" presId="urn:microsoft.com/office/officeart/2018/2/layout/IconVerticalSolidList"/>
    <dgm:cxn modelId="{37FF271A-7E9C-4C71-A044-E5459078627D}" srcId="{88F04613-4581-404A-96CE-8FA67D4B157F}" destId="{3D077024-AA21-4B98-9395-FF4F5A44FE36}" srcOrd="3" destOrd="0" parTransId="{EFF5CD61-3A0C-42BB-BFA9-0B2C3DEDF40F}" sibTransId="{01DC0657-9ACE-4A43-88A5-ED8D09F0480B}"/>
    <dgm:cxn modelId="{29097E1B-6245-4699-9FDF-4F733F3D99EC}" srcId="{88F04613-4581-404A-96CE-8FA67D4B157F}" destId="{F850279D-FAA9-42BE-8392-4F20060F32CD}" srcOrd="1" destOrd="0" parTransId="{6F4E0B9A-DF00-4C78-B3DC-33A1B78BDD3A}" sibTransId="{F404FD62-3237-454A-9224-8118BDE2B338}"/>
    <dgm:cxn modelId="{C3D77F3A-278B-45B5-B632-7B4DCACB8DA7}" type="presOf" srcId="{88F04613-4581-404A-96CE-8FA67D4B157F}" destId="{3A084BFB-EA89-4F87-BBB3-869F09E107D6}" srcOrd="0" destOrd="0" presId="urn:microsoft.com/office/officeart/2018/2/layout/IconVerticalSolidList"/>
    <dgm:cxn modelId="{4847E760-668F-45B0-B5FD-B32D28AE1BE5}" srcId="{88F04613-4581-404A-96CE-8FA67D4B157F}" destId="{68C83471-6986-41B8-B132-1096E66E90D5}" srcOrd="0" destOrd="0" parTransId="{F0469748-65C2-4056-BB4D-EB3EA96C5583}" sibTransId="{CB34014D-FB94-45C4-881D-C33664AA108C}"/>
    <dgm:cxn modelId="{6F300358-04D5-4499-B737-6A8E12EF2551}" srcId="{88F04613-4581-404A-96CE-8FA67D4B157F}" destId="{0620E249-29F7-4BB8-81A8-B64444087886}" srcOrd="2" destOrd="0" parTransId="{E2781C8F-D67E-4FE4-B5D8-2D7364433087}" sibTransId="{657DC668-97D5-4AD5-9AFA-3488673A96F7}"/>
    <dgm:cxn modelId="{F8FC2B7A-7B73-4DA9-BDD1-E7E2730AE01B}" type="presOf" srcId="{0620E249-29F7-4BB8-81A8-B64444087886}" destId="{6ED74399-BD3F-49AD-864B-22C9F527C746}" srcOrd="0" destOrd="0" presId="urn:microsoft.com/office/officeart/2018/2/layout/IconVerticalSolidList"/>
    <dgm:cxn modelId="{00198EA0-0414-4F12-96A0-F86D40C1F829}" type="presOf" srcId="{68C83471-6986-41B8-B132-1096E66E90D5}" destId="{4FE6D7C8-5B43-4C6C-AD04-FE20A6AA5F9F}" srcOrd="0" destOrd="0" presId="urn:microsoft.com/office/officeart/2018/2/layout/IconVerticalSolidList"/>
    <dgm:cxn modelId="{1C9239E3-BC5A-485A-AEA4-DAB86877CEAF}" type="presOf" srcId="{F850279D-FAA9-42BE-8392-4F20060F32CD}" destId="{F9016DE6-8740-42DB-88DF-9F7138153DFA}" srcOrd="0" destOrd="0" presId="urn:microsoft.com/office/officeart/2018/2/layout/IconVerticalSolidList"/>
    <dgm:cxn modelId="{8D5A677F-B2C9-4F4C-8782-734D88CFDFD2}" type="presParOf" srcId="{3A084BFB-EA89-4F87-BBB3-869F09E107D6}" destId="{4E065B49-6751-4714-B244-BFB09B5DAC95}" srcOrd="0" destOrd="0" presId="urn:microsoft.com/office/officeart/2018/2/layout/IconVerticalSolidList"/>
    <dgm:cxn modelId="{8C371F30-E13A-416F-BE2F-FFAB8F375D87}" type="presParOf" srcId="{4E065B49-6751-4714-B244-BFB09B5DAC95}" destId="{A9782B52-EED1-474F-BDBC-E72C66F71B33}" srcOrd="0" destOrd="0" presId="urn:microsoft.com/office/officeart/2018/2/layout/IconVerticalSolidList"/>
    <dgm:cxn modelId="{BA94387E-7700-4528-B5F0-370FBF33D20D}" type="presParOf" srcId="{4E065B49-6751-4714-B244-BFB09B5DAC95}" destId="{49F83F81-D3DF-4722-B870-15B2679A1CF6}" srcOrd="1" destOrd="0" presId="urn:microsoft.com/office/officeart/2018/2/layout/IconVerticalSolidList"/>
    <dgm:cxn modelId="{40B64DDB-9974-454C-A03D-C3FF6CC93145}" type="presParOf" srcId="{4E065B49-6751-4714-B244-BFB09B5DAC95}" destId="{816FBFB6-A92B-4AD4-B3B4-DCB0D5B8D247}" srcOrd="2" destOrd="0" presId="urn:microsoft.com/office/officeart/2018/2/layout/IconVerticalSolidList"/>
    <dgm:cxn modelId="{5CE18635-820E-432D-926F-0E908783C7A4}" type="presParOf" srcId="{4E065B49-6751-4714-B244-BFB09B5DAC95}" destId="{4FE6D7C8-5B43-4C6C-AD04-FE20A6AA5F9F}" srcOrd="3" destOrd="0" presId="urn:microsoft.com/office/officeart/2018/2/layout/IconVerticalSolidList"/>
    <dgm:cxn modelId="{0E0D31D5-7836-426A-8427-AD16BE9EBCC1}" type="presParOf" srcId="{3A084BFB-EA89-4F87-BBB3-869F09E107D6}" destId="{83017649-5DA6-485C-9B0B-69BBA0BC283B}" srcOrd="1" destOrd="0" presId="urn:microsoft.com/office/officeart/2018/2/layout/IconVerticalSolidList"/>
    <dgm:cxn modelId="{758C7751-3847-4D24-A61E-9D063BD5C288}" type="presParOf" srcId="{3A084BFB-EA89-4F87-BBB3-869F09E107D6}" destId="{560B6159-585E-4D1C-87AB-E80DC011347C}" srcOrd="2" destOrd="0" presId="urn:microsoft.com/office/officeart/2018/2/layout/IconVerticalSolidList"/>
    <dgm:cxn modelId="{253351E3-7832-435D-8A7B-A35CE373D5A2}" type="presParOf" srcId="{560B6159-585E-4D1C-87AB-E80DC011347C}" destId="{01BF7CBD-DD24-402A-BBF0-08CD51FFABFF}" srcOrd="0" destOrd="0" presId="urn:microsoft.com/office/officeart/2018/2/layout/IconVerticalSolidList"/>
    <dgm:cxn modelId="{6C3EBDDF-E05B-40B6-B9C8-B61DD082BF79}" type="presParOf" srcId="{560B6159-585E-4D1C-87AB-E80DC011347C}" destId="{B06DB5E1-FF5D-4D1E-81E3-6E8A3B0CFE20}" srcOrd="1" destOrd="0" presId="urn:microsoft.com/office/officeart/2018/2/layout/IconVerticalSolidList"/>
    <dgm:cxn modelId="{002E6A6C-FBFF-4527-A63F-8C9C115C271A}" type="presParOf" srcId="{560B6159-585E-4D1C-87AB-E80DC011347C}" destId="{E6F86BC5-ACAF-4918-8F6D-8D24F71105DC}" srcOrd="2" destOrd="0" presId="urn:microsoft.com/office/officeart/2018/2/layout/IconVerticalSolidList"/>
    <dgm:cxn modelId="{CFDC76B9-CCFE-4CC6-802A-27F3FB952990}" type="presParOf" srcId="{560B6159-585E-4D1C-87AB-E80DC011347C}" destId="{F9016DE6-8740-42DB-88DF-9F7138153DFA}" srcOrd="3" destOrd="0" presId="urn:microsoft.com/office/officeart/2018/2/layout/IconVerticalSolidList"/>
    <dgm:cxn modelId="{9689487C-4ED1-440B-83B9-E5A47BE3A301}" type="presParOf" srcId="{3A084BFB-EA89-4F87-BBB3-869F09E107D6}" destId="{2D10DC35-AD95-4033-B8CB-44129E8DF7A0}" srcOrd="3" destOrd="0" presId="urn:microsoft.com/office/officeart/2018/2/layout/IconVerticalSolidList"/>
    <dgm:cxn modelId="{17B8A84E-1D79-44EE-8078-0FFA251C79C1}" type="presParOf" srcId="{3A084BFB-EA89-4F87-BBB3-869F09E107D6}" destId="{A680FCE8-BB13-4FAD-80DC-B4E8791466E0}" srcOrd="4" destOrd="0" presId="urn:microsoft.com/office/officeart/2018/2/layout/IconVerticalSolidList"/>
    <dgm:cxn modelId="{79B7844C-6BAD-43E0-B3FC-3189406B1433}" type="presParOf" srcId="{A680FCE8-BB13-4FAD-80DC-B4E8791466E0}" destId="{40EAA80B-2504-4DAD-9B48-8EEAAA886120}" srcOrd="0" destOrd="0" presId="urn:microsoft.com/office/officeart/2018/2/layout/IconVerticalSolidList"/>
    <dgm:cxn modelId="{E2F6264B-A153-49F4-8FEF-AA678696353E}" type="presParOf" srcId="{A680FCE8-BB13-4FAD-80DC-B4E8791466E0}" destId="{9B22D76D-4A0B-40F7-89AE-F227AE1FBF1A}" srcOrd="1" destOrd="0" presId="urn:microsoft.com/office/officeart/2018/2/layout/IconVerticalSolidList"/>
    <dgm:cxn modelId="{DB723362-DB32-43D3-9E31-7DA2D35B0D14}" type="presParOf" srcId="{A680FCE8-BB13-4FAD-80DC-B4E8791466E0}" destId="{51AB01AA-7381-4E4D-94E6-5EFF54D557E1}" srcOrd="2" destOrd="0" presId="urn:microsoft.com/office/officeart/2018/2/layout/IconVerticalSolidList"/>
    <dgm:cxn modelId="{BAD7B2DA-C6AB-4322-83C5-FD8F88A46C66}" type="presParOf" srcId="{A680FCE8-BB13-4FAD-80DC-B4E8791466E0}" destId="{6ED74399-BD3F-49AD-864B-22C9F527C746}" srcOrd="3" destOrd="0" presId="urn:microsoft.com/office/officeart/2018/2/layout/IconVerticalSolidList"/>
    <dgm:cxn modelId="{3034E798-5E29-4875-9B83-BAC6C70B0033}" type="presParOf" srcId="{3A084BFB-EA89-4F87-BBB3-869F09E107D6}" destId="{296D94BC-5F95-4284-9937-8D4AEEC6C218}" srcOrd="5" destOrd="0" presId="urn:microsoft.com/office/officeart/2018/2/layout/IconVerticalSolidList"/>
    <dgm:cxn modelId="{026FACEE-7762-4C5C-93D4-075BDE23E541}" type="presParOf" srcId="{3A084BFB-EA89-4F87-BBB3-869F09E107D6}" destId="{69BA82F4-E84F-4E68-A5B7-2DCB2F5B4E21}" srcOrd="6" destOrd="0" presId="urn:microsoft.com/office/officeart/2018/2/layout/IconVerticalSolidList"/>
    <dgm:cxn modelId="{D9EBC9A3-E947-43EB-84CA-E8DFC95740EE}" type="presParOf" srcId="{69BA82F4-E84F-4E68-A5B7-2DCB2F5B4E21}" destId="{E848A95B-F285-4347-9551-448D38E78342}" srcOrd="0" destOrd="0" presId="urn:microsoft.com/office/officeart/2018/2/layout/IconVerticalSolidList"/>
    <dgm:cxn modelId="{08F6E861-C1A3-41D3-A28F-48BBA09E0A25}" type="presParOf" srcId="{69BA82F4-E84F-4E68-A5B7-2DCB2F5B4E21}" destId="{3C158FF7-2ED7-414E-BA6A-0E4649CCFD15}" srcOrd="1" destOrd="0" presId="urn:microsoft.com/office/officeart/2018/2/layout/IconVerticalSolidList"/>
    <dgm:cxn modelId="{92DF8458-88A2-49ED-8445-6425359D77CF}" type="presParOf" srcId="{69BA82F4-E84F-4E68-A5B7-2DCB2F5B4E21}" destId="{FB31FBEE-0C11-4729-AEB6-524F8EA446DD}" srcOrd="2" destOrd="0" presId="urn:microsoft.com/office/officeart/2018/2/layout/IconVerticalSolidList"/>
    <dgm:cxn modelId="{8F3E3C9F-8E05-4E2A-A5D7-DA208FEDC062}" type="presParOf" srcId="{69BA82F4-E84F-4E68-A5B7-2DCB2F5B4E21}" destId="{549F74D0-CA34-4B54-86E3-8121BC83D90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060661-894C-474C-8840-7F47917D6D75}"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9E4AD857-9AFA-49EA-8ADD-B516C818D064}">
      <dgm:prSet/>
      <dgm:spPr/>
      <dgm:t>
        <a:bodyPr/>
        <a:lstStyle/>
        <a:p>
          <a:r>
            <a:rPr lang="en-US" dirty="0"/>
            <a:t>Convection is the transfer of thermal energy by the movement of heated material from one place to another.</a:t>
          </a:r>
        </a:p>
      </dgm:t>
    </dgm:pt>
    <dgm:pt modelId="{886D49CB-C094-438F-8AB9-05834F879B83}" type="parTrans" cxnId="{0B0AE490-8C67-45BC-B668-13C584FA1926}">
      <dgm:prSet/>
      <dgm:spPr/>
      <dgm:t>
        <a:bodyPr/>
        <a:lstStyle/>
        <a:p>
          <a:endParaRPr lang="en-US"/>
        </a:p>
      </dgm:t>
    </dgm:pt>
    <dgm:pt modelId="{376713F9-67E9-4D3F-BEBB-EC2E457294C1}" type="sibTrans" cxnId="{0B0AE490-8C67-45BC-B668-13C584FA1926}">
      <dgm:prSet/>
      <dgm:spPr/>
      <dgm:t>
        <a:bodyPr/>
        <a:lstStyle/>
        <a:p>
          <a:endParaRPr lang="en-US"/>
        </a:p>
      </dgm:t>
    </dgm:pt>
    <dgm:pt modelId="{2FB85E5B-3C60-4B77-BF2D-769EDEF5FAFF}">
      <dgm:prSet/>
      <dgm:spPr/>
      <dgm:t>
        <a:bodyPr/>
        <a:lstStyle/>
        <a:p>
          <a:r>
            <a:rPr lang="en-US" dirty="0"/>
            <a:t>The cooling of matter causes it to contract slightly and increase in density.</a:t>
          </a:r>
        </a:p>
      </dgm:t>
    </dgm:pt>
    <dgm:pt modelId="{BB6205BD-0CC9-4506-AB35-45689D29EC5D}" type="parTrans" cxnId="{BDC43AB8-F5DE-4FB6-9D4D-D1F92B8E6EFA}">
      <dgm:prSet/>
      <dgm:spPr/>
      <dgm:t>
        <a:bodyPr/>
        <a:lstStyle/>
        <a:p>
          <a:endParaRPr lang="en-US"/>
        </a:p>
      </dgm:t>
    </dgm:pt>
    <dgm:pt modelId="{B7C8EAB8-CD22-4EF5-8F00-DD28B97CB001}" type="sibTrans" cxnId="{BDC43AB8-F5DE-4FB6-9D4D-D1F92B8E6EFA}">
      <dgm:prSet/>
      <dgm:spPr/>
      <dgm:t>
        <a:bodyPr/>
        <a:lstStyle/>
        <a:p>
          <a:endParaRPr lang="en-US"/>
        </a:p>
      </dgm:t>
    </dgm:pt>
    <dgm:pt modelId="{F26A6872-A236-41E6-B8FC-53165C95A604}">
      <dgm:prSet/>
      <dgm:spPr/>
      <dgm:t>
        <a:bodyPr/>
        <a:lstStyle/>
        <a:p>
          <a:r>
            <a:rPr lang="en-US" dirty="0"/>
            <a:t>The cooled matter then sinks as a result of gravity.</a:t>
          </a:r>
        </a:p>
      </dgm:t>
    </dgm:pt>
    <dgm:pt modelId="{35C1B62C-EA69-4C31-A1CC-F9A20FF7D664}" type="parTrans" cxnId="{9957111D-F403-4E92-9F6D-AD7F37EFE7AB}">
      <dgm:prSet/>
      <dgm:spPr/>
      <dgm:t>
        <a:bodyPr/>
        <a:lstStyle/>
        <a:p>
          <a:endParaRPr lang="en-US"/>
        </a:p>
      </dgm:t>
    </dgm:pt>
    <dgm:pt modelId="{1D4E16AD-0FFD-4B86-B486-95255420CAD6}" type="sibTrans" cxnId="{9957111D-F403-4E92-9F6D-AD7F37EFE7AB}">
      <dgm:prSet/>
      <dgm:spPr/>
      <dgm:t>
        <a:bodyPr/>
        <a:lstStyle/>
        <a:p>
          <a:endParaRPr lang="en-US"/>
        </a:p>
      </dgm:t>
    </dgm:pt>
    <dgm:pt modelId="{8C65364A-BCB4-4CC0-AA4A-E613D291EC9D}">
      <dgm:prSet/>
      <dgm:spPr/>
      <dgm:t>
        <a:bodyPr/>
        <a:lstStyle/>
        <a:p>
          <a:r>
            <a:rPr lang="en-US" dirty="0"/>
            <a:t>Warmed matter is then displaced and forced to rise.</a:t>
          </a:r>
        </a:p>
      </dgm:t>
    </dgm:pt>
    <dgm:pt modelId="{5B9AF9E2-CB1B-4901-AECE-74CB84711E84}" type="parTrans" cxnId="{A4964C8E-225C-49FA-AE87-C7863FE699E9}">
      <dgm:prSet/>
      <dgm:spPr/>
      <dgm:t>
        <a:bodyPr/>
        <a:lstStyle/>
        <a:p>
          <a:endParaRPr lang="en-US"/>
        </a:p>
      </dgm:t>
    </dgm:pt>
    <dgm:pt modelId="{95656FD2-A88E-4807-8B34-FA12367CDED1}" type="sibTrans" cxnId="{A4964C8E-225C-49FA-AE87-C7863FE699E9}">
      <dgm:prSet/>
      <dgm:spPr/>
      <dgm:t>
        <a:bodyPr/>
        <a:lstStyle/>
        <a:p>
          <a:endParaRPr lang="en-US"/>
        </a:p>
      </dgm:t>
    </dgm:pt>
    <dgm:pt modelId="{6924B07F-973F-47CD-8B7A-DB5CB5889815}">
      <dgm:prSet/>
      <dgm:spPr/>
      <dgm:t>
        <a:bodyPr/>
        <a:lstStyle/>
        <a:p>
          <a:r>
            <a:rPr lang="en-US" dirty="0"/>
            <a:t>This up-and-down flow produces a pattern of motion called </a:t>
          </a:r>
          <a:r>
            <a:rPr lang="en-US" i="1" dirty="0"/>
            <a:t>convection current.</a:t>
          </a:r>
          <a:endParaRPr lang="en-US" dirty="0"/>
        </a:p>
      </dgm:t>
    </dgm:pt>
    <dgm:pt modelId="{FFAA58B1-BE1A-43DC-85FC-D1F3853E922B}" type="parTrans" cxnId="{A8B62BF8-1BDB-430D-AB4F-1D7543DCE309}">
      <dgm:prSet/>
      <dgm:spPr/>
      <dgm:t>
        <a:bodyPr/>
        <a:lstStyle/>
        <a:p>
          <a:endParaRPr lang="en-US"/>
        </a:p>
      </dgm:t>
    </dgm:pt>
    <dgm:pt modelId="{D39D8551-B675-4645-BE14-58916F9672E6}" type="sibTrans" cxnId="{A8B62BF8-1BDB-430D-AB4F-1D7543DCE309}">
      <dgm:prSet/>
      <dgm:spPr/>
      <dgm:t>
        <a:bodyPr/>
        <a:lstStyle/>
        <a:p>
          <a:endParaRPr lang="en-US"/>
        </a:p>
      </dgm:t>
    </dgm:pt>
    <dgm:pt modelId="{59D09A5A-884F-4551-8931-BF1705C58F57}" type="pres">
      <dgm:prSet presAssocID="{9B060661-894C-474C-8840-7F47917D6D75}" presName="linear" presStyleCnt="0">
        <dgm:presLayoutVars>
          <dgm:animLvl val="lvl"/>
          <dgm:resizeHandles val="exact"/>
        </dgm:presLayoutVars>
      </dgm:prSet>
      <dgm:spPr/>
    </dgm:pt>
    <dgm:pt modelId="{D9983116-8D98-4898-862E-7928543CA041}" type="pres">
      <dgm:prSet presAssocID="{9E4AD857-9AFA-49EA-8ADD-B516C818D064}" presName="parentText" presStyleLbl="node1" presStyleIdx="0" presStyleCnt="5">
        <dgm:presLayoutVars>
          <dgm:chMax val="0"/>
          <dgm:bulletEnabled val="1"/>
        </dgm:presLayoutVars>
      </dgm:prSet>
      <dgm:spPr/>
    </dgm:pt>
    <dgm:pt modelId="{C2F5B95C-8589-4FE6-B0D9-F170C48B41BB}" type="pres">
      <dgm:prSet presAssocID="{376713F9-67E9-4D3F-BEBB-EC2E457294C1}" presName="spacer" presStyleCnt="0"/>
      <dgm:spPr/>
    </dgm:pt>
    <dgm:pt modelId="{BADBE3CD-E98C-44AD-86A5-3679CC22E70D}" type="pres">
      <dgm:prSet presAssocID="{2FB85E5B-3C60-4B77-BF2D-769EDEF5FAFF}" presName="parentText" presStyleLbl="node1" presStyleIdx="1" presStyleCnt="5">
        <dgm:presLayoutVars>
          <dgm:chMax val="0"/>
          <dgm:bulletEnabled val="1"/>
        </dgm:presLayoutVars>
      </dgm:prSet>
      <dgm:spPr/>
    </dgm:pt>
    <dgm:pt modelId="{56CD18C2-1C55-4A51-8315-792230F4E779}" type="pres">
      <dgm:prSet presAssocID="{B7C8EAB8-CD22-4EF5-8F00-DD28B97CB001}" presName="spacer" presStyleCnt="0"/>
      <dgm:spPr/>
    </dgm:pt>
    <dgm:pt modelId="{B3A5FA29-641E-4D36-9C55-5BFEB44CB94C}" type="pres">
      <dgm:prSet presAssocID="{F26A6872-A236-41E6-B8FC-53165C95A604}" presName="parentText" presStyleLbl="node1" presStyleIdx="2" presStyleCnt="5">
        <dgm:presLayoutVars>
          <dgm:chMax val="0"/>
          <dgm:bulletEnabled val="1"/>
        </dgm:presLayoutVars>
      </dgm:prSet>
      <dgm:spPr/>
    </dgm:pt>
    <dgm:pt modelId="{F37877C5-31A7-4FFA-8FC6-77DB6C9067FE}" type="pres">
      <dgm:prSet presAssocID="{1D4E16AD-0FFD-4B86-B486-95255420CAD6}" presName="spacer" presStyleCnt="0"/>
      <dgm:spPr/>
    </dgm:pt>
    <dgm:pt modelId="{39F52E01-3D3E-4D7F-9EDC-B1B5E6447537}" type="pres">
      <dgm:prSet presAssocID="{8C65364A-BCB4-4CC0-AA4A-E613D291EC9D}" presName="parentText" presStyleLbl="node1" presStyleIdx="3" presStyleCnt="5">
        <dgm:presLayoutVars>
          <dgm:chMax val="0"/>
          <dgm:bulletEnabled val="1"/>
        </dgm:presLayoutVars>
      </dgm:prSet>
      <dgm:spPr/>
    </dgm:pt>
    <dgm:pt modelId="{FC440BB0-9E30-4716-94C8-7FCA05D48174}" type="pres">
      <dgm:prSet presAssocID="{95656FD2-A88E-4807-8B34-FA12367CDED1}" presName="spacer" presStyleCnt="0"/>
      <dgm:spPr/>
    </dgm:pt>
    <dgm:pt modelId="{682B204B-153A-435F-B3F9-4DB76B6EA896}" type="pres">
      <dgm:prSet presAssocID="{6924B07F-973F-47CD-8B7A-DB5CB5889815}" presName="parentText" presStyleLbl="node1" presStyleIdx="4" presStyleCnt="5">
        <dgm:presLayoutVars>
          <dgm:chMax val="0"/>
          <dgm:bulletEnabled val="1"/>
        </dgm:presLayoutVars>
      </dgm:prSet>
      <dgm:spPr/>
    </dgm:pt>
  </dgm:ptLst>
  <dgm:cxnLst>
    <dgm:cxn modelId="{9957111D-F403-4E92-9F6D-AD7F37EFE7AB}" srcId="{9B060661-894C-474C-8840-7F47917D6D75}" destId="{F26A6872-A236-41E6-B8FC-53165C95A604}" srcOrd="2" destOrd="0" parTransId="{35C1B62C-EA69-4C31-A1CC-F9A20FF7D664}" sibTransId="{1D4E16AD-0FFD-4B86-B486-95255420CAD6}"/>
    <dgm:cxn modelId="{0BD89223-2F71-431C-8B19-501F82BE721F}" type="presOf" srcId="{F26A6872-A236-41E6-B8FC-53165C95A604}" destId="{B3A5FA29-641E-4D36-9C55-5BFEB44CB94C}" srcOrd="0" destOrd="0" presId="urn:microsoft.com/office/officeart/2005/8/layout/vList2"/>
    <dgm:cxn modelId="{4C04B42F-1834-4D43-AD80-C98270294255}" type="presOf" srcId="{8C65364A-BCB4-4CC0-AA4A-E613D291EC9D}" destId="{39F52E01-3D3E-4D7F-9EDC-B1B5E6447537}" srcOrd="0" destOrd="0" presId="urn:microsoft.com/office/officeart/2005/8/layout/vList2"/>
    <dgm:cxn modelId="{39DC116B-73ED-4224-9CF4-09C9EFEAE593}" type="presOf" srcId="{6924B07F-973F-47CD-8B7A-DB5CB5889815}" destId="{682B204B-153A-435F-B3F9-4DB76B6EA896}" srcOrd="0" destOrd="0" presId="urn:microsoft.com/office/officeart/2005/8/layout/vList2"/>
    <dgm:cxn modelId="{7E82E252-6BA7-4B49-8344-683F4AA4718E}" type="presOf" srcId="{9E4AD857-9AFA-49EA-8ADD-B516C818D064}" destId="{D9983116-8D98-4898-862E-7928543CA041}" srcOrd="0" destOrd="0" presId="urn:microsoft.com/office/officeart/2005/8/layout/vList2"/>
    <dgm:cxn modelId="{A4964C8E-225C-49FA-AE87-C7863FE699E9}" srcId="{9B060661-894C-474C-8840-7F47917D6D75}" destId="{8C65364A-BCB4-4CC0-AA4A-E613D291EC9D}" srcOrd="3" destOrd="0" parTransId="{5B9AF9E2-CB1B-4901-AECE-74CB84711E84}" sibTransId="{95656FD2-A88E-4807-8B34-FA12367CDED1}"/>
    <dgm:cxn modelId="{0B0AE490-8C67-45BC-B668-13C584FA1926}" srcId="{9B060661-894C-474C-8840-7F47917D6D75}" destId="{9E4AD857-9AFA-49EA-8ADD-B516C818D064}" srcOrd="0" destOrd="0" parTransId="{886D49CB-C094-438F-8AB9-05834F879B83}" sibTransId="{376713F9-67E9-4D3F-BEBB-EC2E457294C1}"/>
    <dgm:cxn modelId="{CA7146A5-13B8-4395-A6BB-675906B5B60C}" type="presOf" srcId="{2FB85E5B-3C60-4B77-BF2D-769EDEF5FAFF}" destId="{BADBE3CD-E98C-44AD-86A5-3679CC22E70D}" srcOrd="0" destOrd="0" presId="urn:microsoft.com/office/officeart/2005/8/layout/vList2"/>
    <dgm:cxn modelId="{BDC43AB8-F5DE-4FB6-9D4D-D1F92B8E6EFA}" srcId="{9B060661-894C-474C-8840-7F47917D6D75}" destId="{2FB85E5B-3C60-4B77-BF2D-769EDEF5FAFF}" srcOrd="1" destOrd="0" parTransId="{BB6205BD-0CC9-4506-AB35-45689D29EC5D}" sibTransId="{B7C8EAB8-CD22-4EF5-8F00-DD28B97CB001}"/>
    <dgm:cxn modelId="{EB8466EF-D956-4D1A-AB6F-D1CD4D0F64D1}" type="presOf" srcId="{9B060661-894C-474C-8840-7F47917D6D75}" destId="{59D09A5A-884F-4551-8931-BF1705C58F57}" srcOrd="0" destOrd="0" presId="urn:microsoft.com/office/officeart/2005/8/layout/vList2"/>
    <dgm:cxn modelId="{A8B62BF8-1BDB-430D-AB4F-1D7543DCE309}" srcId="{9B060661-894C-474C-8840-7F47917D6D75}" destId="{6924B07F-973F-47CD-8B7A-DB5CB5889815}" srcOrd="4" destOrd="0" parTransId="{FFAA58B1-BE1A-43DC-85FC-D1F3853E922B}" sibTransId="{D39D8551-B675-4645-BE14-58916F9672E6}"/>
    <dgm:cxn modelId="{3766683C-0DCE-42F5-B8A7-F26CF8042352}" type="presParOf" srcId="{59D09A5A-884F-4551-8931-BF1705C58F57}" destId="{D9983116-8D98-4898-862E-7928543CA041}" srcOrd="0" destOrd="0" presId="urn:microsoft.com/office/officeart/2005/8/layout/vList2"/>
    <dgm:cxn modelId="{7DC553E4-5549-4FEC-94CF-539697C090B2}" type="presParOf" srcId="{59D09A5A-884F-4551-8931-BF1705C58F57}" destId="{C2F5B95C-8589-4FE6-B0D9-F170C48B41BB}" srcOrd="1" destOrd="0" presId="urn:microsoft.com/office/officeart/2005/8/layout/vList2"/>
    <dgm:cxn modelId="{A5FF516B-4DF9-4252-93FA-B92EB75C7ADE}" type="presParOf" srcId="{59D09A5A-884F-4551-8931-BF1705C58F57}" destId="{BADBE3CD-E98C-44AD-86A5-3679CC22E70D}" srcOrd="2" destOrd="0" presId="urn:microsoft.com/office/officeart/2005/8/layout/vList2"/>
    <dgm:cxn modelId="{1C51E9B9-FB97-40FB-A38F-FD046D117C7B}" type="presParOf" srcId="{59D09A5A-884F-4551-8931-BF1705C58F57}" destId="{56CD18C2-1C55-4A51-8315-792230F4E779}" srcOrd="3" destOrd="0" presId="urn:microsoft.com/office/officeart/2005/8/layout/vList2"/>
    <dgm:cxn modelId="{D0E0A8E4-AD41-4224-8E0B-F15CA8A875B0}" type="presParOf" srcId="{59D09A5A-884F-4551-8931-BF1705C58F57}" destId="{B3A5FA29-641E-4D36-9C55-5BFEB44CB94C}" srcOrd="4" destOrd="0" presId="urn:microsoft.com/office/officeart/2005/8/layout/vList2"/>
    <dgm:cxn modelId="{1A62923E-AC86-42EA-90EE-8BE6CC9AE74A}" type="presParOf" srcId="{59D09A5A-884F-4551-8931-BF1705C58F57}" destId="{F37877C5-31A7-4FFA-8FC6-77DB6C9067FE}" srcOrd="5" destOrd="0" presId="urn:microsoft.com/office/officeart/2005/8/layout/vList2"/>
    <dgm:cxn modelId="{2D14BC3A-37C9-4C0C-9BF4-B9F126C07129}" type="presParOf" srcId="{59D09A5A-884F-4551-8931-BF1705C58F57}" destId="{39F52E01-3D3E-4D7F-9EDC-B1B5E6447537}" srcOrd="6" destOrd="0" presId="urn:microsoft.com/office/officeart/2005/8/layout/vList2"/>
    <dgm:cxn modelId="{CB2545A0-3F11-4C39-B624-0156A2E5A5A6}" type="presParOf" srcId="{59D09A5A-884F-4551-8931-BF1705C58F57}" destId="{FC440BB0-9E30-4716-94C8-7FCA05D48174}" srcOrd="7" destOrd="0" presId="urn:microsoft.com/office/officeart/2005/8/layout/vList2"/>
    <dgm:cxn modelId="{661C0263-9A96-47AD-89F0-4901518C4D98}" type="presParOf" srcId="{59D09A5A-884F-4551-8931-BF1705C58F57}" destId="{682B204B-153A-435F-B3F9-4DB76B6EA89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32E56-8D2E-4E05-9356-718A3AB578C1}">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E83036C-112B-4F04-8D90-F07980518A9C}">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1D81B21-28DF-4616-B697-50081E769EEB}">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en-US" sz="1800" kern="1200"/>
            <a:t>Obtain a map from Ms. Norton</a:t>
          </a:r>
        </a:p>
      </dsp:txBody>
      <dsp:txXfrm>
        <a:off x="1131174" y="4597"/>
        <a:ext cx="5382429" cy="979371"/>
      </dsp:txXfrm>
    </dsp:sp>
    <dsp:sp modelId="{0D340ABF-BAD6-4868-9FE5-F3BDB047E295}">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49854AA-3B7A-4FCF-9C4D-3DA3540AB25A}">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2942252-6F37-4BB9-867D-3E5BFA749A28}">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en-US" sz="1800" kern="1200"/>
            <a:t>Use a ruler and the map scale to determine the actual distance between San Francisco to Low Angeles.</a:t>
          </a:r>
        </a:p>
      </dsp:txBody>
      <dsp:txXfrm>
        <a:off x="1131174" y="1228812"/>
        <a:ext cx="5382429" cy="979371"/>
      </dsp:txXfrm>
    </dsp:sp>
    <dsp:sp modelId="{D1442A58-84CB-4C80-965C-C7A0DA4D366A}">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CF44DF2-046A-4586-9C40-95EC1BFD39AB}">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0EA2DEF-11F3-487A-9573-4190F143DC3B}">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en-US" sz="1800" kern="1200"/>
            <a:t>Read the insert “Is California moving?” on page 466 </a:t>
          </a:r>
        </a:p>
      </dsp:txBody>
      <dsp:txXfrm>
        <a:off x="1131174" y="2453027"/>
        <a:ext cx="5382429" cy="979371"/>
      </dsp:txXfrm>
    </dsp:sp>
    <dsp:sp modelId="{37E484BD-8885-465F-BEB6-C4FC5ACE8A73}">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A82BEA3-3BE6-4E08-B502-1537632950D6}">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95C43C5-6522-4F69-8DD1-AB5CD3461E47}">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en-US" sz="1800" kern="1200"/>
            <a:t>At the current rate of movement, when will these two cities be next to each other? </a:t>
          </a:r>
        </a:p>
      </dsp:txBody>
      <dsp:txXfrm>
        <a:off x="1131174" y="3677241"/>
        <a:ext cx="5382429" cy="979371"/>
      </dsp:txXfrm>
    </dsp:sp>
    <dsp:sp modelId="{E88D06CC-89F1-4207-91C9-B5F4E9BE014D}">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3DCB9E8-44CD-4E90-B602-5EE2DE86FF87}">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B4748BF-92E9-4D5D-8534-5DF15852FADA}">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en-US" sz="1800" kern="1200"/>
            <a:t>Based off of what we are about to talk about, what do you think might be causing the motion of these large pieces of land?</a:t>
          </a:r>
        </a:p>
      </dsp:txBody>
      <dsp:txXfrm>
        <a:off x="1131174" y="4901456"/>
        <a:ext cx="5382429" cy="9793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7BF66-68F6-4430-9147-63C424057130}">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2FFA5-CF94-41E5-A15B-26EA894A9D22}">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The rising material in a convection current spreads out as it reaches the upper mantle and causes both upward and sideways forces, which lift and split the lithosphere at divergent plate boundaries</a:t>
          </a:r>
        </a:p>
      </dsp:txBody>
      <dsp:txXfrm>
        <a:off x="0" y="0"/>
        <a:ext cx="6492875" cy="2552700"/>
      </dsp:txXfrm>
    </dsp:sp>
    <dsp:sp modelId="{69FE2E0B-FD0A-48CB-AA8C-143FE7732DB7}">
      <dsp:nvSpPr>
        <dsp:cNvPr id="0" name=""/>
        <dsp:cNvSpPr/>
      </dsp:nvSpPr>
      <dsp:spPr>
        <a:xfrm>
          <a:off x="0" y="255270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DDDFD-F03A-48FA-BC68-5B1ED95A5473}">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The downward part of convection current occurs where a sinking force pulls tectonic plates downward at convergent boundaries.</a:t>
          </a:r>
        </a:p>
      </dsp:txBody>
      <dsp:txXfrm>
        <a:off x="0" y="2552700"/>
        <a:ext cx="6492875" cy="2552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DCCAD-CBD9-4612-98E7-A4512176A2BE}">
      <dsp:nvSpPr>
        <dsp:cNvPr id="0" name=""/>
        <dsp:cNvSpPr/>
      </dsp:nvSpPr>
      <dsp:spPr>
        <a:xfrm>
          <a:off x="130938" y="1393"/>
          <a:ext cx="4224635" cy="268264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3EFE580-282F-4758-9CDB-B5F1E2A18BFC}">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The first time that the idea of moving continents was proposed as a scientific hypothesis was in the early 1900s.</a:t>
          </a:r>
        </a:p>
      </dsp:txBody>
      <dsp:txXfrm>
        <a:off x="678914" y="525899"/>
        <a:ext cx="4067491" cy="2525499"/>
      </dsp:txXfrm>
    </dsp:sp>
    <dsp:sp modelId="{E718283B-8F9C-4066-9002-895BA01BCDB5}">
      <dsp:nvSpPr>
        <dsp:cNvPr id="0" name=""/>
        <dsp:cNvSpPr/>
      </dsp:nvSpPr>
      <dsp:spPr>
        <a:xfrm>
          <a:off x="5294381" y="1393"/>
          <a:ext cx="4224635" cy="268264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9267890-04A7-4F30-866F-116A0EAA5248}">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 1912, German meteorologist Alfred Wegener presented his ideas about continental movement to the scientific community.</a:t>
          </a:r>
        </a:p>
      </dsp:txBody>
      <dsp:txXfrm>
        <a:off x="5842357" y="525899"/>
        <a:ext cx="4067491" cy="2525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E33E6-5BDF-4EF2-9420-CF75CDF09DEC}">
      <dsp:nvSpPr>
        <dsp:cNvPr id="0" name=""/>
        <dsp:cNvSpPr/>
      </dsp:nvSpPr>
      <dsp:spPr>
        <a:xfrm>
          <a:off x="0" y="795"/>
          <a:ext cx="6842799" cy="18610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945EAF7-46A9-4B13-BF1D-E9CC8094B8CB}">
      <dsp:nvSpPr>
        <dsp:cNvPr id="0" name=""/>
        <dsp:cNvSpPr/>
      </dsp:nvSpPr>
      <dsp:spPr>
        <a:xfrm>
          <a:off x="562953" y="419520"/>
          <a:ext cx="1023551" cy="10235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B9921ED-3636-4ECA-AF74-8063280AB0F8}">
      <dsp:nvSpPr>
        <dsp:cNvPr id="0" name=""/>
        <dsp:cNvSpPr/>
      </dsp:nvSpPr>
      <dsp:spPr>
        <a:xfrm>
          <a:off x="2149458" y="795"/>
          <a:ext cx="4693340" cy="1861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956" tIns="196956" rIns="196956" bIns="196956" numCol="1" spcCol="1270" anchor="ctr" anchorCtr="0">
          <a:noAutofit/>
        </a:bodyPr>
        <a:lstStyle/>
        <a:p>
          <a:pPr marL="0" lvl="0" indent="0" algn="l" defTabSz="889000">
            <a:lnSpc>
              <a:spcPct val="90000"/>
            </a:lnSpc>
            <a:spcBef>
              <a:spcPct val="0"/>
            </a:spcBef>
            <a:spcAft>
              <a:spcPct val="35000"/>
            </a:spcAft>
            <a:buNone/>
          </a:pPr>
          <a:r>
            <a:rPr lang="en-US" sz="2000" kern="1200" dirty="0"/>
            <a:t>Wegener observed that many layers of rocks in the Appalachian Mountains in the United States were identical to layers of rocks in similar mountains in Greenland and Europe</a:t>
          </a:r>
          <a:r>
            <a:rPr lang="en-US" sz="1800" kern="1200" dirty="0"/>
            <a:t>. </a:t>
          </a:r>
        </a:p>
      </dsp:txBody>
      <dsp:txXfrm>
        <a:off x="2149458" y="795"/>
        <a:ext cx="4693340" cy="1861002"/>
      </dsp:txXfrm>
    </dsp:sp>
    <dsp:sp modelId="{F02ADFFD-50F6-4C56-BD76-B655652F44A0}">
      <dsp:nvSpPr>
        <dsp:cNvPr id="0" name=""/>
        <dsp:cNvSpPr/>
      </dsp:nvSpPr>
      <dsp:spPr>
        <a:xfrm>
          <a:off x="0" y="2327048"/>
          <a:ext cx="6842799" cy="18610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AD44A9D-C3ED-4664-BC66-9450337DD404}">
      <dsp:nvSpPr>
        <dsp:cNvPr id="0" name=""/>
        <dsp:cNvSpPr/>
      </dsp:nvSpPr>
      <dsp:spPr>
        <a:xfrm>
          <a:off x="562953" y="2745774"/>
          <a:ext cx="1023551" cy="10235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39D12F5-A68E-4619-8014-AE00451FA086}">
      <dsp:nvSpPr>
        <dsp:cNvPr id="0" name=""/>
        <dsp:cNvSpPr/>
      </dsp:nvSpPr>
      <dsp:spPr>
        <a:xfrm>
          <a:off x="2149458" y="2327048"/>
          <a:ext cx="4693340" cy="1861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956" tIns="196956" rIns="196956" bIns="196956" numCol="1" spcCol="1270" anchor="ctr" anchorCtr="0">
          <a:noAutofit/>
        </a:bodyPr>
        <a:lstStyle/>
        <a:p>
          <a:pPr marL="0" lvl="0" indent="0" algn="l" defTabSz="1022350">
            <a:lnSpc>
              <a:spcPct val="90000"/>
            </a:lnSpc>
            <a:spcBef>
              <a:spcPct val="0"/>
            </a:spcBef>
            <a:spcAft>
              <a:spcPct val="35000"/>
            </a:spcAft>
            <a:buNone/>
          </a:pPr>
          <a:r>
            <a:rPr lang="en-US" sz="2300" kern="1200" dirty="0"/>
            <a:t>These similar groups of rocks, older than 200 million years, supported Wegener’s idea that the continents had once been joined.</a:t>
          </a:r>
        </a:p>
      </dsp:txBody>
      <dsp:txXfrm>
        <a:off x="2149458" y="2327048"/>
        <a:ext cx="4693340" cy="1861002"/>
      </dsp:txXfrm>
    </dsp:sp>
    <dsp:sp modelId="{454AA654-050C-44FE-AEE5-E5B40D516D23}">
      <dsp:nvSpPr>
        <dsp:cNvPr id="0" name=""/>
        <dsp:cNvSpPr/>
      </dsp:nvSpPr>
      <dsp:spPr>
        <a:xfrm>
          <a:off x="0" y="4653302"/>
          <a:ext cx="6842799" cy="18610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60A51B8-AE30-467F-89F3-E6CFBA0523C0}">
      <dsp:nvSpPr>
        <dsp:cNvPr id="0" name=""/>
        <dsp:cNvSpPr/>
      </dsp:nvSpPr>
      <dsp:spPr>
        <a:xfrm>
          <a:off x="562953" y="5072027"/>
          <a:ext cx="1023551" cy="10235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0C625D2-42E7-40C2-A0C3-AD98352AF83D}">
      <dsp:nvSpPr>
        <dsp:cNvPr id="0" name=""/>
        <dsp:cNvSpPr/>
      </dsp:nvSpPr>
      <dsp:spPr>
        <a:xfrm>
          <a:off x="2149458" y="4653302"/>
          <a:ext cx="4693340" cy="1861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956" tIns="196956" rIns="196956" bIns="196956" numCol="1" spcCol="1270" anchor="ctr" anchorCtr="0">
          <a:noAutofit/>
        </a:bodyPr>
        <a:lstStyle/>
        <a:p>
          <a:pPr marL="0" lvl="0" indent="0" algn="l" defTabSz="1022350">
            <a:lnSpc>
              <a:spcPct val="90000"/>
            </a:lnSpc>
            <a:spcBef>
              <a:spcPct val="0"/>
            </a:spcBef>
            <a:spcAft>
              <a:spcPct val="35000"/>
            </a:spcAft>
            <a:buNone/>
          </a:pPr>
          <a:r>
            <a:rPr lang="en-US" sz="2300" kern="1200">
              <a:hlinkClick xmlns:r="http://schemas.openxmlformats.org/officeDocument/2006/relationships" r:id="rId7"/>
            </a:rPr>
            <a:t>Map</a:t>
          </a:r>
          <a:endParaRPr lang="en-US" sz="2300" kern="1200"/>
        </a:p>
      </dsp:txBody>
      <dsp:txXfrm>
        <a:off x="2149458" y="4653302"/>
        <a:ext cx="4693340" cy="1861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BA53A-F1FE-44B2-A702-966304D2418B}">
      <dsp:nvSpPr>
        <dsp:cNvPr id="0" name=""/>
        <dsp:cNvSpPr/>
      </dsp:nvSpPr>
      <dsp:spPr>
        <a:xfrm>
          <a:off x="0" y="0"/>
          <a:ext cx="5006206"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l" defTabSz="1022350">
            <a:lnSpc>
              <a:spcPct val="90000"/>
            </a:lnSpc>
            <a:spcBef>
              <a:spcPct val="0"/>
            </a:spcBef>
            <a:spcAft>
              <a:spcPct val="35000"/>
            </a:spcAft>
            <a:buNone/>
          </a:pPr>
          <a:r>
            <a:rPr lang="en-US" sz="2300" kern="1200" dirty="0"/>
            <a:t>Coal forms from the compaction and decomposition of accumulations of ancient swamp plants. </a:t>
          </a:r>
        </a:p>
      </dsp:txBody>
      <dsp:txXfrm>
        <a:off x="0" y="1653508"/>
        <a:ext cx="5006206" cy="2610802"/>
      </dsp:txXfrm>
    </dsp:sp>
    <dsp:sp modelId="{7C0D51D4-A93D-488E-9A9B-BCA5A1A6E123}">
      <dsp:nvSpPr>
        <dsp:cNvPr id="0" name=""/>
        <dsp:cNvSpPr/>
      </dsp:nvSpPr>
      <dsp:spPr>
        <a:xfrm>
          <a:off x="1851685" y="435133"/>
          <a:ext cx="1305401" cy="130540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2042857" y="626305"/>
        <a:ext cx="923057" cy="923057"/>
      </dsp:txXfrm>
    </dsp:sp>
    <dsp:sp modelId="{C785EC6E-D33B-4D82-8F17-F87688A7EE3D}">
      <dsp:nvSpPr>
        <dsp:cNvPr id="0" name=""/>
        <dsp:cNvSpPr/>
      </dsp:nvSpPr>
      <dsp:spPr>
        <a:xfrm>
          <a:off x="1283" y="4351266"/>
          <a:ext cx="5006206" cy="72"/>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55CFFB7-93BA-4E99-809F-DA2BECD83CED}">
      <dsp:nvSpPr>
        <dsp:cNvPr id="0" name=""/>
        <dsp:cNvSpPr/>
      </dsp:nvSpPr>
      <dsp:spPr>
        <a:xfrm>
          <a:off x="5509393" y="0"/>
          <a:ext cx="5006206" cy="435133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l" defTabSz="1022350">
            <a:lnSpc>
              <a:spcPct val="90000"/>
            </a:lnSpc>
            <a:spcBef>
              <a:spcPct val="0"/>
            </a:spcBef>
            <a:spcAft>
              <a:spcPct val="35000"/>
            </a:spcAft>
            <a:buNone/>
          </a:pPr>
          <a:r>
            <a:rPr lang="en-US" sz="2300" kern="1200" dirty="0"/>
            <a:t>Wegener used the existence of coal beds in Antarctica to conclude that Antarctica must have been much closer to the equator sometime in the geologic past.</a:t>
          </a:r>
        </a:p>
      </dsp:txBody>
      <dsp:txXfrm>
        <a:off x="5509393" y="1653508"/>
        <a:ext cx="5006206" cy="2610802"/>
      </dsp:txXfrm>
    </dsp:sp>
    <dsp:sp modelId="{5937EBC9-1E22-4710-A30E-1211E1E6D6ED}">
      <dsp:nvSpPr>
        <dsp:cNvPr id="0" name=""/>
        <dsp:cNvSpPr/>
      </dsp:nvSpPr>
      <dsp:spPr>
        <a:xfrm>
          <a:off x="7358512" y="435133"/>
          <a:ext cx="1305401" cy="1305401"/>
        </a:xfrm>
        <a:prstGeom prst="ellips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549684" y="626305"/>
        <a:ext cx="923057" cy="923057"/>
      </dsp:txXfrm>
    </dsp:sp>
    <dsp:sp modelId="{35CC5086-08FA-4EA2-80E0-3CE60105455E}">
      <dsp:nvSpPr>
        <dsp:cNvPr id="0" name=""/>
        <dsp:cNvSpPr/>
      </dsp:nvSpPr>
      <dsp:spPr>
        <a:xfrm>
          <a:off x="5508110" y="4351266"/>
          <a:ext cx="5006206"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41DD6-AA03-4C9D-9C80-053E98CD4E35}">
      <dsp:nvSpPr>
        <dsp:cNvPr id="0" name=""/>
        <dsp:cNvSpPr/>
      </dsp:nvSpPr>
      <dsp:spPr>
        <a:xfrm>
          <a:off x="1425" y="704641"/>
          <a:ext cx="2712813" cy="135640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At </a:t>
          </a:r>
          <a:r>
            <a:rPr lang="en-US" sz="1700" b="1" i="1" kern="1200" dirty="0"/>
            <a:t>convergent boundaries</a:t>
          </a:r>
          <a:r>
            <a:rPr lang="en-US" sz="1700" kern="1200" dirty="0"/>
            <a:t>, two tectonic plates are moving toward each other.</a:t>
          </a:r>
        </a:p>
      </dsp:txBody>
      <dsp:txXfrm>
        <a:off x="41153" y="744369"/>
        <a:ext cx="2633357" cy="1276950"/>
      </dsp:txXfrm>
    </dsp:sp>
    <dsp:sp modelId="{394D04A5-B6A9-491E-9708-15EE2BF7626D}">
      <dsp:nvSpPr>
        <dsp:cNvPr id="0" name=""/>
        <dsp:cNvSpPr/>
      </dsp:nvSpPr>
      <dsp:spPr>
        <a:xfrm>
          <a:off x="1425" y="2264509"/>
          <a:ext cx="2712813" cy="135640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When two plates collide, the denser plate eventually </a:t>
          </a:r>
          <a:r>
            <a:rPr lang="en-US" sz="1700" b="1" kern="1200" dirty="0"/>
            <a:t>descends </a:t>
          </a:r>
          <a:r>
            <a:rPr lang="en-US" sz="1700" kern="1200" dirty="0"/>
            <a:t>below the other, less-dense plate in a process called </a:t>
          </a:r>
          <a:r>
            <a:rPr lang="en-US" sz="1700" u="sng" kern="1200" dirty="0"/>
            <a:t>subduction.</a:t>
          </a:r>
          <a:endParaRPr lang="en-US" sz="1700" kern="1200" dirty="0"/>
        </a:p>
      </dsp:txBody>
      <dsp:txXfrm>
        <a:off x="41153" y="2304237"/>
        <a:ext cx="2633357" cy="1276950"/>
      </dsp:txXfrm>
    </dsp:sp>
    <dsp:sp modelId="{D7911D43-52FB-4B63-8BC6-7A5EB6004A77}">
      <dsp:nvSpPr>
        <dsp:cNvPr id="0" name=""/>
        <dsp:cNvSpPr/>
      </dsp:nvSpPr>
      <dsp:spPr>
        <a:xfrm>
          <a:off x="1425" y="3824377"/>
          <a:ext cx="2712813" cy="135640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There are </a:t>
          </a:r>
          <a:r>
            <a:rPr lang="en-US" sz="1700" i="1" kern="1200" dirty="0"/>
            <a:t>three types </a:t>
          </a:r>
          <a:r>
            <a:rPr lang="en-US" sz="1700" kern="1200" dirty="0"/>
            <a:t>of convergent boundaries.</a:t>
          </a:r>
        </a:p>
      </dsp:txBody>
      <dsp:txXfrm>
        <a:off x="41153" y="3864105"/>
        <a:ext cx="2633357" cy="1276950"/>
      </dsp:txXfrm>
    </dsp:sp>
    <dsp:sp modelId="{C1DF412E-B7CF-41B7-94CA-BC2CB23582D1}">
      <dsp:nvSpPr>
        <dsp:cNvPr id="0" name=""/>
        <dsp:cNvSpPr/>
      </dsp:nvSpPr>
      <dsp:spPr>
        <a:xfrm>
          <a:off x="2714239" y="4481838"/>
          <a:ext cx="1085125" cy="41484"/>
        </a:xfrm>
        <a:custGeom>
          <a:avLst/>
          <a:gdLst/>
          <a:ahLst/>
          <a:cxnLst/>
          <a:rect l="0" t="0" r="0" b="0"/>
          <a:pathLst>
            <a:path>
              <a:moveTo>
                <a:pt x="0" y="20742"/>
              </a:moveTo>
              <a:lnTo>
                <a:pt x="1085125" y="2074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9673" y="4475452"/>
        <a:ext cx="54256" cy="54256"/>
      </dsp:txXfrm>
    </dsp:sp>
    <dsp:sp modelId="{24F637CA-9CA8-4F9E-AFC9-D63675D99B94}">
      <dsp:nvSpPr>
        <dsp:cNvPr id="0" name=""/>
        <dsp:cNvSpPr/>
      </dsp:nvSpPr>
      <dsp:spPr>
        <a:xfrm>
          <a:off x="3799364" y="3824377"/>
          <a:ext cx="2712813" cy="135640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Classified according to the type of crust involved.</a:t>
          </a:r>
        </a:p>
      </dsp:txBody>
      <dsp:txXfrm>
        <a:off x="3839092" y="3864105"/>
        <a:ext cx="2633357" cy="12769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D209A-AC19-4C5D-A42B-622B4DE43B67}">
      <dsp:nvSpPr>
        <dsp:cNvPr id="0" name=""/>
        <dsp:cNvSpPr/>
      </dsp:nvSpPr>
      <dsp:spPr>
        <a:xfrm>
          <a:off x="0" y="22212"/>
          <a:ext cx="6513603" cy="1904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 the oceanic-oceanic convergent boundary, a subduction zone is formed when one oceanic plate, which is denser as a result of cooling, descends below another oceanic plate. The process of subduction creates an ocean trench.</a:t>
          </a:r>
        </a:p>
      </dsp:txBody>
      <dsp:txXfrm>
        <a:off x="92983" y="115195"/>
        <a:ext cx="6327637" cy="1718794"/>
      </dsp:txXfrm>
    </dsp:sp>
    <dsp:sp modelId="{C3F9B293-0554-440C-96CB-E741F5A970F3}">
      <dsp:nvSpPr>
        <dsp:cNvPr id="0" name=""/>
        <dsp:cNvSpPr/>
      </dsp:nvSpPr>
      <dsp:spPr>
        <a:xfrm>
          <a:off x="0" y="1990332"/>
          <a:ext cx="6513603" cy="190476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 an </a:t>
          </a:r>
          <a:r>
            <a:rPr lang="en-US" sz="2200" b="1" kern="1200" dirty="0"/>
            <a:t>oceanic-oceanic</a:t>
          </a:r>
          <a:r>
            <a:rPr lang="en-US" sz="2200" kern="1200" dirty="0"/>
            <a:t> convergent boundary, water carried into Earth by the subducting plate lowers the melting temperature of the overlying mantle, causing it to melt.</a:t>
          </a:r>
        </a:p>
      </dsp:txBody>
      <dsp:txXfrm>
        <a:off x="92983" y="2083315"/>
        <a:ext cx="6327637" cy="1718794"/>
      </dsp:txXfrm>
    </dsp:sp>
    <dsp:sp modelId="{1E1D8F12-810E-4044-B7D5-3F9214E4641E}">
      <dsp:nvSpPr>
        <dsp:cNvPr id="0" name=""/>
        <dsp:cNvSpPr/>
      </dsp:nvSpPr>
      <dsp:spPr>
        <a:xfrm>
          <a:off x="0" y="3958453"/>
          <a:ext cx="6513603" cy="190476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molten material is less dense so it rises back to the surface, where it often erupts and forms an arc of volcanic islands parallel to the trench.</a:t>
          </a:r>
        </a:p>
      </dsp:txBody>
      <dsp:txXfrm>
        <a:off x="92983" y="4051436"/>
        <a:ext cx="6327637" cy="17187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81EF8-FA1C-4F46-B722-3B19E97F4C5F}">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AD8E71-5B15-4ACB-A1A8-70FB55674D52}">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8DFBFB4-55A3-4C29-A3E2-FD036B61DF00}">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90000"/>
            </a:lnSpc>
            <a:spcBef>
              <a:spcPct val="0"/>
            </a:spcBef>
            <a:spcAft>
              <a:spcPct val="35000"/>
            </a:spcAft>
            <a:buNone/>
          </a:pPr>
          <a:r>
            <a:rPr lang="en-US" sz="2100" kern="1200" dirty="0"/>
            <a:t>When an oceanic plate converges with a continental plate, the denser oceanic plate is subducted. </a:t>
          </a:r>
          <a:r>
            <a:rPr lang="en-US" sz="2100" b="1" kern="1200" dirty="0"/>
            <a:t>Oceanic-continental</a:t>
          </a:r>
          <a:r>
            <a:rPr lang="en-US" sz="2100" kern="1200" dirty="0"/>
            <a:t> convergence produces a trench and volcanic arc.</a:t>
          </a:r>
        </a:p>
      </dsp:txBody>
      <dsp:txXfrm>
        <a:off x="1057183" y="1805"/>
        <a:ext cx="9458416" cy="915310"/>
      </dsp:txXfrm>
    </dsp:sp>
    <dsp:sp modelId="{669EB56B-D063-4C6A-928A-5707804A3518}">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9CFF779-4E74-414B-927A-F9FBA488AC30}">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CE617E0-9591-498F-A680-670688F65DF6}">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90000"/>
            </a:lnSpc>
            <a:spcBef>
              <a:spcPct val="0"/>
            </a:spcBef>
            <a:spcAft>
              <a:spcPct val="35000"/>
            </a:spcAft>
            <a:buNone/>
          </a:pPr>
          <a:r>
            <a:rPr lang="en-US" sz="2100" kern="1200" dirty="0"/>
            <a:t>The result is a mountain range with many volcanoes. </a:t>
          </a:r>
        </a:p>
      </dsp:txBody>
      <dsp:txXfrm>
        <a:off x="1057183" y="1145944"/>
        <a:ext cx="9458416" cy="915310"/>
      </dsp:txXfrm>
    </dsp:sp>
    <dsp:sp modelId="{15A342BD-BC8B-40F6-968E-81513A1925CF}">
      <dsp:nvSpPr>
        <dsp:cNvPr id="0" name=""/>
        <dsp:cNvSpPr/>
      </dsp:nvSpPr>
      <dsp:spPr>
        <a:xfrm>
          <a:off x="0" y="2290082"/>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4D03E5C-F1AD-468E-B211-ECAFF972D2AD}">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233B9D8-584A-44A2-8033-389C95CBB25B}">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90000"/>
            </a:lnSpc>
            <a:spcBef>
              <a:spcPct val="0"/>
            </a:spcBef>
            <a:spcAft>
              <a:spcPct val="35000"/>
            </a:spcAft>
            <a:buNone/>
          </a:pPr>
          <a:r>
            <a:rPr lang="en-US" sz="2100" b="1" kern="1200" dirty="0"/>
            <a:t>Continental-continental </a:t>
          </a:r>
          <a:r>
            <a:rPr lang="en-US" sz="2100" kern="1200" dirty="0"/>
            <a:t>boundaries form when two continental plates collide, long after an oceanic plate has converged with a continental plate.</a:t>
          </a:r>
        </a:p>
      </dsp:txBody>
      <dsp:txXfrm>
        <a:off x="1057183" y="2290082"/>
        <a:ext cx="9458416" cy="915310"/>
      </dsp:txXfrm>
    </dsp:sp>
    <dsp:sp modelId="{E16357F4-D2AB-4383-A280-F5922C6299CD}">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113E1FE-05A4-4590-9690-67EAF15AC8B5}">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FA099A9-A45D-482E-9E55-6E3ED907451B}">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90000"/>
            </a:lnSpc>
            <a:spcBef>
              <a:spcPct val="0"/>
            </a:spcBef>
            <a:spcAft>
              <a:spcPct val="35000"/>
            </a:spcAft>
            <a:buNone/>
          </a:pPr>
          <a:r>
            <a:rPr lang="en-US" sz="2100" kern="1200" dirty="0"/>
            <a:t>This forms a vast mountain range, such as the Himalayas. </a:t>
          </a:r>
        </a:p>
      </dsp:txBody>
      <dsp:txXfrm>
        <a:off x="1057183" y="3434221"/>
        <a:ext cx="9458416" cy="915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82B52-EED1-474F-BDBC-E72C66F71B33}">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9F83F81-D3DF-4722-B870-15B2679A1CF6}">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FE6D7C8-5B43-4C6C-AD04-FE20A6AA5F9F}">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90000"/>
            </a:lnSpc>
            <a:spcBef>
              <a:spcPct val="0"/>
            </a:spcBef>
            <a:spcAft>
              <a:spcPct val="35000"/>
            </a:spcAft>
            <a:buNone/>
          </a:pPr>
          <a:r>
            <a:rPr lang="en-US" sz="2000" kern="1200" dirty="0"/>
            <a:t>A region where two plates slide horizontally past each other is a </a:t>
          </a:r>
          <a:r>
            <a:rPr lang="en-US" sz="2000" b="1" kern="1200" dirty="0"/>
            <a:t>transform boundary. </a:t>
          </a:r>
          <a:endParaRPr lang="en-US" sz="2000" kern="1200" dirty="0"/>
        </a:p>
      </dsp:txBody>
      <dsp:txXfrm>
        <a:off x="1429899" y="2442"/>
        <a:ext cx="5083704" cy="1238008"/>
      </dsp:txXfrm>
    </dsp:sp>
    <dsp:sp modelId="{01BF7CBD-DD24-402A-BBF0-08CD51FFABFF}">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06DB5E1-FF5D-4D1E-81E3-6E8A3B0CFE20}">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9016DE6-8740-42DB-88DF-9F7138153DFA}">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90000"/>
            </a:lnSpc>
            <a:spcBef>
              <a:spcPct val="0"/>
            </a:spcBef>
            <a:spcAft>
              <a:spcPct val="35000"/>
            </a:spcAft>
            <a:buNone/>
          </a:pPr>
          <a:r>
            <a:rPr lang="en-US" sz="2000" b="1" kern="1200" dirty="0"/>
            <a:t>Transform </a:t>
          </a:r>
          <a:r>
            <a:rPr lang="en-US" sz="2000" kern="1200" dirty="0"/>
            <a:t>boundaries are characterized by long faults, sometimes hundreds of kilometers in length, and by shallow earthquakes. </a:t>
          </a:r>
        </a:p>
      </dsp:txBody>
      <dsp:txXfrm>
        <a:off x="1429899" y="1549953"/>
        <a:ext cx="5083704" cy="1238008"/>
      </dsp:txXfrm>
    </dsp:sp>
    <dsp:sp modelId="{40EAA80B-2504-4DAD-9B48-8EEAAA886120}">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B22D76D-4A0B-40F7-89AE-F227AE1FBF1A}">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ED74399-BD3F-49AD-864B-22C9F527C746}">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90000"/>
            </a:lnSpc>
            <a:spcBef>
              <a:spcPct val="0"/>
            </a:spcBef>
            <a:spcAft>
              <a:spcPct val="35000"/>
            </a:spcAft>
            <a:buNone/>
          </a:pPr>
          <a:r>
            <a:rPr lang="en-US" sz="2000" kern="1200" dirty="0"/>
            <a:t>Most transform boundaries offset sections of ocean ridges.</a:t>
          </a:r>
        </a:p>
      </dsp:txBody>
      <dsp:txXfrm>
        <a:off x="1429899" y="3097464"/>
        <a:ext cx="5083704" cy="1238008"/>
      </dsp:txXfrm>
    </dsp:sp>
    <dsp:sp modelId="{E848A95B-F285-4347-9551-448D38E78342}">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C158FF7-2ED7-414E-BA6A-0E4649CCFD15}">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49F74D0-CA34-4B54-86E3-8121BC83D903}">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90000"/>
            </a:lnSpc>
            <a:spcBef>
              <a:spcPct val="0"/>
            </a:spcBef>
            <a:spcAft>
              <a:spcPct val="35000"/>
            </a:spcAft>
            <a:buNone/>
          </a:pPr>
          <a:r>
            <a:rPr lang="en-US" sz="2000" kern="1200" dirty="0"/>
            <a:t>Sometimes transform boundaries occur on continents.</a:t>
          </a:r>
        </a:p>
      </dsp:txBody>
      <dsp:txXfrm>
        <a:off x="1429899" y="4644974"/>
        <a:ext cx="5083704" cy="12380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83116-8D98-4898-862E-7928543CA041}">
      <dsp:nvSpPr>
        <dsp:cNvPr id="0" name=""/>
        <dsp:cNvSpPr/>
      </dsp:nvSpPr>
      <dsp:spPr>
        <a:xfrm>
          <a:off x="0" y="343289"/>
          <a:ext cx="6492875" cy="83537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Convection is the transfer of thermal energy by the movement of heated material from one place to another.</a:t>
          </a:r>
        </a:p>
      </dsp:txBody>
      <dsp:txXfrm>
        <a:off x="40780" y="384069"/>
        <a:ext cx="6411315" cy="753819"/>
      </dsp:txXfrm>
    </dsp:sp>
    <dsp:sp modelId="{BADBE3CD-E98C-44AD-86A5-3679CC22E70D}">
      <dsp:nvSpPr>
        <dsp:cNvPr id="0" name=""/>
        <dsp:cNvSpPr/>
      </dsp:nvSpPr>
      <dsp:spPr>
        <a:xfrm>
          <a:off x="0" y="1239149"/>
          <a:ext cx="6492875" cy="835379"/>
        </a:xfrm>
        <a:prstGeom prst="roundRect">
          <a:avLst/>
        </a:prstGeom>
        <a:solidFill>
          <a:schemeClr val="accent2">
            <a:hueOff val="-363841"/>
            <a:satOff val="-20982"/>
            <a:lumOff val="215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cooling of matter causes it to contract slightly and increase in density.</a:t>
          </a:r>
        </a:p>
      </dsp:txBody>
      <dsp:txXfrm>
        <a:off x="40780" y="1279929"/>
        <a:ext cx="6411315" cy="753819"/>
      </dsp:txXfrm>
    </dsp:sp>
    <dsp:sp modelId="{B3A5FA29-641E-4D36-9C55-5BFEB44CB94C}">
      <dsp:nvSpPr>
        <dsp:cNvPr id="0" name=""/>
        <dsp:cNvSpPr/>
      </dsp:nvSpPr>
      <dsp:spPr>
        <a:xfrm>
          <a:off x="0" y="2135009"/>
          <a:ext cx="6492875" cy="835379"/>
        </a:xfrm>
        <a:prstGeom prst="round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cooled matter then sinks as a result of gravity.</a:t>
          </a:r>
        </a:p>
      </dsp:txBody>
      <dsp:txXfrm>
        <a:off x="40780" y="2175789"/>
        <a:ext cx="6411315" cy="753819"/>
      </dsp:txXfrm>
    </dsp:sp>
    <dsp:sp modelId="{39F52E01-3D3E-4D7F-9EDC-B1B5E6447537}">
      <dsp:nvSpPr>
        <dsp:cNvPr id="0" name=""/>
        <dsp:cNvSpPr/>
      </dsp:nvSpPr>
      <dsp:spPr>
        <a:xfrm>
          <a:off x="0" y="3030870"/>
          <a:ext cx="6492875" cy="835379"/>
        </a:xfrm>
        <a:prstGeom prst="roundRect">
          <a:avLst/>
        </a:prstGeom>
        <a:solidFill>
          <a:schemeClr val="accent2">
            <a:hueOff val="-1091522"/>
            <a:satOff val="-62946"/>
            <a:lumOff val="6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Warmed matter is then displaced and forced to rise.</a:t>
          </a:r>
        </a:p>
      </dsp:txBody>
      <dsp:txXfrm>
        <a:off x="40780" y="3071650"/>
        <a:ext cx="6411315" cy="753819"/>
      </dsp:txXfrm>
    </dsp:sp>
    <dsp:sp modelId="{682B204B-153A-435F-B3F9-4DB76B6EA896}">
      <dsp:nvSpPr>
        <dsp:cNvPr id="0" name=""/>
        <dsp:cNvSpPr/>
      </dsp:nvSpPr>
      <dsp:spPr>
        <a:xfrm>
          <a:off x="0" y="3926730"/>
          <a:ext cx="6492875" cy="835379"/>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This up-and-down flow produces a pattern of motion called </a:t>
          </a:r>
          <a:r>
            <a:rPr lang="en-US" sz="2100" i="1" kern="1200" dirty="0"/>
            <a:t>convection current.</a:t>
          </a:r>
          <a:endParaRPr lang="en-US" sz="2100" kern="1200" dirty="0"/>
        </a:p>
      </dsp:txBody>
      <dsp:txXfrm>
        <a:off x="40780" y="3967510"/>
        <a:ext cx="6411315" cy="7538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274C7-248A-425D-B557-836305C10DB5}" type="datetimeFigureOut">
              <a:rPr lang="en-US" smtClean="0"/>
              <a:t>12/29/2018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5CEFD-DE33-447D-A3EA-3EB4858F944A}" type="slidenum">
              <a:rPr lang="en-US" smtClean="0"/>
              <a:t>‹#›</a:t>
            </a:fld>
            <a:endParaRPr lang="en-US"/>
          </a:p>
        </p:txBody>
      </p:sp>
    </p:spTree>
    <p:extLst>
      <p:ext uri="{BB962C8B-B14F-4D97-AF65-F5344CB8AC3E}">
        <p14:creationId xmlns:p14="http://schemas.microsoft.com/office/powerpoint/2010/main" val="209920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copy of page for Mrs. Kelley and I.</a:t>
            </a:r>
          </a:p>
        </p:txBody>
      </p:sp>
      <p:sp>
        <p:nvSpPr>
          <p:cNvPr id="4" name="Slide Number Placeholder 3"/>
          <p:cNvSpPr>
            <a:spLocks noGrp="1"/>
          </p:cNvSpPr>
          <p:nvPr>
            <p:ph type="sldNum" sz="quarter" idx="5"/>
          </p:nvPr>
        </p:nvSpPr>
        <p:spPr/>
        <p:txBody>
          <a:bodyPr/>
          <a:lstStyle/>
          <a:p>
            <a:fld id="{8E55CEFD-DE33-447D-A3EA-3EB4858F944A}" type="slidenum">
              <a:rPr lang="en-US" smtClean="0"/>
              <a:t>2</a:t>
            </a:fld>
            <a:endParaRPr lang="en-US"/>
          </a:p>
        </p:txBody>
      </p:sp>
    </p:spTree>
    <p:extLst>
      <p:ext uri="{BB962C8B-B14F-4D97-AF65-F5344CB8AC3E}">
        <p14:creationId xmlns:p14="http://schemas.microsoft.com/office/powerpoint/2010/main" val="958884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locations of east coast and Greenland </a:t>
            </a:r>
          </a:p>
        </p:txBody>
      </p:sp>
      <p:sp>
        <p:nvSpPr>
          <p:cNvPr id="4" name="Slide Number Placeholder 3"/>
          <p:cNvSpPr>
            <a:spLocks noGrp="1"/>
          </p:cNvSpPr>
          <p:nvPr>
            <p:ph type="sldNum" sz="quarter" idx="5"/>
          </p:nvPr>
        </p:nvSpPr>
        <p:spPr/>
        <p:txBody>
          <a:bodyPr/>
          <a:lstStyle/>
          <a:p>
            <a:fld id="{8E55CEFD-DE33-447D-A3EA-3EB4858F944A}" type="slidenum">
              <a:rPr lang="en-US" smtClean="0"/>
              <a:t>7</a:t>
            </a:fld>
            <a:endParaRPr lang="en-US"/>
          </a:p>
        </p:txBody>
      </p:sp>
    </p:spTree>
    <p:extLst>
      <p:ext uri="{BB962C8B-B14F-4D97-AF65-F5344CB8AC3E}">
        <p14:creationId xmlns:p14="http://schemas.microsoft.com/office/powerpoint/2010/main" val="138325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previous page</a:t>
            </a:r>
          </a:p>
        </p:txBody>
      </p:sp>
      <p:sp>
        <p:nvSpPr>
          <p:cNvPr id="4" name="Slide Number Placeholder 3"/>
          <p:cNvSpPr>
            <a:spLocks noGrp="1"/>
          </p:cNvSpPr>
          <p:nvPr>
            <p:ph type="sldNum" sz="quarter" idx="5"/>
          </p:nvPr>
        </p:nvSpPr>
        <p:spPr/>
        <p:txBody>
          <a:bodyPr/>
          <a:lstStyle/>
          <a:p>
            <a:fld id="{8E55CEFD-DE33-447D-A3EA-3EB4858F944A}" type="slidenum">
              <a:rPr lang="en-US" smtClean="0"/>
              <a:t>9</a:t>
            </a:fld>
            <a:endParaRPr lang="en-US"/>
          </a:p>
        </p:txBody>
      </p:sp>
    </p:spTree>
    <p:extLst>
      <p:ext uri="{BB962C8B-B14F-4D97-AF65-F5344CB8AC3E}">
        <p14:creationId xmlns:p14="http://schemas.microsoft.com/office/powerpoint/2010/main" val="121018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55CEFD-DE33-447D-A3EA-3EB4858F944A}" type="slidenum">
              <a:rPr lang="en-US" smtClean="0"/>
              <a:t>10</a:t>
            </a:fld>
            <a:endParaRPr lang="en-US"/>
          </a:p>
        </p:txBody>
      </p:sp>
    </p:spTree>
    <p:extLst>
      <p:ext uri="{BB962C8B-B14F-4D97-AF65-F5344CB8AC3E}">
        <p14:creationId xmlns:p14="http://schemas.microsoft.com/office/powerpoint/2010/main" val="4102817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55CEFD-DE33-447D-A3EA-3EB4858F944A}" type="slidenum">
              <a:rPr lang="en-US" smtClean="0"/>
              <a:t>19</a:t>
            </a:fld>
            <a:endParaRPr lang="en-US"/>
          </a:p>
        </p:txBody>
      </p:sp>
    </p:spTree>
    <p:extLst>
      <p:ext uri="{BB962C8B-B14F-4D97-AF65-F5344CB8AC3E}">
        <p14:creationId xmlns:p14="http://schemas.microsoft.com/office/powerpoint/2010/main" val="2650521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55CEFD-DE33-447D-A3EA-3EB4858F944A}" type="slidenum">
              <a:rPr lang="en-US" smtClean="0"/>
              <a:t>22</a:t>
            </a:fld>
            <a:endParaRPr lang="en-US"/>
          </a:p>
        </p:txBody>
      </p:sp>
    </p:spTree>
    <p:extLst>
      <p:ext uri="{BB962C8B-B14F-4D97-AF65-F5344CB8AC3E}">
        <p14:creationId xmlns:p14="http://schemas.microsoft.com/office/powerpoint/2010/main" val="92688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Magma</a:t>
            </a:r>
          </a:p>
          <a:p>
            <a:pPr marL="228600" indent="-228600">
              <a:buAutoNum type="arabicParenR"/>
            </a:pPr>
            <a:r>
              <a:rPr lang="en-US" dirty="0"/>
              <a:t>Farther away</a:t>
            </a:r>
          </a:p>
          <a:p>
            <a:pPr marL="228600" indent="-228600">
              <a:buAutoNum type="arabicParenR"/>
            </a:pPr>
            <a:endParaRPr lang="en-US" dirty="0"/>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8E55CEFD-DE33-447D-A3EA-3EB4858F944A}" type="slidenum">
              <a:rPr lang="en-US" smtClean="0"/>
              <a:t>23</a:t>
            </a:fld>
            <a:endParaRPr lang="en-US"/>
          </a:p>
        </p:txBody>
      </p:sp>
    </p:spTree>
    <p:extLst>
      <p:ext uri="{BB962C8B-B14F-4D97-AF65-F5344CB8AC3E}">
        <p14:creationId xmlns:p14="http://schemas.microsoft.com/office/powerpoint/2010/main" val="2504051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descend mean?</a:t>
            </a:r>
          </a:p>
        </p:txBody>
      </p:sp>
      <p:sp>
        <p:nvSpPr>
          <p:cNvPr id="4" name="Slide Number Placeholder 3"/>
          <p:cNvSpPr>
            <a:spLocks noGrp="1"/>
          </p:cNvSpPr>
          <p:nvPr>
            <p:ph type="sldNum" sz="quarter" idx="5"/>
          </p:nvPr>
        </p:nvSpPr>
        <p:spPr/>
        <p:txBody>
          <a:bodyPr/>
          <a:lstStyle/>
          <a:p>
            <a:fld id="{8E55CEFD-DE33-447D-A3EA-3EB4858F944A}" type="slidenum">
              <a:rPr lang="en-US" smtClean="0"/>
              <a:t>28</a:t>
            </a:fld>
            <a:endParaRPr lang="en-US"/>
          </a:p>
        </p:txBody>
      </p:sp>
    </p:spTree>
    <p:extLst>
      <p:ext uri="{BB962C8B-B14F-4D97-AF65-F5344CB8AC3E}">
        <p14:creationId xmlns:p14="http://schemas.microsoft.com/office/powerpoint/2010/main" val="733457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55CEFD-DE33-447D-A3EA-3EB4858F944A}" type="slidenum">
              <a:rPr lang="en-US" smtClean="0"/>
              <a:t>37</a:t>
            </a:fld>
            <a:endParaRPr lang="en-US"/>
          </a:p>
        </p:txBody>
      </p:sp>
    </p:spTree>
    <p:extLst>
      <p:ext uri="{BB962C8B-B14F-4D97-AF65-F5344CB8AC3E}">
        <p14:creationId xmlns:p14="http://schemas.microsoft.com/office/powerpoint/2010/main" val="1622303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CE95-7D46-41BD-8CCA-92FCBFFF29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17293B-BA8C-4C2A-B004-9E4CF2FDD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A64E20-4E9B-4294-A8C7-35C1C80DA17D}"/>
              </a:ext>
            </a:extLst>
          </p:cNvPr>
          <p:cNvSpPr>
            <a:spLocks noGrp="1"/>
          </p:cNvSpPr>
          <p:nvPr>
            <p:ph type="dt" sz="half" idx="10"/>
          </p:nvPr>
        </p:nvSpPr>
        <p:spPr/>
        <p:txBody>
          <a:bodyPr/>
          <a:lstStyle/>
          <a:p>
            <a:fld id="{31C3210B-AAA8-4F2D-8058-6A0A6D6301E8}" type="datetimeFigureOut">
              <a:rPr lang="en-US" smtClean="0"/>
              <a:t>12/29/2018</a:t>
            </a:fld>
            <a:endParaRPr lang="en-US"/>
          </a:p>
        </p:txBody>
      </p:sp>
      <p:sp>
        <p:nvSpPr>
          <p:cNvPr id="5" name="Footer Placeholder 4">
            <a:extLst>
              <a:ext uri="{FF2B5EF4-FFF2-40B4-BE49-F238E27FC236}">
                <a16:creationId xmlns:a16="http://schemas.microsoft.com/office/drawing/2014/main" id="{307B455A-4464-4ADA-BFA5-405627446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9C92E7-4ECB-4E56-89F4-C5D2AB69F8AA}"/>
              </a:ext>
            </a:extLst>
          </p:cNvPr>
          <p:cNvSpPr>
            <a:spLocks noGrp="1"/>
          </p:cNvSpPr>
          <p:nvPr>
            <p:ph type="sldNum" sz="quarter" idx="12"/>
          </p:nvPr>
        </p:nvSpPr>
        <p:spPr/>
        <p:txBody>
          <a:bodyPr/>
          <a:lstStyle/>
          <a:p>
            <a:fld id="{0028A80F-4D69-481A-93DB-665E9BFBD7F6}" type="slidenum">
              <a:rPr lang="en-US" smtClean="0"/>
              <a:t>‹#›</a:t>
            </a:fld>
            <a:endParaRPr lang="en-US"/>
          </a:p>
        </p:txBody>
      </p:sp>
    </p:spTree>
    <p:extLst>
      <p:ext uri="{BB962C8B-B14F-4D97-AF65-F5344CB8AC3E}">
        <p14:creationId xmlns:p14="http://schemas.microsoft.com/office/powerpoint/2010/main" val="4088670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CF1C-0BD8-4ECB-BBF2-FBA60B05B1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5E3A5B-EBD5-45CE-8A9C-C88974F7CA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22F0-F3E6-4277-97CF-448235C431D2}"/>
              </a:ext>
            </a:extLst>
          </p:cNvPr>
          <p:cNvSpPr>
            <a:spLocks noGrp="1"/>
          </p:cNvSpPr>
          <p:nvPr>
            <p:ph type="dt" sz="half" idx="10"/>
          </p:nvPr>
        </p:nvSpPr>
        <p:spPr/>
        <p:txBody>
          <a:bodyPr/>
          <a:lstStyle/>
          <a:p>
            <a:fld id="{31C3210B-AAA8-4F2D-8058-6A0A6D6301E8}" type="datetimeFigureOut">
              <a:rPr lang="en-US" smtClean="0"/>
              <a:t>12/29/2018</a:t>
            </a:fld>
            <a:endParaRPr lang="en-US"/>
          </a:p>
        </p:txBody>
      </p:sp>
      <p:sp>
        <p:nvSpPr>
          <p:cNvPr id="5" name="Footer Placeholder 4">
            <a:extLst>
              <a:ext uri="{FF2B5EF4-FFF2-40B4-BE49-F238E27FC236}">
                <a16:creationId xmlns:a16="http://schemas.microsoft.com/office/drawing/2014/main" id="{9EFE234F-E6E6-4C72-848C-7B517C66D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3CACB-F4BA-455C-9CEE-C89F54C82FEC}"/>
              </a:ext>
            </a:extLst>
          </p:cNvPr>
          <p:cNvSpPr>
            <a:spLocks noGrp="1"/>
          </p:cNvSpPr>
          <p:nvPr>
            <p:ph type="sldNum" sz="quarter" idx="12"/>
          </p:nvPr>
        </p:nvSpPr>
        <p:spPr/>
        <p:txBody>
          <a:bodyPr/>
          <a:lstStyle/>
          <a:p>
            <a:fld id="{0028A80F-4D69-481A-93DB-665E9BFBD7F6}" type="slidenum">
              <a:rPr lang="en-US" smtClean="0"/>
              <a:t>‹#›</a:t>
            </a:fld>
            <a:endParaRPr lang="en-US"/>
          </a:p>
        </p:txBody>
      </p:sp>
    </p:spTree>
    <p:extLst>
      <p:ext uri="{BB962C8B-B14F-4D97-AF65-F5344CB8AC3E}">
        <p14:creationId xmlns:p14="http://schemas.microsoft.com/office/powerpoint/2010/main" val="3955870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AF1E44-E2B6-42CC-BF32-4B2678A4F8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77A319-8F9E-4B84-A974-C91469FF32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8C3CC2-6FE4-4EA6-81C7-FE9D806894F1}"/>
              </a:ext>
            </a:extLst>
          </p:cNvPr>
          <p:cNvSpPr>
            <a:spLocks noGrp="1"/>
          </p:cNvSpPr>
          <p:nvPr>
            <p:ph type="dt" sz="half" idx="10"/>
          </p:nvPr>
        </p:nvSpPr>
        <p:spPr/>
        <p:txBody>
          <a:bodyPr/>
          <a:lstStyle/>
          <a:p>
            <a:fld id="{31C3210B-AAA8-4F2D-8058-6A0A6D6301E8}" type="datetimeFigureOut">
              <a:rPr lang="en-US" smtClean="0"/>
              <a:t>12/29/2018</a:t>
            </a:fld>
            <a:endParaRPr lang="en-US"/>
          </a:p>
        </p:txBody>
      </p:sp>
      <p:sp>
        <p:nvSpPr>
          <p:cNvPr id="5" name="Footer Placeholder 4">
            <a:extLst>
              <a:ext uri="{FF2B5EF4-FFF2-40B4-BE49-F238E27FC236}">
                <a16:creationId xmlns:a16="http://schemas.microsoft.com/office/drawing/2014/main" id="{706A2F3E-9FC6-4D8F-835D-F91106193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42DE4-857D-4988-86FD-F4D07540950A}"/>
              </a:ext>
            </a:extLst>
          </p:cNvPr>
          <p:cNvSpPr>
            <a:spLocks noGrp="1"/>
          </p:cNvSpPr>
          <p:nvPr>
            <p:ph type="sldNum" sz="quarter" idx="12"/>
          </p:nvPr>
        </p:nvSpPr>
        <p:spPr/>
        <p:txBody>
          <a:bodyPr/>
          <a:lstStyle/>
          <a:p>
            <a:fld id="{0028A80F-4D69-481A-93DB-665E9BFBD7F6}" type="slidenum">
              <a:rPr lang="en-US" smtClean="0"/>
              <a:t>‹#›</a:t>
            </a:fld>
            <a:endParaRPr lang="en-US"/>
          </a:p>
        </p:txBody>
      </p:sp>
    </p:spTree>
    <p:extLst>
      <p:ext uri="{BB962C8B-B14F-4D97-AF65-F5344CB8AC3E}">
        <p14:creationId xmlns:p14="http://schemas.microsoft.com/office/powerpoint/2010/main" val="146079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39A9-D7B1-43E4-B22C-3F0471DDCC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A2A4E1-68D7-4737-B513-B6DE0FC68D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F7C32-FB2B-4AAD-BC8E-BB5EC6639CD8}"/>
              </a:ext>
            </a:extLst>
          </p:cNvPr>
          <p:cNvSpPr>
            <a:spLocks noGrp="1"/>
          </p:cNvSpPr>
          <p:nvPr>
            <p:ph type="dt" sz="half" idx="10"/>
          </p:nvPr>
        </p:nvSpPr>
        <p:spPr/>
        <p:txBody>
          <a:bodyPr/>
          <a:lstStyle/>
          <a:p>
            <a:fld id="{31C3210B-AAA8-4F2D-8058-6A0A6D6301E8}" type="datetimeFigureOut">
              <a:rPr lang="en-US" smtClean="0"/>
              <a:t>12/29/2018</a:t>
            </a:fld>
            <a:endParaRPr lang="en-US"/>
          </a:p>
        </p:txBody>
      </p:sp>
      <p:sp>
        <p:nvSpPr>
          <p:cNvPr id="5" name="Footer Placeholder 4">
            <a:extLst>
              <a:ext uri="{FF2B5EF4-FFF2-40B4-BE49-F238E27FC236}">
                <a16:creationId xmlns:a16="http://schemas.microsoft.com/office/drawing/2014/main" id="{48CF6F28-C85C-439A-A340-5E9B54034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109E6-64CC-42A0-9492-64B52E580399}"/>
              </a:ext>
            </a:extLst>
          </p:cNvPr>
          <p:cNvSpPr>
            <a:spLocks noGrp="1"/>
          </p:cNvSpPr>
          <p:nvPr>
            <p:ph type="sldNum" sz="quarter" idx="12"/>
          </p:nvPr>
        </p:nvSpPr>
        <p:spPr/>
        <p:txBody>
          <a:bodyPr/>
          <a:lstStyle/>
          <a:p>
            <a:fld id="{0028A80F-4D69-481A-93DB-665E9BFBD7F6}" type="slidenum">
              <a:rPr lang="en-US" smtClean="0"/>
              <a:t>‹#›</a:t>
            </a:fld>
            <a:endParaRPr lang="en-US"/>
          </a:p>
        </p:txBody>
      </p:sp>
    </p:spTree>
    <p:extLst>
      <p:ext uri="{BB962C8B-B14F-4D97-AF65-F5344CB8AC3E}">
        <p14:creationId xmlns:p14="http://schemas.microsoft.com/office/powerpoint/2010/main" val="1557534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81803-2BE3-495E-B826-1B7C4E4379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40DB92-70E3-46F9-B6F6-3BBE8D0837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EBD373-EED7-47AF-8A29-69129D54ED55}"/>
              </a:ext>
            </a:extLst>
          </p:cNvPr>
          <p:cNvSpPr>
            <a:spLocks noGrp="1"/>
          </p:cNvSpPr>
          <p:nvPr>
            <p:ph type="dt" sz="half" idx="10"/>
          </p:nvPr>
        </p:nvSpPr>
        <p:spPr/>
        <p:txBody>
          <a:bodyPr/>
          <a:lstStyle/>
          <a:p>
            <a:fld id="{31C3210B-AAA8-4F2D-8058-6A0A6D6301E8}" type="datetimeFigureOut">
              <a:rPr lang="en-US" smtClean="0"/>
              <a:t>12/29/2018</a:t>
            </a:fld>
            <a:endParaRPr lang="en-US"/>
          </a:p>
        </p:txBody>
      </p:sp>
      <p:sp>
        <p:nvSpPr>
          <p:cNvPr id="5" name="Footer Placeholder 4">
            <a:extLst>
              <a:ext uri="{FF2B5EF4-FFF2-40B4-BE49-F238E27FC236}">
                <a16:creationId xmlns:a16="http://schemas.microsoft.com/office/drawing/2014/main" id="{D108E323-BB12-4E8B-9B32-0EE54B702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AED31-39C9-4D03-9F59-00AA939A68C6}"/>
              </a:ext>
            </a:extLst>
          </p:cNvPr>
          <p:cNvSpPr>
            <a:spLocks noGrp="1"/>
          </p:cNvSpPr>
          <p:nvPr>
            <p:ph type="sldNum" sz="quarter" idx="12"/>
          </p:nvPr>
        </p:nvSpPr>
        <p:spPr/>
        <p:txBody>
          <a:bodyPr/>
          <a:lstStyle/>
          <a:p>
            <a:fld id="{0028A80F-4D69-481A-93DB-665E9BFBD7F6}" type="slidenum">
              <a:rPr lang="en-US" smtClean="0"/>
              <a:t>‹#›</a:t>
            </a:fld>
            <a:endParaRPr lang="en-US"/>
          </a:p>
        </p:txBody>
      </p:sp>
    </p:spTree>
    <p:extLst>
      <p:ext uri="{BB962C8B-B14F-4D97-AF65-F5344CB8AC3E}">
        <p14:creationId xmlns:p14="http://schemas.microsoft.com/office/powerpoint/2010/main" val="59527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A5363-3FDD-4191-8980-1866190A7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5E5755-DB5D-4752-87D4-6322611D4E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890E8B-DB61-4D48-A0A9-709ECCD68C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0301DF-1BE2-4424-864C-61AAEAE13C4B}"/>
              </a:ext>
            </a:extLst>
          </p:cNvPr>
          <p:cNvSpPr>
            <a:spLocks noGrp="1"/>
          </p:cNvSpPr>
          <p:nvPr>
            <p:ph type="dt" sz="half" idx="10"/>
          </p:nvPr>
        </p:nvSpPr>
        <p:spPr/>
        <p:txBody>
          <a:bodyPr/>
          <a:lstStyle/>
          <a:p>
            <a:fld id="{31C3210B-AAA8-4F2D-8058-6A0A6D6301E8}" type="datetimeFigureOut">
              <a:rPr lang="en-US" smtClean="0"/>
              <a:t>12/29/2018</a:t>
            </a:fld>
            <a:endParaRPr lang="en-US"/>
          </a:p>
        </p:txBody>
      </p:sp>
      <p:sp>
        <p:nvSpPr>
          <p:cNvPr id="6" name="Footer Placeholder 5">
            <a:extLst>
              <a:ext uri="{FF2B5EF4-FFF2-40B4-BE49-F238E27FC236}">
                <a16:creationId xmlns:a16="http://schemas.microsoft.com/office/drawing/2014/main" id="{72DD772E-AE6B-4450-A99B-C980FCE682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5D85D-A0A0-4037-A211-A9B876EA58A1}"/>
              </a:ext>
            </a:extLst>
          </p:cNvPr>
          <p:cNvSpPr>
            <a:spLocks noGrp="1"/>
          </p:cNvSpPr>
          <p:nvPr>
            <p:ph type="sldNum" sz="quarter" idx="12"/>
          </p:nvPr>
        </p:nvSpPr>
        <p:spPr/>
        <p:txBody>
          <a:bodyPr/>
          <a:lstStyle/>
          <a:p>
            <a:fld id="{0028A80F-4D69-481A-93DB-665E9BFBD7F6}" type="slidenum">
              <a:rPr lang="en-US" smtClean="0"/>
              <a:t>‹#›</a:t>
            </a:fld>
            <a:endParaRPr lang="en-US"/>
          </a:p>
        </p:txBody>
      </p:sp>
    </p:spTree>
    <p:extLst>
      <p:ext uri="{BB962C8B-B14F-4D97-AF65-F5344CB8AC3E}">
        <p14:creationId xmlns:p14="http://schemas.microsoft.com/office/powerpoint/2010/main" val="36024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B5158-C45D-4BAB-9D2F-A7E2A8B7AC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406353-5552-4C4E-A4A5-5938FFEECC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DC9EEC-0C9C-46AE-8B74-DAE333B263C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7B8C1D-4D3E-4367-B1CA-538449A38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4080D0-50AD-4CC2-A7AA-670584F8A8C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2393C3-DB4C-4F20-9F31-5A6002A71B40}"/>
              </a:ext>
            </a:extLst>
          </p:cNvPr>
          <p:cNvSpPr>
            <a:spLocks noGrp="1"/>
          </p:cNvSpPr>
          <p:nvPr>
            <p:ph type="dt" sz="half" idx="10"/>
          </p:nvPr>
        </p:nvSpPr>
        <p:spPr/>
        <p:txBody>
          <a:bodyPr/>
          <a:lstStyle/>
          <a:p>
            <a:fld id="{31C3210B-AAA8-4F2D-8058-6A0A6D6301E8}" type="datetimeFigureOut">
              <a:rPr lang="en-US" smtClean="0"/>
              <a:t>12/29/2018</a:t>
            </a:fld>
            <a:endParaRPr lang="en-US"/>
          </a:p>
        </p:txBody>
      </p:sp>
      <p:sp>
        <p:nvSpPr>
          <p:cNvPr id="8" name="Footer Placeholder 7">
            <a:extLst>
              <a:ext uri="{FF2B5EF4-FFF2-40B4-BE49-F238E27FC236}">
                <a16:creationId xmlns:a16="http://schemas.microsoft.com/office/drawing/2014/main" id="{1B91190D-95C1-45E9-A8A8-C1F5FA2DD1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338139-7567-4753-9B92-0F3855677F54}"/>
              </a:ext>
            </a:extLst>
          </p:cNvPr>
          <p:cNvSpPr>
            <a:spLocks noGrp="1"/>
          </p:cNvSpPr>
          <p:nvPr>
            <p:ph type="sldNum" sz="quarter" idx="12"/>
          </p:nvPr>
        </p:nvSpPr>
        <p:spPr/>
        <p:txBody>
          <a:bodyPr/>
          <a:lstStyle/>
          <a:p>
            <a:fld id="{0028A80F-4D69-481A-93DB-665E9BFBD7F6}" type="slidenum">
              <a:rPr lang="en-US" smtClean="0"/>
              <a:t>‹#›</a:t>
            </a:fld>
            <a:endParaRPr lang="en-US"/>
          </a:p>
        </p:txBody>
      </p:sp>
    </p:spTree>
    <p:extLst>
      <p:ext uri="{BB962C8B-B14F-4D97-AF65-F5344CB8AC3E}">
        <p14:creationId xmlns:p14="http://schemas.microsoft.com/office/powerpoint/2010/main" val="360072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D414-3575-428A-9D24-9615613C3D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E05E6C-D68E-4697-9EB4-D3C46ACA1EC3}"/>
              </a:ext>
            </a:extLst>
          </p:cNvPr>
          <p:cNvSpPr>
            <a:spLocks noGrp="1"/>
          </p:cNvSpPr>
          <p:nvPr>
            <p:ph type="dt" sz="half" idx="10"/>
          </p:nvPr>
        </p:nvSpPr>
        <p:spPr/>
        <p:txBody>
          <a:bodyPr/>
          <a:lstStyle/>
          <a:p>
            <a:fld id="{31C3210B-AAA8-4F2D-8058-6A0A6D6301E8}" type="datetimeFigureOut">
              <a:rPr lang="en-US" smtClean="0"/>
              <a:t>12/29/2018</a:t>
            </a:fld>
            <a:endParaRPr lang="en-US"/>
          </a:p>
        </p:txBody>
      </p:sp>
      <p:sp>
        <p:nvSpPr>
          <p:cNvPr id="4" name="Footer Placeholder 3">
            <a:extLst>
              <a:ext uri="{FF2B5EF4-FFF2-40B4-BE49-F238E27FC236}">
                <a16:creationId xmlns:a16="http://schemas.microsoft.com/office/drawing/2014/main" id="{0C03CE1C-EA98-46A8-953A-08F9DB41BC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3C8901-01F8-40D4-8596-6D1FDFCD628C}"/>
              </a:ext>
            </a:extLst>
          </p:cNvPr>
          <p:cNvSpPr>
            <a:spLocks noGrp="1"/>
          </p:cNvSpPr>
          <p:nvPr>
            <p:ph type="sldNum" sz="quarter" idx="12"/>
          </p:nvPr>
        </p:nvSpPr>
        <p:spPr/>
        <p:txBody>
          <a:bodyPr/>
          <a:lstStyle/>
          <a:p>
            <a:fld id="{0028A80F-4D69-481A-93DB-665E9BFBD7F6}" type="slidenum">
              <a:rPr lang="en-US" smtClean="0"/>
              <a:t>‹#›</a:t>
            </a:fld>
            <a:endParaRPr lang="en-US"/>
          </a:p>
        </p:txBody>
      </p:sp>
    </p:spTree>
    <p:extLst>
      <p:ext uri="{BB962C8B-B14F-4D97-AF65-F5344CB8AC3E}">
        <p14:creationId xmlns:p14="http://schemas.microsoft.com/office/powerpoint/2010/main" val="119419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CDAE42-76A1-42F5-BE46-ED44DCDF9A6B}"/>
              </a:ext>
            </a:extLst>
          </p:cNvPr>
          <p:cNvSpPr>
            <a:spLocks noGrp="1"/>
          </p:cNvSpPr>
          <p:nvPr>
            <p:ph type="dt" sz="half" idx="10"/>
          </p:nvPr>
        </p:nvSpPr>
        <p:spPr/>
        <p:txBody>
          <a:bodyPr/>
          <a:lstStyle/>
          <a:p>
            <a:fld id="{31C3210B-AAA8-4F2D-8058-6A0A6D6301E8}" type="datetimeFigureOut">
              <a:rPr lang="en-US" smtClean="0"/>
              <a:t>12/29/2018</a:t>
            </a:fld>
            <a:endParaRPr lang="en-US"/>
          </a:p>
        </p:txBody>
      </p:sp>
      <p:sp>
        <p:nvSpPr>
          <p:cNvPr id="3" name="Footer Placeholder 2">
            <a:extLst>
              <a:ext uri="{FF2B5EF4-FFF2-40B4-BE49-F238E27FC236}">
                <a16:creationId xmlns:a16="http://schemas.microsoft.com/office/drawing/2014/main" id="{E103E706-15AB-440F-A8FF-24D01AB435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90ABFB-BFC5-4FFA-88AC-DF1AD32419CB}"/>
              </a:ext>
            </a:extLst>
          </p:cNvPr>
          <p:cNvSpPr>
            <a:spLocks noGrp="1"/>
          </p:cNvSpPr>
          <p:nvPr>
            <p:ph type="sldNum" sz="quarter" idx="12"/>
          </p:nvPr>
        </p:nvSpPr>
        <p:spPr/>
        <p:txBody>
          <a:bodyPr/>
          <a:lstStyle/>
          <a:p>
            <a:fld id="{0028A80F-4D69-481A-93DB-665E9BFBD7F6}" type="slidenum">
              <a:rPr lang="en-US" smtClean="0"/>
              <a:t>‹#›</a:t>
            </a:fld>
            <a:endParaRPr lang="en-US"/>
          </a:p>
        </p:txBody>
      </p:sp>
    </p:spTree>
    <p:extLst>
      <p:ext uri="{BB962C8B-B14F-4D97-AF65-F5344CB8AC3E}">
        <p14:creationId xmlns:p14="http://schemas.microsoft.com/office/powerpoint/2010/main" val="172890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5FF8-3657-44FE-BF14-DBD0B97CF7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B93E03-5690-4A8B-91FC-72F70BA134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97BF51-3F6F-467E-8334-856EB3297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D4A532-09EE-4470-A573-629A23C5820F}"/>
              </a:ext>
            </a:extLst>
          </p:cNvPr>
          <p:cNvSpPr>
            <a:spLocks noGrp="1"/>
          </p:cNvSpPr>
          <p:nvPr>
            <p:ph type="dt" sz="half" idx="10"/>
          </p:nvPr>
        </p:nvSpPr>
        <p:spPr/>
        <p:txBody>
          <a:bodyPr/>
          <a:lstStyle/>
          <a:p>
            <a:fld id="{31C3210B-AAA8-4F2D-8058-6A0A6D6301E8}" type="datetimeFigureOut">
              <a:rPr lang="en-US" smtClean="0"/>
              <a:t>12/29/2018</a:t>
            </a:fld>
            <a:endParaRPr lang="en-US"/>
          </a:p>
        </p:txBody>
      </p:sp>
      <p:sp>
        <p:nvSpPr>
          <p:cNvPr id="6" name="Footer Placeholder 5">
            <a:extLst>
              <a:ext uri="{FF2B5EF4-FFF2-40B4-BE49-F238E27FC236}">
                <a16:creationId xmlns:a16="http://schemas.microsoft.com/office/drawing/2014/main" id="{0DF4ED38-16D7-4156-9F99-1AC6196FF1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C2ACB9-E6AC-4092-B032-1FB71C705865}"/>
              </a:ext>
            </a:extLst>
          </p:cNvPr>
          <p:cNvSpPr>
            <a:spLocks noGrp="1"/>
          </p:cNvSpPr>
          <p:nvPr>
            <p:ph type="sldNum" sz="quarter" idx="12"/>
          </p:nvPr>
        </p:nvSpPr>
        <p:spPr/>
        <p:txBody>
          <a:bodyPr/>
          <a:lstStyle/>
          <a:p>
            <a:fld id="{0028A80F-4D69-481A-93DB-665E9BFBD7F6}" type="slidenum">
              <a:rPr lang="en-US" smtClean="0"/>
              <a:t>‹#›</a:t>
            </a:fld>
            <a:endParaRPr lang="en-US"/>
          </a:p>
        </p:txBody>
      </p:sp>
    </p:spTree>
    <p:extLst>
      <p:ext uri="{BB962C8B-B14F-4D97-AF65-F5344CB8AC3E}">
        <p14:creationId xmlns:p14="http://schemas.microsoft.com/office/powerpoint/2010/main" val="18728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B754-A1F3-4746-9E2D-FA18F8932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386FEE-9D1A-43F1-BEB5-1EC2A29F40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2FC15E-09DB-498B-B415-E2757CD5E0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922C04-0AFA-417A-9307-E07DD05CA637}"/>
              </a:ext>
            </a:extLst>
          </p:cNvPr>
          <p:cNvSpPr>
            <a:spLocks noGrp="1"/>
          </p:cNvSpPr>
          <p:nvPr>
            <p:ph type="dt" sz="half" idx="10"/>
          </p:nvPr>
        </p:nvSpPr>
        <p:spPr/>
        <p:txBody>
          <a:bodyPr/>
          <a:lstStyle/>
          <a:p>
            <a:fld id="{31C3210B-AAA8-4F2D-8058-6A0A6D6301E8}" type="datetimeFigureOut">
              <a:rPr lang="en-US" smtClean="0"/>
              <a:t>12/29/2018</a:t>
            </a:fld>
            <a:endParaRPr lang="en-US"/>
          </a:p>
        </p:txBody>
      </p:sp>
      <p:sp>
        <p:nvSpPr>
          <p:cNvPr id="6" name="Footer Placeholder 5">
            <a:extLst>
              <a:ext uri="{FF2B5EF4-FFF2-40B4-BE49-F238E27FC236}">
                <a16:creationId xmlns:a16="http://schemas.microsoft.com/office/drawing/2014/main" id="{E2BC1EA2-3169-41CD-9E5B-CC5897CD2B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8075C-7766-4FFC-A5BD-5844DF830E90}"/>
              </a:ext>
            </a:extLst>
          </p:cNvPr>
          <p:cNvSpPr>
            <a:spLocks noGrp="1"/>
          </p:cNvSpPr>
          <p:nvPr>
            <p:ph type="sldNum" sz="quarter" idx="12"/>
          </p:nvPr>
        </p:nvSpPr>
        <p:spPr/>
        <p:txBody>
          <a:bodyPr/>
          <a:lstStyle/>
          <a:p>
            <a:fld id="{0028A80F-4D69-481A-93DB-665E9BFBD7F6}" type="slidenum">
              <a:rPr lang="en-US" smtClean="0"/>
              <a:t>‹#›</a:t>
            </a:fld>
            <a:endParaRPr lang="en-US"/>
          </a:p>
        </p:txBody>
      </p:sp>
    </p:spTree>
    <p:extLst>
      <p:ext uri="{BB962C8B-B14F-4D97-AF65-F5344CB8AC3E}">
        <p14:creationId xmlns:p14="http://schemas.microsoft.com/office/powerpoint/2010/main" val="65575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450A79-C4A8-4D9D-AE9F-956673AEC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AEC362-6A2E-4D72-A3B0-FF289B96BC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B0575-3D56-4D5D-AC7C-CDA56EEE7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3210B-AAA8-4F2D-8058-6A0A6D6301E8}" type="datetimeFigureOut">
              <a:rPr lang="en-US" smtClean="0"/>
              <a:t>12/29/2018</a:t>
            </a:fld>
            <a:endParaRPr lang="en-US"/>
          </a:p>
        </p:txBody>
      </p:sp>
      <p:sp>
        <p:nvSpPr>
          <p:cNvPr id="5" name="Footer Placeholder 4">
            <a:extLst>
              <a:ext uri="{FF2B5EF4-FFF2-40B4-BE49-F238E27FC236}">
                <a16:creationId xmlns:a16="http://schemas.microsoft.com/office/drawing/2014/main" id="{2104FD58-9F92-489E-9E08-190217A65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3C4114-6244-43A0-9C4F-F71FFCF088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8A80F-4D69-481A-93DB-665E9BFBD7F6}" type="slidenum">
              <a:rPr lang="en-US" smtClean="0"/>
              <a:t>‹#›</a:t>
            </a:fld>
            <a:endParaRPr lang="en-US"/>
          </a:p>
        </p:txBody>
      </p:sp>
    </p:spTree>
    <p:extLst>
      <p:ext uri="{BB962C8B-B14F-4D97-AF65-F5344CB8AC3E}">
        <p14:creationId xmlns:p14="http://schemas.microsoft.com/office/powerpoint/2010/main" val="3773615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JmC-vjQGSN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video.yahoo.com/watch/1595570/539015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youtube.com/watch?v=6CsTTmvX6mc" TargetMode="External"/><Relationship Id="rId4" Type="http://schemas.openxmlformats.org/officeDocument/2006/relationships/hyperlink" Target="https://www.youtube.com/watch?v=GyMLlLxbfa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hyperlink" Target="https://www.superteachertools.us/jeopardyx/answerkey.php?game=45924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1A84-FB35-4863-9A1C-E08114752233}"/>
              </a:ext>
            </a:extLst>
          </p:cNvPr>
          <p:cNvSpPr>
            <a:spLocks noGrp="1"/>
          </p:cNvSpPr>
          <p:nvPr>
            <p:ph type="ctrTitle"/>
          </p:nvPr>
        </p:nvSpPr>
        <p:spPr>
          <a:xfrm>
            <a:off x="1524000" y="2245809"/>
            <a:ext cx="9144000" cy="1564716"/>
          </a:xfrm>
        </p:spPr>
        <p:txBody>
          <a:bodyPr>
            <a:normAutofit/>
          </a:bodyPr>
          <a:lstStyle/>
          <a:p>
            <a:pPr algn="l"/>
            <a:r>
              <a:rPr lang="en-US" sz="4800"/>
              <a:t>Plate Tectonics</a:t>
            </a:r>
          </a:p>
        </p:txBody>
      </p:sp>
      <p:sp>
        <p:nvSpPr>
          <p:cNvPr id="3" name="Subtitle 2">
            <a:extLst>
              <a:ext uri="{FF2B5EF4-FFF2-40B4-BE49-F238E27FC236}">
                <a16:creationId xmlns:a16="http://schemas.microsoft.com/office/drawing/2014/main" id="{ADACE085-602A-4413-ABEB-030706D2BBEB}"/>
              </a:ext>
            </a:extLst>
          </p:cNvPr>
          <p:cNvSpPr>
            <a:spLocks noGrp="1"/>
          </p:cNvSpPr>
          <p:nvPr>
            <p:ph type="subTitle" idx="1"/>
          </p:nvPr>
        </p:nvSpPr>
        <p:spPr>
          <a:xfrm>
            <a:off x="1524000" y="3947050"/>
            <a:ext cx="9144000" cy="572583"/>
          </a:xfrm>
        </p:spPr>
        <p:txBody>
          <a:bodyPr>
            <a:normAutofit/>
          </a:bodyPr>
          <a:lstStyle/>
          <a:p>
            <a:pPr algn="l"/>
            <a:r>
              <a:rPr lang="en-US" sz="2000" dirty="0"/>
              <a:t>Chapter 17</a:t>
            </a:r>
          </a:p>
          <a:p>
            <a:pPr algn="l"/>
            <a:endParaRPr lang="en-US" sz="2000" dirty="0"/>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452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97C6-41A4-45D4-988C-0E10FB2E11D6}"/>
              </a:ext>
            </a:extLst>
          </p:cNvPr>
          <p:cNvSpPr>
            <a:spLocks noGrp="1"/>
          </p:cNvSpPr>
          <p:nvPr>
            <p:ph type="title"/>
          </p:nvPr>
        </p:nvSpPr>
        <p:spPr>
          <a:xfrm>
            <a:off x="838200" y="365125"/>
            <a:ext cx="10515600" cy="1325563"/>
          </a:xfrm>
        </p:spPr>
        <p:txBody>
          <a:bodyPr>
            <a:normAutofit/>
          </a:bodyPr>
          <a:lstStyle/>
          <a:p>
            <a:r>
              <a:rPr lang="en-US" dirty="0"/>
              <a:t>Continental Drift – </a:t>
            </a:r>
            <a:br>
              <a:rPr lang="en-US" dirty="0"/>
            </a:br>
            <a:r>
              <a:rPr lang="en-US" dirty="0"/>
              <a:t>Climatic Evidence: Coal Deposits</a:t>
            </a:r>
          </a:p>
        </p:txBody>
      </p:sp>
      <p:graphicFrame>
        <p:nvGraphicFramePr>
          <p:cNvPr id="5" name="Content Placeholder 2">
            <a:extLst>
              <a:ext uri="{FF2B5EF4-FFF2-40B4-BE49-F238E27FC236}">
                <a16:creationId xmlns:a16="http://schemas.microsoft.com/office/drawing/2014/main" id="{DFD05EAC-DC7C-4467-B89B-121C45F3F5DD}"/>
              </a:ext>
            </a:extLst>
          </p:cNvPr>
          <p:cNvGraphicFramePr>
            <a:graphicFrameLocks noGrp="1"/>
          </p:cNvGraphicFramePr>
          <p:nvPr>
            <p:ph idx="1"/>
            <p:extLst>
              <p:ext uri="{D42A27DB-BD31-4B8C-83A1-F6EECF244321}">
                <p14:modId xmlns:p14="http://schemas.microsoft.com/office/powerpoint/2010/main" val="28746229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450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1AC1FE-414E-4627-A2D8-1E66458FF205}"/>
              </a:ext>
            </a:extLst>
          </p:cNvPr>
          <p:cNvSpPr>
            <a:spLocks noGrp="1"/>
          </p:cNvSpPr>
          <p:nvPr>
            <p:ph type="title"/>
          </p:nvPr>
        </p:nvSpPr>
        <p:spPr>
          <a:xfrm>
            <a:off x="160020" y="0"/>
            <a:ext cx="4297680" cy="2386583"/>
          </a:xfrm>
          <a:noFill/>
          <a:ln w="19050">
            <a:solidFill>
              <a:schemeClr val="bg1"/>
            </a:solidFill>
          </a:ln>
        </p:spPr>
        <p:txBody>
          <a:bodyPr wrap="square">
            <a:normAutofit/>
          </a:bodyPr>
          <a:lstStyle/>
          <a:p>
            <a:pPr algn="ctr"/>
            <a:r>
              <a:rPr lang="en-US" sz="3200" dirty="0">
                <a:solidFill>
                  <a:schemeClr val="bg1"/>
                </a:solidFill>
              </a:rPr>
              <a:t>Continental Drift – </a:t>
            </a:r>
            <a:br>
              <a:rPr lang="en-US" sz="3200" dirty="0">
                <a:solidFill>
                  <a:schemeClr val="bg1"/>
                </a:solidFill>
              </a:rPr>
            </a:br>
            <a:r>
              <a:rPr lang="en-US" sz="3200" dirty="0">
                <a:solidFill>
                  <a:schemeClr val="bg1"/>
                </a:solidFill>
              </a:rPr>
              <a:t>Climatic Evidence: Glacial Deposits</a:t>
            </a:r>
          </a:p>
        </p:txBody>
      </p:sp>
      <p:sp>
        <p:nvSpPr>
          <p:cNvPr id="3" name="Content Placeholder 2">
            <a:extLst>
              <a:ext uri="{FF2B5EF4-FFF2-40B4-BE49-F238E27FC236}">
                <a16:creationId xmlns:a16="http://schemas.microsoft.com/office/drawing/2014/main" id="{74D411C6-CC4C-4D42-ABFE-20CB54BE081E}"/>
              </a:ext>
            </a:extLst>
          </p:cNvPr>
          <p:cNvSpPr>
            <a:spLocks noGrp="1"/>
          </p:cNvSpPr>
          <p:nvPr>
            <p:ph idx="1"/>
          </p:nvPr>
        </p:nvSpPr>
        <p:spPr>
          <a:xfrm>
            <a:off x="160020" y="2638044"/>
            <a:ext cx="4297680" cy="3968496"/>
          </a:xfrm>
        </p:spPr>
        <p:txBody>
          <a:bodyPr>
            <a:normAutofit/>
          </a:bodyPr>
          <a:lstStyle/>
          <a:p>
            <a:r>
              <a:rPr lang="en-US" dirty="0">
                <a:solidFill>
                  <a:schemeClr val="bg1"/>
                </a:solidFill>
              </a:rPr>
              <a:t>Glacial deposits nearly 300 million years old on several continents led Wegener to propose that these landmasses might have once been joined and covered with ice. </a:t>
            </a:r>
          </a:p>
          <a:p>
            <a:r>
              <a:rPr lang="en-US" i="1" dirty="0">
                <a:solidFill>
                  <a:schemeClr val="bg1"/>
                </a:solidFill>
              </a:rPr>
              <a:t>The extent of the ice is shown in white.</a:t>
            </a:r>
          </a:p>
          <a:p>
            <a:endParaRPr lang="en-US" sz="2000" dirty="0">
              <a:solidFill>
                <a:schemeClr val="bg1"/>
              </a:solidFill>
            </a:endParaRPr>
          </a:p>
        </p:txBody>
      </p:sp>
      <p:pic>
        <p:nvPicPr>
          <p:cNvPr id="4" name="Picture 3">
            <a:extLst>
              <a:ext uri="{FF2B5EF4-FFF2-40B4-BE49-F238E27FC236}">
                <a16:creationId xmlns:a16="http://schemas.microsoft.com/office/drawing/2014/main" id="{9738EF0E-E791-4A5C-924C-D164B9A759E3}"/>
              </a:ext>
            </a:extLst>
          </p:cNvPr>
          <p:cNvPicPr>
            <a:picLocks noChangeAspect="1"/>
          </p:cNvPicPr>
          <p:nvPr/>
        </p:nvPicPr>
        <p:blipFill>
          <a:blip r:embed="rId2"/>
          <a:stretch>
            <a:fillRect/>
          </a:stretch>
        </p:blipFill>
        <p:spPr>
          <a:xfrm>
            <a:off x="5297763" y="1004528"/>
            <a:ext cx="6250769" cy="4688076"/>
          </a:xfrm>
          <a:prstGeom prst="rect">
            <a:avLst/>
          </a:prstGeom>
        </p:spPr>
      </p:pic>
    </p:spTree>
    <p:extLst>
      <p:ext uri="{BB962C8B-B14F-4D97-AF65-F5344CB8AC3E}">
        <p14:creationId xmlns:p14="http://schemas.microsoft.com/office/powerpoint/2010/main" val="235567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2833-E72D-475D-867C-E2B47BFA11D2}"/>
              </a:ext>
            </a:extLst>
          </p:cNvPr>
          <p:cNvSpPr>
            <a:spLocks noGrp="1"/>
          </p:cNvSpPr>
          <p:nvPr>
            <p:ph type="title"/>
          </p:nvPr>
        </p:nvSpPr>
        <p:spPr>
          <a:xfrm>
            <a:off x="590550" y="-22543"/>
            <a:ext cx="10515600" cy="1325563"/>
          </a:xfrm>
        </p:spPr>
        <p:txBody>
          <a:bodyPr/>
          <a:lstStyle/>
          <a:p>
            <a:r>
              <a:rPr lang="en-US" dirty="0"/>
              <a:t>A Rejected Notion</a:t>
            </a:r>
          </a:p>
        </p:txBody>
      </p:sp>
      <p:sp>
        <p:nvSpPr>
          <p:cNvPr id="3" name="Content Placeholder 2">
            <a:extLst>
              <a:ext uri="{FF2B5EF4-FFF2-40B4-BE49-F238E27FC236}">
                <a16:creationId xmlns:a16="http://schemas.microsoft.com/office/drawing/2014/main" id="{67982A1C-07A5-44CE-A8D6-871ADB690CB3}"/>
              </a:ext>
            </a:extLst>
          </p:cNvPr>
          <p:cNvSpPr>
            <a:spLocks noGrp="1"/>
          </p:cNvSpPr>
          <p:nvPr>
            <p:ph idx="1"/>
          </p:nvPr>
        </p:nvSpPr>
        <p:spPr>
          <a:xfrm>
            <a:off x="342900" y="1303020"/>
            <a:ext cx="11010900" cy="5394959"/>
          </a:xfrm>
        </p:spPr>
        <p:txBody>
          <a:bodyPr>
            <a:normAutofit lnSpcReduction="10000"/>
          </a:bodyPr>
          <a:lstStyle/>
          <a:p>
            <a:r>
              <a:rPr lang="en-US" dirty="0"/>
              <a:t>Although Wegener had compiled an impressive collection of data, the hypothesis of continental drift was not accepted by the scientific community.</a:t>
            </a:r>
          </a:p>
          <a:p>
            <a:r>
              <a:rPr lang="en-US" b="1" dirty="0"/>
              <a:t>Two unanswered questions:</a:t>
            </a:r>
          </a:p>
          <a:p>
            <a:pPr lvl="1"/>
            <a:r>
              <a:rPr lang="en-US" dirty="0"/>
              <a:t>What forces could cause the movement?</a:t>
            </a:r>
          </a:p>
          <a:p>
            <a:pPr lvl="1"/>
            <a:r>
              <a:rPr lang="en-US" dirty="0"/>
              <a:t>How could continents move through solids?</a:t>
            </a:r>
          </a:p>
          <a:p>
            <a:pPr marL="914400" lvl="2" indent="0">
              <a:buNone/>
            </a:pPr>
            <a:r>
              <a:rPr lang="en-US" dirty="0"/>
              <a:t>~Main reasons that continental drift was rejected. ~</a:t>
            </a:r>
          </a:p>
          <a:p>
            <a:r>
              <a:rPr lang="en-US" dirty="0"/>
              <a:t>It was not until the early 1960s, when new technology revealed more evidence about how continents move, that scientists began to reconsider Wegener’s ideas.</a:t>
            </a:r>
          </a:p>
          <a:p>
            <a:pPr lvl="1"/>
            <a:r>
              <a:rPr lang="en-US" dirty="0"/>
              <a:t>Seafloor mapping &amp; Earth’s magnetic field provided necessary evidence to show how continents move.</a:t>
            </a:r>
          </a:p>
          <a:p>
            <a:pPr lvl="1"/>
            <a:endParaRPr lang="en-US" dirty="0"/>
          </a:p>
          <a:p>
            <a:pPr lvl="1"/>
            <a:r>
              <a:rPr lang="en-US" dirty="0">
                <a:hlinkClick r:id="rId2"/>
              </a:rPr>
              <a:t>https://www.youtube.com/watch?v=JmC-vjQGSNM</a:t>
            </a:r>
            <a:r>
              <a:rPr lang="en-US" dirty="0"/>
              <a:t> </a:t>
            </a:r>
          </a:p>
          <a:p>
            <a:endParaRPr lang="en-US" dirty="0"/>
          </a:p>
        </p:txBody>
      </p:sp>
    </p:spTree>
    <p:extLst>
      <p:ext uri="{BB962C8B-B14F-4D97-AF65-F5344CB8AC3E}">
        <p14:creationId xmlns:p14="http://schemas.microsoft.com/office/powerpoint/2010/main" val="4185257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92684FE1-515F-466F-B5BE-30E92015B634}"/>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17.2 - Seafloor Spreading</a:t>
            </a:r>
          </a:p>
        </p:txBody>
      </p:sp>
      <p:sp>
        <p:nvSpPr>
          <p:cNvPr id="5" name="Subtitle 4">
            <a:extLst>
              <a:ext uri="{FF2B5EF4-FFF2-40B4-BE49-F238E27FC236}">
                <a16:creationId xmlns:a16="http://schemas.microsoft.com/office/drawing/2014/main" id="{723873C3-EF6B-4185-A181-9782D236C32A}"/>
              </a:ext>
            </a:extLst>
          </p:cNvPr>
          <p:cNvSpPr>
            <a:spLocks noGrp="1"/>
          </p:cNvSpPr>
          <p:nvPr>
            <p:ph type="subTitle" idx="1"/>
          </p:nvPr>
        </p:nvSpPr>
        <p:spPr>
          <a:xfrm>
            <a:off x="3045368" y="4074718"/>
            <a:ext cx="6101264" cy="1457402"/>
          </a:xfrm>
        </p:spPr>
        <p:txBody>
          <a:bodyPr>
            <a:normAutofit/>
          </a:bodyPr>
          <a:lstStyle/>
          <a:p>
            <a:r>
              <a:rPr lang="en-US" dirty="0">
                <a:solidFill>
                  <a:srgbClr val="FFFFFF"/>
                </a:solidFill>
              </a:rPr>
              <a:t>Oceanic crust forms at ocean rides and becomes part of the seafloor.</a:t>
            </a:r>
          </a:p>
        </p:txBody>
      </p:sp>
    </p:spTree>
    <p:extLst>
      <p:ext uri="{BB962C8B-B14F-4D97-AF65-F5344CB8AC3E}">
        <p14:creationId xmlns:p14="http://schemas.microsoft.com/office/powerpoint/2010/main" val="1305593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CEDE-D6BF-4F94-8E4D-E003F0E7C2A4}"/>
              </a:ext>
            </a:extLst>
          </p:cNvPr>
          <p:cNvSpPr>
            <a:spLocks noGrp="1"/>
          </p:cNvSpPr>
          <p:nvPr>
            <p:ph type="title"/>
          </p:nvPr>
        </p:nvSpPr>
        <p:spPr>
          <a:xfrm>
            <a:off x="838200" y="0"/>
            <a:ext cx="10515600" cy="1325563"/>
          </a:xfrm>
        </p:spPr>
        <p:txBody>
          <a:bodyPr/>
          <a:lstStyle/>
          <a:p>
            <a:r>
              <a:rPr lang="en-US" dirty="0"/>
              <a:t>Mapping the Ocean Floor</a:t>
            </a:r>
          </a:p>
        </p:txBody>
      </p:sp>
      <p:sp>
        <p:nvSpPr>
          <p:cNvPr id="3" name="Content Placeholder 2">
            <a:extLst>
              <a:ext uri="{FF2B5EF4-FFF2-40B4-BE49-F238E27FC236}">
                <a16:creationId xmlns:a16="http://schemas.microsoft.com/office/drawing/2014/main" id="{209B6B93-9897-4195-9AEC-351C0A29BABB}"/>
              </a:ext>
            </a:extLst>
          </p:cNvPr>
          <p:cNvSpPr>
            <a:spLocks noGrp="1"/>
          </p:cNvSpPr>
          <p:nvPr>
            <p:ph idx="1"/>
          </p:nvPr>
        </p:nvSpPr>
        <p:spPr>
          <a:xfrm>
            <a:off x="83820" y="1348740"/>
            <a:ext cx="12108180" cy="5349875"/>
          </a:xfrm>
        </p:spPr>
        <p:txBody>
          <a:bodyPr>
            <a:normAutofit/>
          </a:bodyPr>
          <a:lstStyle/>
          <a:p>
            <a:r>
              <a:rPr lang="en-US" dirty="0"/>
              <a:t>Until the mid-1900s, many scientists thought that the ocean floors were essentially flat and that oceanic crust was unchanging and was much older than continental crust.</a:t>
            </a:r>
          </a:p>
          <a:p>
            <a:r>
              <a:rPr lang="en-US" dirty="0"/>
              <a:t>Advances in technology during the 1940s and 1950s (Sonar &amp; Magnetometer) showed that all of these widely accepted ideas were incorrect.</a:t>
            </a:r>
          </a:p>
          <a:p>
            <a:r>
              <a:rPr lang="en-US" dirty="0"/>
              <a:t>One technological advance that was used to study the ocean floor was the magnetometer, a device that can detect small changes in magnetic fields.</a:t>
            </a:r>
          </a:p>
          <a:p>
            <a:pPr lvl="1"/>
            <a:r>
              <a:rPr lang="en-US" dirty="0"/>
              <a:t>Towed behind a ship, it can record the magnetic field generated by ocean floor rocks.</a:t>
            </a:r>
          </a:p>
          <a:p>
            <a:r>
              <a:rPr lang="en-US" dirty="0"/>
              <a:t>Developments in sonar technology enabled scientists to measure water depth and map the topography of the ocean floor.</a:t>
            </a:r>
          </a:p>
          <a:p>
            <a:pPr lvl="1" algn="r"/>
            <a:r>
              <a:rPr lang="en-US" dirty="0"/>
              <a:t>Recall that sonar uses SOUND waves!</a:t>
            </a:r>
          </a:p>
          <a:p>
            <a:pPr lvl="1" algn="r"/>
            <a:r>
              <a:rPr lang="en-US" dirty="0"/>
              <a:t>Topography: changes in elevation of crust</a:t>
            </a:r>
          </a:p>
        </p:txBody>
      </p:sp>
    </p:spTree>
    <p:extLst>
      <p:ext uri="{BB962C8B-B14F-4D97-AF65-F5344CB8AC3E}">
        <p14:creationId xmlns:p14="http://schemas.microsoft.com/office/powerpoint/2010/main" val="346064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FA2DB4-7323-466A-A339-5C388B8DE02A}"/>
              </a:ext>
            </a:extLst>
          </p:cNvPr>
          <p:cNvSpPr>
            <a:spLocks noGrp="1"/>
          </p:cNvSpPr>
          <p:nvPr>
            <p:ph type="title"/>
          </p:nvPr>
        </p:nvSpPr>
        <p:spPr>
          <a:xfrm>
            <a:off x="838200" y="631825"/>
            <a:ext cx="10515600" cy="1325563"/>
          </a:xfrm>
        </p:spPr>
        <p:txBody>
          <a:bodyPr>
            <a:normAutofit/>
          </a:bodyPr>
          <a:lstStyle/>
          <a:p>
            <a:r>
              <a:rPr lang="en-US" dirty="0"/>
              <a:t>Ocean- Floor Topography</a:t>
            </a:r>
          </a:p>
        </p:txBody>
      </p:sp>
      <p:sp>
        <p:nvSpPr>
          <p:cNvPr id="3" name="Content Placeholder 2">
            <a:extLst>
              <a:ext uri="{FF2B5EF4-FFF2-40B4-BE49-F238E27FC236}">
                <a16:creationId xmlns:a16="http://schemas.microsoft.com/office/drawing/2014/main" id="{CD94867B-12CC-43C1-B463-56334E242C0B}"/>
              </a:ext>
            </a:extLst>
          </p:cNvPr>
          <p:cNvSpPr>
            <a:spLocks noGrp="1"/>
          </p:cNvSpPr>
          <p:nvPr>
            <p:ph idx="1"/>
          </p:nvPr>
        </p:nvSpPr>
        <p:spPr>
          <a:xfrm>
            <a:off x="838200" y="2057400"/>
            <a:ext cx="10515600" cy="3871762"/>
          </a:xfrm>
        </p:spPr>
        <p:txBody>
          <a:bodyPr>
            <a:normAutofit/>
          </a:bodyPr>
          <a:lstStyle/>
          <a:p>
            <a:r>
              <a:rPr lang="en-US" sz="2400" dirty="0"/>
              <a:t>Using the maps made from data collected by sonar and magnetometers, scientists discovered that vast, underwater mountain chains called ocean ridges run along the ocean floors around Earth much like seams on a baseball. </a:t>
            </a:r>
          </a:p>
          <a:p>
            <a:pPr lvl="1"/>
            <a:r>
              <a:rPr lang="en-US" dirty="0"/>
              <a:t>Earthquakes and Volcanoes are common along these ridges</a:t>
            </a:r>
          </a:p>
          <a:p>
            <a:r>
              <a:rPr lang="en-US" sz="2400" dirty="0"/>
              <a:t>Maps generated with sonar data revealed that underwater mountain chains had counterparts called deep-sea trenches.</a:t>
            </a:r>
          </a:p>
          <a:p>
            <a:r>
              <a:rPr lang="en-US" sz="2400" dirty="0"/>
              <a:t>The deepest trench, the Mariana Trench, is more than 11 km (6.3 miles) deep. </a:t>
            </a:r>
          </a:p>
          <a:p>
            <a:r>
              <a:rPr lang="en-US" sz="2400" dirty="0"/>
              <a:t>Mount Everest, the world’s tallest mountain, stands at 9 km (5.9 miles) above sea level, and could fit inside the Mariana Trench with six Empire State buildings stacked on top.</a:t>
            </a:r>
          </a:p>
          <a:p>
            <a:pPr marL="0" indent="0">
              <a:buNone/>
            </a:pPr>
            <a:endParaRPr lang="en-US" sz="2400" dirty="0"/>
          </a:p>
          <a:p>
            <a:endParaRPr lang="en-US" sz="2400" dirty="0"/>
          </a:p>
        </p:txBody>
      </p:sp>
    </p:spTree>
    <p:extLst>
      <p:ext uri="{BB962C8B-B14F-4D97-AF65-F5344CB8AC3E}">
        <p14:creationId xmlns:p14="http://schemas.microsoft.com/office/powerpoint/2010/main" val="1480466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202354-4EC4-41D7-A5EF-A1898A99AAE7}"/>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Ocean Rocks and Sediments </a:t>
            </a:r>
          </a:p>
        </p:txBody>
      </p:sp>
      <p:pic>
        <p:nvPicPr>
          <p:cNvPr id="4" name="Picture 3">
            <a:extLst>
              <a:ext uri="{FF2B5EF4-FFF2-40B4-BE49-F238E27FC236}">
                <a16:creationId xmlns:a16="http://schemas.microsoft.com/office/drawing/2014/main" id="{C31192F5-ABB6-4590-A596-CE7F864E08BF}"/>
              </a:ext>
            </a:extLst>
          </p:cNvPr>
          <p:cNvPicPr>
            <a:picLocks noChangeAspect="1"/>
          </p:cNvPicPr>
          <p:nvPr/>
        </p:nvPicPr>
        <p:blipFill rotWithShape="1">
          <a:blip r:embed="rId2"/>
          <a:srcRect t="5761" r="1"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148EBA9-5753-44AF-B905-22016F5A697C}"/>
              </a:ext>
            </a:extLst>
          </p:cNvPr>
          <p:cNvSpPr>
            <a:spLocks noGrp="1"/>
          </p:cNvSpPr>
          <p:nvPr>
            <p:ph idx="1"/>
          </p:nvPr>
        </p:nvSpPr>
        <p:spPr>
          <a:xfrm>
            <a:off x="7582563" y="321732"/>
            <a:ext cx="4085181" cy="6214534"/>
          </a:xfrm>
        </p:spPr>
        <p:txBody>
          <a:bodyPr anchor="ctr">
            <a:normAutofit/>
          </a:bodyPr>
          <a:lstStyle/>
          <a:p>
            <a:r>
              <a:rPr lang="en-US" sz="2000" dirty="0">
                <a:solidFill>
                  <a:srgbClr val="FFFFFF"/>
                </a:solidFill>
              </a:rPr>
              <a:t>The ages of the rocks that make up the seafloor vary across the ocean floor, and these variations are predictable. </a:t>
            </a:r>
          </a:p>
          <a:p>
            <a:r>
              <a:rPr lang="en-US" sz="2000" dirty="0">
                <a:solidFill>
                  <a:srgbClr val="FFFFFF"/>
                </a:solidFill>
              </a:rPr>
              <a:t>The age of oceanic crust increases with distance from a ridge.</a:t>
            </a:r>
          </a:p>
          <a:p>
            <a:r>
              <a:rPr lang="en-US" sz="2000" dirty="0">
                <a:solidFill>
                  <a:srgbClr val="FFFFFF"/>
                </a:solidFill>
              </a:rPr>
              <a:t>Ocean-floor sediments are typically a few hundred meters thick.</a:t>
            </a:r>
          </a:p>
          <a:p>
            <a:r>
              <a:rPr lang="en-US" sz="2000" dirty="0">
                <a:solidFill>
                  <a:srgbClr val="FFFFFF"/>
                </a:solidFill>
              </a:rPr>
              <a:t>Large areas of continents, on the other hand, are blanketed with sedimentary rocks that are as much as 20 km thick. </a:t>
            </a:r>
          </a:p>
          <a:p>
            <a:r>
              <a:rPr lang="en-US" sz="2000" dirty="0">
                <a:solidFill>
                  <a:srgbClr val="FFFFFF"/>
                </a:solidFill>
              </a:rPr>
              <a:t>Observations of ocean-floor sediments revealed that, like the age of ocean crust, the thickness of ocean-floor sediments increases with distance from an ocean ridge.</a:t>
            </a:r>
          </a:p>
          <a:p>
            <a:endParaRPr lang="en-US" sz="1600" dirty="0">
              <a:solidFill>
                <a:srgbClr val="FFFFFF"/>
              </a:solidFill>
            </a:endParaRPr>
          </a:p>
        </p:txBody>
      </p:sp>
    </p:spTree>
    <p:extLst>
      <p:ext uri="{BB962C8B-B14F-4D97-AF65-F5344CB8AC3E}">
        <p14:creationId xmlns:p14="http://schemas.microsoft.com/office/powerpoint/2010/main" val="1226123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5FF3-5BFA-411E-9C27-888A5978A4B0}"/>
              </a:ext>
            </a:extLst>
          </p:cNvPr>
          <p:cNvSpPr>
            <a:spLocks noGrp="1"/>
          </p:cNvSpPr>
          <p:nvPr>
            <p:ph type="title"/>
          </p:nvPr>
        </p:nvSpPr>
        <p:spPr/>
        <p:txBody>
          <a:bodyPr/>
          <a:lstStyle/>
          <a:p>
            <a:r>
              <a:rPr lang="en-US" dirty="0"/>
              <a:t>Magnetism</a:t>
            </a:r>
          </a:p>
        </p:txBody>
      </p:sp>
      <p:sp>
        <p:nvSpPr>
          <p:cNvPr id="3" name="Content Placeholder 2">
            <a:extLst>
              <a:ext uri="{FF2B5EF4-FFF2-40B4-BE49-F238E27FC236}">
                <a16:creationId xmlns:a16="http://schemas.microsoft.com/office/drawing/2014/main" id="{0C90DF81-1FA7-47BC-9893-41D9250DE481}"/>
              </a:ext>
            </a:extLst>
          </p:cNvPr>
          <p:cNvSpPr>
            <a:spLocks noGrp="1"/>
          </p:cNvSpPr>
          <p:nvPr>
            <p:ph idx="1"/>
          </p:nvPr>
        </p:nvSpPr>
        <p:spPr/>
        <p:txBody>
          <a:bodyPr/>
          <a:lstStyle/>
          <a:p>
            <a:r>
              <a:rPr lang="en-US" dirty="0"/>
              <a:t>Earth has a magnetic field generated by the flow of molten iron in the outer core. This field is what causes a compass needle to point to the North.</a:t>
            </a:r>
          </a:p>
          <a:p>
            <a:r>
              <a:rPr lang="en-US" dirty="0"/>
              <a:t>A magnetic reversal happens when the flow in the outer core changes, and Earth’s magnetic field changes direction.</a:t>
            </a:r>
          </a:p>
          <a:p>
            <a:r>
              <a:rPr lang="en-US" dirty="0"/>
              <a:t>A magnetic field that has the same orientation as Earth’s present field is said to have </a:t>
            </a:r>
            <a:r>
              <a:rPr lang="en-US" i="1" dirty="0"/>
              <a:t>normal polarity. </a:t>
            </a:r>
          </a:p>
          <a:p>
            <a:r>
              <a:rPr lang="en-US" dirty="0"/>
              <a:t>A magnetic field that is opposite to the present field has </a:t>
            </a:r>
            <a:r>
              <a:rPr lang="en-US" i="1" dirty="0"/>
              <a:t>reversed polarity.</a:t>
            </a:r>
          </a:p>
          <a:p>
            <a:endParaRPr lang="en-US" dirty="0"/>
          </a:p>
        </p:txBody>
      </p:sp>
    </p:spTree>
    <p:extLst>
      <p:ext uri="{BB962C8B-B14F-4D97-AF65-F5344CB8AC3E}">
        <p14:creationId xmlns:p14="http://schemas.microsoft.com/office/powerpoint/2010/main" val="769104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4458FB-0A0F-47CE-BFF4-83845ACD9DC6}"/>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Magnetism </a:t>
            </a:r>
          </a:p>
        </p:txBody>
      </p:sp>
      <p:pic>
        <p:nvPicPr>
          <p:cNvPr id="5" name="Picture 4">
            <a:extLst>
              <a:ext uri="{FF2B5EF4-FFF2-40B4-BE49-F238E27FC236}">
                <a16:creationId xmlns:a16="http://schemas.microsoft.com/office/drawing/2014/main" id="{FCB0AA38-57EF-446A-8322-CDA1FAA48246}"/>
              </a:ext>
            </a:extLst>
          </p:cNvPr>
          <p:cNvPicPr>
            <a:picLocks noChangeAspect="1"/>
          </p:cNvPicPr>
          <p:nvPr/>
        </p:nvPicPr>
        <p:blipFill>
          <a:blip r:embed="rId2"/>
          <a:stretch>
            <a:fillRect/>
          </a:stretch>
        </p:blipFill>
        <p:spPr>
          <a:xfrm>
            <a:off x="1563875" y="307731"/>
            <a:ext cx="2968246" cy="3997637"/>
          </a:xfrm>
          <a:prstGeom prst="rect">
            <a:avLst/>
          </a:prstGeom>
        </p:spPr>
      </p:pic>
      <p:pic>
        <p:nvPicPr>
          <p:cNvPr id="4" name="Content Placeholder 3">
            <a:extLst>
              <a:ext uri="{FF2B5EF4-FFF2-40B4-BE49-F238E27FC236}">
                <a16:creationId xmlns:a16="http://schemas.microsoft.com/office/drawing/2014/main" id="{A9178B96-DAB6-4C2A-B0FA-F9E0311DB775}"/>
              </a:ext>
            </a:extLst>
          </p:cNvPr>
          <p:cNvPicPr>
            <a:picLocks noGrp="1" noChangeAspect="1"/>
          </p:cNvPicPr>
          <p:nvPr>
            <p:ph idx="1"/>
          </p:nvPr>
        </p:nvPicPr>
        <p:blipFill>
          <a:blip r:embed="rId3"/>
          <a:stretch>
            <a:fillRect/>
          </a:stretch>
        </p:blipFill>
        <p:spPr>
          <a:xfrm>
            <a:off x="7619902" y="307731"/>
            <a:ext cx="3048198" cy="3997637"/>
          </a:xfrm>
          <a:prstGeom prst="rect">
            <a:avLst/>
          </a:prstGeom>
        </p:spPr>
      </p:pic>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141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9935AC-B72B-45A9-B579-C892704B2371}"/>
              </a:ext>
            </a:extLst>
          </p:cNvPr>
          <p:cNvSpPr>
            <a:spLocks noGrp="1"/>
          </p:cNvSpPr>
          <p:nvPr>
            <p:ph type="title"/>
          </p:nvPr>
        </p:nvSpPr>
        <p:spPr>
          <a:xfrm>
            <a:off x="241946" y="160020"/>
            <a:ext cx="3575157" cy="2347332"/>
          </a:xfrm>
        </p:spPr>
        <p:txBody>
          <a:bodyPr anchor="t">
            <a:normAutofit/>
          </a:bodyPr>
          <a:lstStyle/>
          <a:p>
            <a:r>
              <a:rPr lang="en-US" sz="5400" dirty="0">
                <a:solidFill>
                  <a:srgbClr val="FFFFFF"/>
                </a:solidFill>
              </a:rPr>
              <a:t>Magnetic Polarity Time Scale</a:t>
            </a:r>
          </a:p>
        </p:txBody>
      </p:sp>
      <p:sp>
        <p:nvSpPr>
          <p:cNvPr id="3" name="Content Placeholder 2">
            <a:extLst>
              <a:ext uri="{FF2B5EF4-FFF2-40B4-BE49-F238E27FC236}">
                <a16:creationId xmlns:a16="http://schemas.microsoft.com/office/drawing/2014/main" id="{F603BD24-EFCC-4617-836D-47AFE49715FB}"/>
              </a:ext>
            </a:extLst>
          </p:cNvPr>
          <p:cNvSpPr>
            <a:spLocks noGrp="1"/>
          </p:cNvSpPr>
          <p:nvPr>
            <p:ph sz="half" idx="1"/>
          </p:nvPr>
        </p:nvSpPr>
        <p:spPr>
          <a:xfrm>
            <a:off x="4380783" y="160020"/>
            <a:ext cx="3427355" cy="6469379"/>
          </a:xfrm>
        </p:spPr>
        <p:txBody>
          <a:bodyPr>
            <a:normAutofit fontScale="92500" lnSpcReduction="10000"/>
          </a:bodyPr>
          <a:lstStyle/>
          <a:p>
            <a:r>
              <a:rPr lang="en-US" sz="3200" dirty="0"/>
              <a:t>Paleomagnetism is the study of the history of Earth’s magnetic field.</a:t>
            </a:r>
          </a:p>
          <a:p>
            <a:r>
              <a:rPr lang="en-US" sz="3200" dirty="0"/>
              <a:t>When lava solidifies, iron-bearing minerals such as magnetite crystallize. </a:t>
            </a:r>
          </a:p>
          <a:p>
            <a:r>
              <a:rPr lang="en-US" sz="3200" dirty="0"/>
              <a:t>As they crystallize, these minerals behave like tiny compasses and align with Earth’s magnetic field.</a:t>
            </a:r>
          </a:p>
          <a:p>
            <a:endParaRPr lang="en-US" sz="2000" dirty="0"/>
          </a:p>
        </p:txBody>
      </p:sp>
      <p:cxnSp>
        <p:nvCxnSpPr>
          <p:cNvPr id="18" name="Straight Connector 1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0BBB903-4872-4484-A5D6-8F6540428AFA}"/>
              </a:ext>
            </a:extLst>
          </p:cNvPr>
          <p:cNvSpPr>
            <a:spLocks noGrp="1"/>
          </p:cNvSpPr>
          <p:nvPr>
            <p:ph sz="half" idx="2"/>
          </p:nvPr>
        </p:nvSpPr>
        <p:spPr>
          <a:xfrm>
            <a:off x="8451605" y="160020"/>
            <a:ext cx="3197700" cy="6697979"/>
          </a:xfrm>
        </p:spPr>
        <p:txBody>
          <a:bodyPr>
            <a:normAutofit fontScale="92500" lnSpcReduction="10000"/>
          </a:bodyPr>
          <a:lstStyle/>
          <a:p>
            <a:r>
              <a:rPr lang="en-US" sz="3500" dirty="0"/>
              <a:t>Periods of normal polarity alternate with periods of reversed polarity. </a:t>
            </a:r>
          </a:p>
          <a:p>
            <a:r>
              <a:rPr lang="en-US" sz="3500" dirty="0"/>
              <a:t>Long-term changes in Earth’s magnetic field, called </a:t>
            </a:r>
            <a:r>
              <a:rPr lang="en-US" sz="3500" b="1" dirty="0"/>
              <a:t>epochs</a:t>
            </a:r>
          </a:p>
          <a:p>
            <a:r>
              <a:rPr lang="en-US" sz="3500" dirty="0"/>
              <a:t>Short-term changes are called </a:t>
            </a:r>
            <a:r>
              <a:rPr lang="en-US" sz="3500" b="1" dirty="0"/>
              <a:t>events.</a:t>
            </a:r>
          </a:p>
          <a:p>
            <a:endParaRPr lang="en-US" sz="2000" dirty="0"/>
          </a:p>
        </p:txBody>
      </p:sp>
      <p:pic>
        <p:nvPicPr>
          <p:cNvPr id="5" name="Picture 4">
            <a:extLst>
              <a:ext uri="{FF2B5EF4-FFF2-40B4-BE49-F238E27FC236}">
                <a16:creationId xmlns:a16="http://schemas.microsoft.com/office/drawing/2014/main" id="{18B13B12-800D-4CC9-AF15-160703BC07A3}"/>
              </a:ext>
            </a:extLst>
          </p:cNvPr>
          <p:cNvPicPr>
            <a:picLocks noChangeAspect="1"/>
          </p:cNvPicPr>
          <p:nvPr/>
        </p:nvPicPr>
        <p:blipFill>
          <a:blip r:embed="rId3"/>
          <a:stretch>
            <a:fillRect/>
          </a:stretch>
        </p:blipFill>
        <p:spPr>
          <a:xfrm>
            <a:off x="768987" y="2450160"/>
            <a:ext cx="2046736" cy="4161133"/>
          </a:xfrm>
          <a:prstGeom prst="rect">
            <a:avLst/>
          </a:prstGeom>
        </p:spPr>
      </p:pic>
    </p:spTree>
    <p:extLst>
      <p:ext uri="{BB962C8B-B14F-4D97-AF65-F5344CB8AC3E}">
        <p14:creationId xmlns:p14="http://schemas.microsoft.com/office/powerpoint/2010/main" val="186280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8D3F03-AE77-4220-9CA7-6E154C87A3B2}"/>
              </a:ext>
            </a:extLst>
          </p:cNvPr>
          <p:cNvSpPr>
            <a:spLocks noGrp="1"/>
          </p:cNvSpPr>
          <p:nvPr>
            <p:ph type="title"/>
          </p:nvPr>
        </p:nvSpPr>
        <p:spPr>
          <a:xfrm>
            <a:off x="863029" y="1012004"/>
            <a:ext cx="3416158" cy="4795408"/>
          </a:xfrm>
        </p:spPr>
        <p:txBody>
          <a:bodyPr>
            <a:normAutofit/>
          </a:bodyPr>
          <a:lstStyle/>
          <a:p>
            <a:r>
              <a:rPr lang="en-US">
                <a:solidFill>
                  <a:srgbClr val="FFFFFF"/>
                </a:solidFill>
              </a:rPr>
              <a:t>Launch Lab</a:t>
            </a:r>
          </a:p>
        </p:txBody>
      </p:sp>
      <p:graphicFrame>
        <p:nvGraphicFramePr>
          <p:cNvPr id="5" name="Content Placeholder 2">
            <a:extLst>
              <a:ext uri="{FF2B5EF4-FFF2-40B4-BE49-F238E27FC236}">
                <a16:creationId xmlns:a16="http://schemas.microsoft.com/office/drawing/2014/main" id="{8C4D4D48-1143-4581-AC7E-0055C6A58112}"/>
              </a:ext>
            </a:extLst>
          </p:cNvPr>
          <p:cNvGraphicFramePr>
            <a:graphicFrameLocks noGrp="1"/>
          </p:cNvGraphicFramePr>
          <p:nvPr>
            <p:ph idx="1"/>
            <p:extLst>
              <p:ext uri="{D42A27DB-BD31-4B8C-83A1-F6EECF244321}">
                <p14:modId xmlns:p14="http://schemas.microsoft.com/office/powerpoint/2010/main" val="322599257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7340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05654-7853-43B5-B881-89B629B1825C}"/>
              </a:ext>
            </a:extLst>
          </p:cNvPr>
          <p:cNvSpPr>
            <a:spLocks noGrp="1"/>
          </p:cNvSpPr>
          <p:nvPr>
            <p:ph type="title"/>
          </p:nvPr>
        </p:nvSpPr>
        <p:spPr>
          <a:xfrm>
            <a:off x="7658100" y="364490"/>
            <a:ext cx="4533900" cy="2332990"/>
          </a:xfrm>
        </p:spPr>
        <p:txBody>
          <a:bodyPr>
            <a:normAutofit/>
          </a:bodyPr>
          <a:lstStyle/>
          <a:p>
            <a:r>
              <a:rPr lang="en-US" dirty="0"/>
              <a:t>Magnetism: Magnetic Symmetry</a:t>
            </a:r>
          </a:p>
        </p:txBody>
      </p:sp>
      <p:sp>
        <p:nvSpPr>
          <p:cNvPr id="3" name="Content Placeholder 2">
            <a:extLst>
              <a:ext uri="{FF2B5EF4-FFF2-40B4-BE49-F238E27FC236}">
                <a16:creationId xmlns:a16="http://schemas.microsoft.com/office/drawing/2014/main" id="{5AA5C7C5-F05B-4BA3-882B-67ED631EE12C}"/>
              </a:ext>
            </a:extLst>
          </p:cNvPr>
          <p:cNvSpPr>
            <a:spLocks noGrp="1"/>
          </p:cNvSpPr>
          <p:nvPr>
            <p:ph sz="half" idx="1"/>
          </p:nvPr>
        </p:nvSpPr>
        <p:spPr>
          <a:xfrm>
            <a:off x="388620" y="182880"/>
            <a:ext cx="6789420" cy="6310630"/>
          </a:xfrm>
        </p:spPr>
        <p:txBody>
          <a:bodyPr>
            <a:normAutofit fontScale="85000" lnSpcReduction="20000"/>
          </a:bodyPr>
          <a:lstStyle/>
          <a:p>
            <a:r>
              <a:rPr lang="en-US" sz="3500" dirty="0"/>
              <a:t>Regions of normal and reverse polarity form a series of stripes across the ocean floor parallel to the ocean ridges. </a:t>
            </a:r>
          </a:p>
          <a:p>
            <a:r>
              <a:rPr lang="en-US" sz="3500" dirty="0"/>
              <a:t>The ages and widths of the stripes match  from one side of the ridges to the other.</a:t>
            </a:r>
          </a:p>
          <a:p>
            <a:r>
              <a:rPr lang="en-US" sz="3500" dirty="0"/>
              <a:t>By matching the magnetic patterns on the seafloor with the known pattern of magnetic reversals on land, scientists were able to determine the age of the ocean floor from magnetic recording and to create isochron maps of the ocean floor.</a:t>
            </a:r>
          </a:p>
          <a:p>
            <a:r>
              <a:rPr lang="en-US" sz="3500" dirty="0"/>
              <a:t>An isochron is an imaginary line on a map that shows points that have the same age—that is, they formed at the same time.</a:t>
            </a:r>
          </a:p>
          <a:p>
            <a:endParaRPr lang="en-US" dirty="0"/>
          </a:p>
        </p:txBody>
      </p:sp>
      <p:pic>
        <p:nvPicPr>
          <p:cNvPr id="5" name="Content Placeholder 4">
            <a:extLst>
              <a:ext uri="{FF2B5EF4-FFF2-40B4-BE49-F238E27FC236}">
                <a16:creationId xmlns:a16="http://schemas.microsoft.com/office/drawing/2014/main" id="{67C144D3-6DF6-4DCE-B2DB-5A15F6F4371D}"/>
              </a:ext>
            </a:extLst>
          </p:cNvPr>
          <p:cNvPicPr>
            <a:picLocks noGrp="1" noChangeAspect="1"/>
          </p:cNvPicPr>
          <p:nvPr>
            <p:ph sz="half" idx="2"/>
          </p:nvPr>
        </p:nvPicPr>
        <p:blipFill>
          <a:blip r:embed="rId2"/>
          <a:stretch>
            <a:fillRect/>
          </a:stretch>
        </p:blipFill>
        <p:spPr>
          <a:xfrm>
            <a:off x="7153855" y="2994661"/>
            <a:ext cx="5038145" cy="3453130"/>
          </a:xfrm>
          <a:prstGeom prst="rect">
            <a:avLst/>
          </a:prstGeom>
        </p:spPr>
      </p:pic>
    </p:spTree>
    <p:extLst>
      <p:ext uri="{BB962C8B-B14F-4D97-AF65-F5344CB8AC3E}">
        <p14:creationId xmlns:p14="http://schemas.microsoft.com/office/powerpoint/2010/main" val="3957375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AC8837F-2A6A-4B64-A19A-996873806BEA}"/>
              </a:ext>
            </a:extLst>
          </p:cNvPr>
          <p:cNvSpPr>
            <a:spLocks noGrp="1"/>
          </p:cNvSpPr>
          <p:nvPr>
            <p:ph type="title"/>
          </p:nvPr>
        </p:nvSpPr>
        <p:spPr>
          <a:xfrm>
            <a:off x="838200" y="631825"/>
            <a:ext cx="10515600" cy="1325563"/>
          </a:xfrm>
        </p:spPr>
        <p:txBody>
          <a:bodyPr>
            <a:normAutofit/>
          </a:bodyPr>
          <a:lstStyle/>
          <a:p>
            <a:r>
              <a:rPr lang="en-US" dirty="0"/>
              <a:t>Seafloor Spreading</a:t>
            </a:r>
          </a:p>
        </p:txBody>
      </p:sp>
      <p:sp>
        <p:nvSpPr>
          <p:cNvPr id="6" name="Content Placeholder 5">
            <a:extLst>
              <a:ext uri="{FF2B5EF4-FFF2-40B4-BE49-F238E27FC236}">
                <a16:creationId xmlns:a16="http://schemas.microsoft.com/office/drawing/2014/main" id="{2F05A89C-C6F8-493E-B0F3-A780E31EF971}"/>
              </a:ext>
            </a:extLst>
          </p:cNvPr>
          <p:cNvSpPr>
            <a:spLocks noGrp="1"/>
          </p:cNvSpPr>
          <p:nvPr>
            <p:ph idx="1"/>
          </p:nvPr>
        </p:nvSpPr>
        <p:spPr>
          <a:xfrm>
            <a:off x="838200" y="2057400"/>
            <a:ext cx="10515600" cy="3871762"/>
          </a:xfrm>
        </p:spPr>
        <p:txBody>
          <a:bodyPr>
            <a:normAutofit/>
          </a:bodyPr>
          <a:lstStyle/>
          <a:p>
            <a:endParaRPr lang="en-US" sz="2200" dirty="0"/>
          </a:p>
          <a:p>
            <a:r>
              <a:rPr lang="en-US" sz="2200" dirty="0"/>
              <a:t>Data from topographic, sedimentary, and paleomagnetic research led scientists to propose seafloor spreading.</a:t>
            </a:r>
          </a:p>
          <a:p>
            <a:r>
              <a:rPr lang="en-US" sz="2200" dirty="0"/>
              <a:t>Seafloor spreading is the theory that explains how new ocean crust is formed at ocean ridges and destroyed at deep-sea trenches.</a:t>
            </a:r>
          </a:p>
          <a:p>
            <a:r>
              <a:rPr lang="en-US" sz="2200" dirty="0"/>
              <a:t>During seafloor spreading, magma, which is hotter and less dense than surrounding mantle material, is forced toward the surface of the crust along an ocean ridge. </a:t>
            </a:r>
          </a:p>
          <a:p>
            <a:r>
              <a:rPr lang="en-US" sz="2200" dirty="0"/>
              <a:t>As the two sides of the ridge spread apart, the rising magma fills the gap that is created. </a:t>
            </a:r>
          </a:p>
          <a:p>
            <a:r>
              <a:rPr lang="en-US" sz="2200" dirty="0"/>
              <a:t>When the magma solidifies, a small amount of new ocean floor is added to Earth’s surface. </a:t>
            </a:r>
          </a:p>
          <a:p>
            <a:endParaRPr lang="en-US" sz="2200" dirty="0"/>
          </a:p>
          <a:p>
            <a:endParaRPr lang="en-US" sz="2200" dirty="0"/>
          </a:p>
        </p:txBody>
      </p:sp>
    </p:spTree>
    <p:extLst>
      <p:ext uri="{BB962C8B-B14F-4D97-AF65-F5344CB8AC3E}">
        <p14:creationId xmlns:p14="http://schemas.microsoft.com/office/powerpoint/2010/main" val="3598487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CC4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299E28-7732-46D6-98CF-01F78CFB640B}"/>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Seafloor Spreading…</a:t>
            </a:r>
          </a:p>
        </p:txBody>
      </p:sp>
      <p:pic>
        <p:nvPicPr>
          <p:cNvPr id="4" name="Picture 3">
            <a:extLst>
              <a:ext uri="{FF2B5EF4-FFF2-40B4-BE49-F238E27FC236}">
                <a16:creationId xmlns:a16="http://schemas.microsoft.com/office/drawing/2014/main" id="{3AFC0CF6-5A81-4E97-8BEE-761FFCCF68CB}"/>
              </a:ext>
            </a:extLst>
          </p:cNvPr>
          <p:cNvPicPr>
            <a:picLocks noChangeAspect="1"/>
          </p:cNvPicPr>
          <p:nvPr/>
        </p:nvPicPr>
        <p:blipFill rotWithShape="1">
          <a:blip r:embed="rId3"/>
          <a:srcRect t="16591" r="3" b="3"/>
          <a:stretch/>
        </p:blipFill>
        <p:spPr>
          <a:xfrm>
            <a:off x="327547" y="321733"/>
            <a:ext cx="7058306" cy="4107392"/>
          </a:xfrm>
          <a:prstGeom prst="rect">
            <a:avLst/>
          </a:prstGeom>
        </p:spPr>
      </p:pic>
      <p:sp>
        <p:nvSpPr>
          <p:cNvPr id="14"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A265A8E-AFE2-4350-8B2B-E4ADDE0AA0DC}"/>
              </a:ext>
            </a:extLst>
          </p:cNvPr>
          <p:cNvSpPr>
            <a:spLocks noGrp="1"/>
          </p:cNvSpPr>
          <p:nvPr>
            <p:ph idx="1"/>
          </p:nvPr>
        </p:nvSpPr>
        <p:spPr>
          <a:xfrm>
            <a:off x="7582562" y="321732"/>
            <a:ext cx="4085181" cy="6070550"/>
          </a:xfrm>
        </p:spPr>
        <p:txBody>
          <a:bodyPr anchor="ctr">
            <a:normAutofit/>
          </a:bodyPr>
          <a:lstStyle/>
          <a:p>
            <a:r>
              <a:rPr lang="en-US" sz="3000" dirty="0">
                <a:solidFill>
                  <a:srgbClr val="FFFFFF"/>
                </a:solidFill>
              </a:rPr>
              <a:t>As spreading along an ocean ridge continues, more magma is forced upward and solidifies.</a:t>
            </a:r>
          </a:p>
          <a:p>
            <a:r>
              <a:rPr lang="en-US" sz="3000" dirty="0">
                <a:solidFill>
                  <a:srgbClr val="FFFFFF"/>
                </a:solidFill>
              </a:rPr>
              <a:t>The cycle of spreading and the intrusion of magma continues the formation of ocean floor, which slowly moves away from the ridge.</a:t>
            </a:r>
            <a:endParaRPr lang="en-US" sz="2000" dirty="0">
              <a:solidFill>
                <a:srgbClr val="FFFFFF"/>
              </a:solidFill>
            </a:endParaRPr>
          </a:p>
          <a:p>
            <a:r>
              <a:rPr lang="en-US" sz="2000" dirty="0">
                <a:solidFill>
                  <a:srgbClr val="FFFFFF"/>
                </a:solidFill>
              </a:rPr>
              <a:t>Draw the arrows on your sheet</a:t>
            </a:r>
            <a:endParaRPr lang="en-US" sz="3000" dirty="0">
              <a:solidFill>
                <a:srgbClr val="FFFFFF"/>
              </a:solidFill>
            </a:endParaRPr>
          </a:p>
        </p:txBody>
      </p:sp>
    </p:spTree>
    <p:extLst>
      <p:ext uri="{BB962C8B-B14F-4D97-AF65-F5344CB8AC3E}">
        <p14:creationId xmlns:p14="http://schemas.microsoft.com/office/powerpoint/2010/main" val="67492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259806-13F1-4F3E-9292-EE598DFAD03F}"/>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Seafloor Spreading links &amp; Review</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5C6C6B-FD7C-464F-96A5-2050BC912D4A}"/>
              </a:ext>
            </a:extLst>
          </p:cNvPr>
          <p:cNvSpPr>
            <a:spLocks noGrp="1"/>
          </p:cNvSpPr>
          <p:nvPr>
            <p:ph idx="1"/>
          </p:nvPr>
        </p:nvSpPr>
        <p:spPr>
          <a:xfrm>
            <a:off x="4976031" y="963877"/>
            <a:ext cx="6377769" cy="4930246"/>
          </a:xfrm>
        </p:spPr>
        <p:txBody>
          <a:bodyPr anchor="ctr">
            <a:normAutofit/>
          </a:bodyPr>
          <a:lstStyle/>
          <a:p>
            <a:r>
              <a:rPr lang="en-US" sz="2200">
                <a:hlinkClick r:id="rId3"/>
              </a:rPr>
              <a:t>http://video.yahoo.com/watch/1595570/5390151</a:t>
            </a:r>
            <a:endParaRPr lang="en-US" sz="2200"/>
          </a:p>
          <a:p>
            <a:r>
              <a:rPr lang="en-US" sz="2200">
                <a:hlinkClick r:id="rId4"/>
              </a:rPr>
              <a:t>https://www.youtube.com/watch?v=GyMLlLxbfa4</a:t>
            </a:r>
            <a:endParaRPr lang="en-US" sz="2200"/>
          </a:p>
          <a:p>
            <a:r>
              <a:rPr lang="en-US" sz="2200">
                <a:hlinkClick r:id="rId5"/>
              </a:rPr>
              <a:t>https://www.youtube.com/watch?v=6CsTTmvX6mc</a:t>
            </a:r>
            <a:endParaRPr lang="en-US" sz="2200"/>
          </a:p>
          <a:p>
            <a:endParaRPr lang="en-US" sz="2200"/>
          </a:p>
          <a:p>
            <a:endParaRPr lang="en-US" sz="2200"/>
          </a:p>
          <a:p>
            <a:pPr marL="514350" indent="-514350">
              <a:buAutoNum type="arabicParenR"/>
            </a:pPr>
            <a:r>
              <a:rPr lang="en-US" sz="2200"/>
              <a:t>New oceanic crust forms as _______________ rises at ridges and solidifies. </a:t>
            </a:r>
          </a:p>
          <a:p>
            <a:pPr marL="514350" indent="-514350">
              <a:buAutoNum type="arabicParenR"/>
            </a:pPr>
            <a:r>
              <a:rPr lang="en-US" sz="2200"/>
              <a:t>As new oceanic crust forms, the older crust gets ____________________ from the ridges.</a:t>
            </a:r>
          </a:p>
          <a:p>
            <a:pPr marL="514350" indent="-514350">
              <a:buAutoNum type="arabicParenR"/>
            </a:pPr>
            <a:endParaRPr lang="en-US" sz="2200"/>
          </a:p>
          <a:p>
            <a:endParaRPr lang="en-US" sz="2200"/>
          </a:p>
        </p:txBody>
      </p:sp>
    </p:spTree>
    <p:extLst>
      <p:ext uri="{BB962C8B-B14F-4D97-AF65-F5344CB8AC3E}">
        <p14:creationId xmlns:p14="http://schemas.microsoft.com/office/powerpoint/2010/main" val="3945215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EC1C42-0F88-4599-AE13-27305041EBE3}"/>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17.3 Plate Boundaries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476BF91-40A4-4ABC-A9C7-6FD2B4598469}"/>
              </a:ext>
            </a:extLst>
          </p:cNvPr>
          <p:cNvSpPr>
            <a:spLocks noGrp="1"/>
          </p:cNvSpPr>
          <p:nvPr>
            <p:ph idx="1"/>
          </p:nvPr>
        </p:nvSpPr>
        <p:spPr>
          <a:xfrm>
            <a:off x="4976031" y="963877"/>
            <a:ext cx="6377769" cy="4930246"/>
          </a:xfrm>
        </p:spPr>
        <p:txBody>
          <a:bodyPr anchor="ctr">
            <a:normAutofit/>
          </a:bodyPr>
          <a:lstStyle/>
          <a:p>
            <a:r>
              <a:rPr lang="en-US" sz="2400" dirty="0"/>
              <a:t>Main idea – Volcanoes, mountains, and deep-sea trenches form at the boundaries between the plates.</a:t>
            </a:r>
          </a:p>
        </p:txBody>
      </p:sp>
    </p:spTree>
    <p:extLst>
      <p:ext uri="{BB962C8B-B14F-4D97-AF65-F5344CB8AC3E}">
        <p14:creationId xmlns:p14="http://schemas.microsoft.com/office/powerpoint/2010/main" val="1487942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9430-618B-4B0E-A9BE-9CF3B2AB35D0}"/>
              </a:ext>
            </a:extLst>
          </p:cNvPr>
          <p:cNvSpPr>
            <a:spLocks noGrp="1"/>
          </p:cNvSpPr>
          <p:nvPr>
            <p:ph type="title"/>
          </p:nvPr>
        </p:nvSpPr>
        <p:spPr>
          <a:xfrm>
            <a:off x="6053668" y="803325"/>
            <a:ext cx="5314536" cy="1325563"/>
          </a:xfrm>
        </p:spPr>
        <p:txBody>
          <a:bodyPr>
            <a:normAutofit/>
          </a:bodyPr>
          <a:lstStyle/>
          <a:p>
            <a:r>
              <a:rPr lang="en-US" dirty="0"/>
              <a:t>Theory of Plate Tectonics</a:t>
            </a:r>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Earth Globe Americas">
            <a:extLst>
              <a:ext uri="{FF2B5EF4-FFF2-40B4-BE49-F238E27FC236}">
                <a16:creationId xmlns:a16="http://schemas.microsoft.com/office/drawing/2014/main" id="{50141850-4AC6-41D2-AC52-98FF9819B2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D95B49D9-D422-44F4-9F9A-7569070B9793}"/>
              </a:ext>
            </a:extLst>
          </p:cNvPr>
          <p:cNvSpPr>
            <a:spLocks noGrp="1"/>
          </p:cNvSpPr>
          <p:nvPr>
            <p:ph idx="1"/>
          </p:nvPr>
        </p:nvSpPr>
        <p:spPr>
          <a:xfrm>
            <a:off x="5590866" y="2279018"/>
            <a:ext cx="6279401" cy="4327522"/>
          </a:xfrm>
        </p:spPr>
        <p:txBody>
          <a:bodyPr anchor="t">
            <a:normAutofit/>
          </a:bodyPr>
          <a:lstStyle/>
          <a:p>
            <a:r>
              <a:rPr lang="en-US" dirty="0"/>
              <a:t>Tectonic Plates are huge pieces of crust and rigid upper mantle that fit together at their edges to cover Earth’s surface</a:t>
            </a:r>
          </a:p>
          <a:p>
            <a:r>
              <a:rPr lang="en-US" dirty="0"/>
              <a:t>Plate Tectonics is the theory that describes how tectonic plates move and shape Earth’s surface.</a:t>
            </a:r>
          </a:p>
          <a:p>
            <a:r>
              <a:rPr lang="en-US" dirty="0"/>
              <a:t>They move in different directions and at different rates relative to one another, and they interact with one another at their boundaries.</a:t>
            </a:r>
          </a:p>
          <a:p>
            <a:pPr marL="0" indent="0">
              <a:buNone/>
            </a:pPr>
            <a:endParaRPr lang="en-US" sz="1800" dirty="0"/>
          </a:p>
        </p:txBody>
      </p:sp>
    </p:spTree>
    <p:extLst>
      <p:ext uri="{BB962C8B-B14F-4D97-AF65-F5344CB8AC3E}">
        <p14:creationId xmlns:p14="http://schemas.microsoft.com/office/powerpoint/2010/main" val="13011543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1A55DB0-EA15-4C0F-90B7-E5BBD6394AA9}"/>
              </a:ext>
            </a:extLst>
          </p:cNvPr>
          <p:cNvSpPr>
            <a:spLocks noGrp="1"/>
          </p:cNvSpPr>
          <p:nvPr>
            <p:ph type="title"/>
          </p:nvPr>
        </p:nvSpPr>
        <p:spPr>
          <a:xfrm>
            <a:off x="640079" y="2053641"/>
            <a:ext cx="3669161" cy="2760098"/>
          </a:xfrm>
        </p:spPr>
        <p:txBody>
          <a:bodyPr>
            <a:normAutofit/>
          </a:bodyPr>
          <a:lstStyle/>
          <a:p>
            <a:r>
              <a:rPr lang="en-US">
                <a:solidFill>
                  <a:srgbClr val="FFFFFF"/>
                </a:solidFill>
              </a:rPr>
              <a:t>Divergent (divide) Boundaries</a:t>
            </a:r>
          </a:p>
        </p:txBody>
      </p:sp>
      <p:sp>
        <p:nvSpPr>
          <p:cNvPr id="3" name="Content Placeholder 2">
            <a:extLst>
              <a:ext uri="{FF2B5EF4-FFF2-40B4-BE49-F238E27FC236}">
                <a16:creationId xmlns:a16="http://schemas.microsoft.com/office/drawing/2014/main" id="{81C12D99-9924-4DE3-8376-396E620BF254}"/>
              </a:ext>
            </a:extLst>
          </p:cNvPr>
          <p:cNvSpPr>
            <a:spLocks noGrp="1"/>
          </p:cNvSpPr>
          <p:nvPr>
            <p:ph idx="1"/>
          </p:nvPr>
        </p:nvSpPr>
        <p:spPr>
          <a:xfrm>
            <a:off x="6090574" y="801866"/>
            <a:ext cx="5306084" cy="5230634"/>
          </a:xfrm>
        </p:spPr>
        <p:txBody>
          <a:bodyPr anchor="ctr">
            <a:normAutofit/>
          </a:bodyPr>
          <a:lstStyle/>
          <a:p>
            <a:r>
              <a:rPr lang="en-US" sz="2200" dirty="0">
                <a:solidFill>
                  <a:srgbClr val="000000"/>
                </a:solidFill>
              </a:rPr>
              <a:t>Regions where two tectonic plates are moving apart are called </a:t>
            </a:r>
            <a:r>
              <a:rPr lang="en-US" sz="2200" b="1" i="1" dirty="0">
                <a:solidFill>
                  <a:srgbClr val="000000"/>
                </a:solidFill>
              </a:rPr>
              <a:t>divergent boundaries.</a:t>
            </a:r>
          </a:p>
          <a:p>
            <a:r>
              <a:rPr lang="en-US" sz="2200" dirty="0">
                <a:solidFill>
                  <a:srgbClr val="000000"/>
                </a:solidFill>
              </a:rPr>
              <a:t>Most divergent boundaries are found along the seafloor rift valleys.</a:t>
            </a:r>
          </a:p>
          <a:p>
            <a:r>
              <a:rPr lang="en-US" sz="2200" dirty="0">
                <a:solidFill>
                  <a:srgbClr val="000000"/>
                </a:solidFill>
              </a:rPr>
              <a:t>The formation of new ocean crust at most divergent boundaries accounts for the high heat flow, volcanism, and earthquakes associated with these boundaries.</a:t>
            </a:r>
          </a:p>
          <a:p>
            <a:r>
              <a:rPr lang="en-US" sz="2200" dirty="0">
                <a:solidFill>
                  <a:srgbClr val="000000"/>
                </a:solidFill>
              </a:rPr>
              <a:t>Some divergent boundaries form on continents. When continental crust begins to separate, the stretched crust forms a long, narrow depression called a rift valley. </a:t>
            </a:r>
          </a:p>
        </p:txBody>
      </p:sp>
    </p:spTree>
    <p:extLst>
      <p:ext uri="{BB962C8B-B14F-4D97-AF65-F5344CB8AC3E}">
        <p14:creationId xmlns:p14="http://schemas.microsoft.com/office/powerpoint/2010/main" val="1292084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slideplayer.com/5715557/19/images/57/Divergent%20Boundary:%20Mid-ocean%20ridge%20Rift%20valley.jpg">
            <a:extLst>
              <a:ext uri="{FF2B5EF4-FFF2-40B4-BE49-F238E27FC236}">
                <a16:creationId xmlns:a16="http://schemas.microsoft.com/office/drawing/2014/main" id="{9AB1BD69-7058-4806-8DFE-F706783AC3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1955" y="643466"/>
            <a:ext cx="7428089"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416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8A4CBF-7878-4A55-BD30-884298821850}"/>
              </a:ext>
            </a:extLst>
          </p:cNvPr>
          <p:cNvSpPr>
            <a:spLocks noGrp="1"/>
          </p:cNvSpPr>
          <p:nvPr>
            <p:ph type="title"/>
          </p:nvPr>
        </p:nvSpPr>
        <p:spPr>
          <a:xfrm>
            <a:off x="863029" y="1012004"/>
            <a:ext cx="3416158" cy="4795408"/>
          </a:xfrm>
        </p:spPr>
        <p:txBody>
          <a:bodyPr>
            <a:normAutofit/>
          </a:bodyPr>
          <a:lstStyle/>
          <a:p>
            <a:r>
              <a:rPr lang="en-US">
                <a:solidFill>
                  <a:srgbClr val="FFFFFF"/>
                </a:solidFill>
              </a:rPr>
              <a:t>Convergent Boundaries</a:t>
            </a:r>
          </a:p>
        </p:txBody>
      </p:sp>
      <p:graphicFrame>
        <p:nvGraphicFramePr>
          <p:cNvPr id="5" name="Content Placeholder 2">
            <a:extLst>
              <a:ext uri="{FF2B5EF4-FFF2-40B4-BE49-F238E27FC236}">
                <a16:creationId xmlns:a16="http://schemas.microsoft.com/office/drawing/2014/main" id="{B643A132-DC52-42BC-BD1B-1DC071F48564}"/>
              </a:ext>
            </a:extLst>
          </p:cNvPr>
          <p:cNvGraphicFramePr>
            <a:graphicFrameLocks noGrp="1"/>
          </p:cNvGraphicFramePr>
          <p:nvPr>
            <p:ph idx="1"/>
            <p:extLst>
              <p:ext uri="{D42A27DB-BD31-4B8C-83A1-F6EECF244321}">
                <p14:modId xmlns:p14="http://schemas.microsoft.com/office/powerpoint/2010/main" val="3198513237"/>
              </p:ext>
            </p:extLst>
          </p:nvPr>
        </p:nvGraphicFramePr>
        <p:xfrm>
          <a:off x="5244038" y="470925"/>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0830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D8C34A-0C1A-4167-93BB-CF7B69355EB3}"/>
              </a:ext>
            </a:extLst>
          </p:cNvPr>
          <p:cNvSpPr>
            <a:spLocks noGrp="1"/>
          </p:cNvSpPr>
          <p:nvPr>
            <p:ph type="title"/>
          </p:nvPr>
        </p:nvSpPr>
        <p:spPr>
          <a:xfrm>
            <a:off x="863029" y="1012004"/>
            <a:ext cx="3416158" cy="4795408"/>
          </a:xfrm>
        </p:spPr>
        <p:txBody>
          <a:bodyPr>
            <a:normAutofit/>
          </a:bodyPr>
          <a:lstStyle/>
          <a:p>
            <a:r>
              <a:rPr lang="en-US">
                <a:solidFill>
                  <a:srgbClr val="FFFFFF"/>
                </a:solidFill>
              </a:rPr>
              <a:t>Convergent Boundaries</a:t>
            </a:r>
          </a:p>
        </p:txBody>
      </p:sp>
      <p:graphicFrame>
        <p:nvGraphicFramePr>
          <p:cNvPr id="5" name="Content Placeholder 2">
            <a:extLst>
              <a:ext uri="{FF2B5EF4-FFF2-40B4-BE49-F238E27FC236}">
                <a16:creationId xmlns:a16="http://schemas.microsoft.com/office/drawing/2014/main" id="{25C5416D-ADFD-4489-9091-17E7B5C736DA}"/>
              </a:ext>
            </a:extLst>
          </p:cNvPr>
          <p:cNvGraphicFramePr>
            <a:graphicFrameLocks noGrp="1"/>
          </p:cNvGraphicFramePr>
          <p:nvPr>
            <p:ph idx="1"/>
            <p:extLst>
              <p:ext uri="{D42A27DB-BD31-4B8C-83A1-F6EECF244321}">
                <p14:modId xmlns:p14="http://schemas.microsoft.com/office/powerpoint/2010/main" val="259240297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01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16F8E6-05F0-4FDD-A141-1C6D8BF18E56}"/>
              </a:ext>
            </a:extLst>
          </p:cNvPr>
          <p:cNvSpPr>
            <a:spLocks noGrp="1"/>
          </p:cNvSpPr>
          <p:nvPr>
            <p:ph type="ctrTitle"/>
          </p:nvPr>
        </p:nvSpPr>
        <p:spPr>
          <a:xfrm>
            <a:off x="838199" y="4525347"/>
            <a:ext cx="6801321" cy="1737360"/>
          </a:xfrm>
        </p:spPr>
        <p:txBody>
          <a:bodyPr anchor="ctr">
            <a:normAutofit/>
          </a:bodyPr>
          <a:lstStyle/>
          <a:p>
            <a:pPr algn="r"/>
            <a:r>
              <a:rPr lang="en-US" dirty="0"/>
              <a:t>17.1: Drifting Continents</a:t>
            </a:r>
            <a:endParaRPr lang="en-US"/>
          </a:p>
        </p:txBody>
      </p:sp>
      <p:sp>
        <p:nvSpPr>
          <p:cNvPr id="4" name="Subtitle 3">
            <a:extLst>
              <a:ext uri="{FF2B5EF4-FFF2-40B4-BE49-F238E27FC236}">
                <a16:creationId xmlns:a16="http://schemas.microsoft.com/office/drawing/2014/main" id="{B66115B2-BF2B-493B-86BA-1B2A385881B7}"/>
              </a:ext>
            </a:extLst>
          </p:cNvPr>
          <p:cNvSpPr>
            <a:spLocks noGrp="1"/>
          </p:cNvSpPr>
          <p:nvPr>
            <p:ph type="subTitle" idx="1"/>
          </p:nvPr>
        </p:nvSpPr>
        <p:spPr>
          <a:xfrm>
            <a:off x="7961258" y="4525347"/>
            <a:ext cx="3258675" cy="1737360"/>
          </a:xfrm>
        </p:spPr>
        <p:txBody>
          <a:bodyPr anchor="ctr">
            <a:normAutofit/>
          </a:bodyPr>
          <a:lstStyle/>
          <a:p>
            <a:pPr algn="l"/>
            <a:r>
              <a:rPr lang="en-US" dirty="0"/>
              <a:t>Main Idea- the shape and geology of the continents suggests that they were once joined together.</a:t>
            </a:r>
            <a:endParaRPr lang="en-US"/>
          </a:p>
        </p:txBody>
      </p:sp>
      <p:sp>
        <p:nvSpPr>
          <p:cNvPr id="11" name="Oval 1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303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6D05D-79F3-4131-BC45-0BBA25A8D33B}"/>
              </a:ext>
            </a:extLst>
          </p:cNvPr>
          <p:cNvSpPr>
            <a:spLocks noGrp="1"/>
          </p:cNvSpPr>
          <p:nvPr>
            <p:ph type="title"/>
          </p:nvPr>
        </p:nvSpPr>
        <p:spPr>
          <a:xfrm>
            <a:off x="838200" y="365125"/>
            <a:ext cx="10515600" cy="1325563"/>
          </a:xfrm>
        </p:spPr>
        <p:txBody>
          <a:bodyPr>
            <a:normAutofit/>
          </a:bodyPr>
          <a:lstStyle/>
          <a:p>
            <a:r>
              <a:rPr lang="en-US" dirty="0"/>
              <a:t>Convergent Boundaries</a:t>
            </a:r>
          </a:p>
        </p:txBody>
      </p:sp>
      <p:graphicFrame>
        <p:nvGraphicFramePr>
          <p:cNvPr id="5" name="Content Placeholder 2">
            <a:extLst>
              <a:ext uri="{FF2B5EF4-FFF2-40B4-BE49-F238E27FC236}">
                <a16:creationId xmlns:a16="http://schemas.microsoft.com/office/drawing/2014/main" id="{AD7BF751-C4BE-47B7-93E4-5D4428D8A659}"/>
              </a:ext>
            </a:extLst>
          </p:cNvPr>
          <p:cNvGraphicFramePr>
            <a:graphicFrameLocks noGrp="1"/>
          </p:cNvGraphicFramePr>
          <p:nvPr>
            <p:ph idx="1"/>
            <p:extLst>
              <p:ext uri="{D42A27DB-BD31-4B8C-83A1-F6EECF244321}">
                <p14:modId xmlns:p14="http://schemas.microsoft.com/office/powerpoint/2010/main" val="40450170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4694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8E752E-0203-4E3D-9139-9684CE38ECC2}"/>
              </a:ext>
            </a:extLst>
          </p:cNvPr>
          <p:cNvSpPr>
            <a:spLocks noGrp="1"/>
          </p:cNvSpPr>
          <p:nvPr>
            <p:ph type="title"/>
          </p:nvPr>
        </p:nvSpPr>
        <p:spPr>
          <a:xfrm>
            <a:off x="863029" y="1012004"/>
            <a:ext cx="3416158" cy="4795408"/>
          </a:xfrm>
        </p:spPr>
        <p:txBody>
          <a:bodyPr>
            <a:normAutofit/>
          </a:bodyPr>
          <a:lstStyle/>
          <a:p>
            <a:r>
              <a:rPr lang="en-US">
                <a:solidFill>
                  <a:srgbClr val="FFFFFF"/>
                </a:solidFill>
              </a:rPr>
              <a:t>Transform Boundaries</a:t>
            </a:r>
          </a:p>
        </p:txBody>
      </p:sp>
      <p:graphicFrame>
        <p:nvGraphicFramePr>
          <p:cNvPr id="5" name="Content Placeholder 2">
            <a:extLst>
              <a:ext uri="{FF2B5EF4-FFF2-40B4-BE49-F238E27FC236}">
                <a16:creationId xmlns:a16="http://schemas.microsoft.com/office/drawing/2014/main" id="{88323BFB-0D98-4BD0-9CB2-5BFE24B7D8CD}"/>
              </a:ext>
            </a:extLst>
          </p:cNvPr>
          <p:cNvGraphicFramePr>
            <a:graphicFrameLocks noGrp="1"/>
          </p:cNvGraphicFramePr>
          <p:nvPr>
            <p:ph idx="1"/>
            <p:extLst>
              <p:ext uri="{D42A27DB-BD31-4B8C-83A1-F6EECF244321}">
                <p14:modId xmlns:p14="http://schemas.microsoft.com/office/powerpoint/2010/main" val="302337819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018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5" name="Subtitle 4">
            <a:extLst>
              <a:ext uri="{FF2B5EF4-FFF2-40B4-BE49-F238E27FC236}">
                <a16:creationId xmlns:a16="http://schemas.microsoft.com/office/drawing/2014/main" id="{19AFCDB6-DFED-4639-9600-7283736A82BA}"/>
              </a:ext>
            </a:extLst>
          </p:cNvPr>
          <p:cNvSpPr>
            <a:spLocks noGrp="1"/>
          </p:cNvSpPr>
          <p:nvPr>
            <p:ph type="subTitle" idx="1"/>
          </p:nvPr>
        </p:nvSpPr>
        <p:spPr>
          <a:xfrm>
            <a:off x="1524000" y="4495800"/>
            <a:ext cx="9144000" cy="762000"/>
          </a:xfrm>
        </p:spPr>
        <p:txBody>
          <a:bodyPr>
            <a:normAutofit/>
          </a:bodyPr>
          <a:lstStyle/>
          <a:p>
            <a:r>
              <a:rPr lang="en-US" sz="1800" b="1" dirty="0"/>
              <a:t>Main idea: </a:t>
            </a:r>
            <a:r>
              <a:rPr lang="en-US" sz="1800" dirty="0"/>
              <a:t>Convection currents in the mantle cause plate motions</a:t>
            </a:r>
          </a:p>
        </p:txBody>
      </p:sp>
      <p:sp>
        <p:nvSpPr>
          <p:cNvPr id="15" name="Rectangle 14">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C0375650-0C95-4265-9008-69A3A35C0F25}"/>
              </a:ext>
            </a:extLst>
          </p:cNvPr>
          <p:cNvSpPr>
            <a:spLocks noGrp="1"/>
          </p:cNvSpPr>
          <p:nvPr>
            <p:ph type="ctrTitle"/>
          </p:nvPr>
        </p:nvSpPr>
        <p:spPr>
          <a:xfrm>
            <a:off x="1524000" y="2776538"/>
            <a:ext cx="9144000" cy="1381188"/>
          </a:xfrm>
        </p:spPr>
        <p:txBody>
          <a:bodyPr anchor="ctr">
            <a:normAutofit/>
          </a:bodyPr>
          <a:lstStyle/>
          <a:p>
            <a:r>
              <a:rPr lang="en-US" sz="4000">
                <a:solidFill>
                  <a:schemeClr val="bg2"/>
                </a:solidFill>
              </a:rPr>
              <a:t>17.4 – Causes of Plate Motions</a:t>
            </a:r>
          </a:p>
        </p:txBody>
      </p:sp>
    </p:spTree>
    <p:extLst>
      <p:ext uri="{BB962C8B-B14F-4D97-AF65-F5344CB8AC3E}">
        <p14:creationId xmlns:p14="http://schemas.microsoft.com/office/powerpoint/2010/main" val="1322505895"/>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02DE83-D9C9-418D-AADE-D8724EAFC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FADD7E-60BC-45F0-89F1-401A0225145D}"/>
              </a:ext>
            </a:extLst>
          </p:cNvPr>
          <p:cNvSpPr>
            <a:spLocks noGrp="1"/>
          </p:cNvSpPr>
          <p:nvPr>
            <p:ph type="title"/>
          </p:nvPr>
        </p:nvSpPr>
        <p:spPr>
          <a:xfrm>
            <a:off x="1901163" y="3050435"/>
            <a:ext cx="3720353" cy="757130"/>
          </a:xfrm>
          <a:ln w="25400" cap="sq">
            <a:solidFill>
              <a:srgbClr val="FFFFFF"/>
            </a:solidFill>
            <a:miter lim="800000"/>
          </a:ln>
        </p:spPr>
        <p:txBody>
          <a:bodyPr>
            <a:normAutofit/>
          </a:bodyPr>
          <a:lstStyle/>
          <a:p>
            <a:pPr algn="ctr"/>
            <a:r>
              <a:rPr lang="en-US" sz="2800">
                <a:solidFill>
                  <a:srgbClr val="FFFFFF"/>
                </a:solidFill>
              </a:rPr>
              <a:t>Convection</a:t>
            </a:r>
          </a:p>
        </p:txBody>
      </p:sp>
      <p:sp>
        <p:nvSpPr>
          <p:cNvPr id="10" name="Rectangle 9">
            <a:extLst>
              <a:ext uri="{FF2B5EF4-FFF2-40B4-BE49-F238E27FC236}">
                <a16:creationId xmlns:a16="http://schemas.microsoft.com/office/drawing/2014/main" id="{6722C7E4-9B6F-42C7-973D-BCD39710D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59595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0A4498-7C1F-4BEA-8906-8D4F36394CCC}"/>
              </a:ext>
            </a:extLst>
          </p:cNvPr>
          <p:cNvSpPr>
            <a:spLocks noGrp="1"/>
          </p:cNvSpPr>
          <p:nvPr>
            <p:ph idx="1"/>
          </p:nvPr>
        </p:nvSpPr>
        <p:spPr>
          <a:xfrm>
            <a:off x="6570206" y="1111753"/>
            <a:ext cx="5057396" cy="4628275"/>
          </a:xfrm>
        </p:spPr>
        <p:txBody>
          <a:bodyPr anchor="ctr">
            <a:normAutofit/>
          </a:bodyPr>
          <a:lstStyle/>
          <a:p>
            <a:r>
              <a:rPr lang="en-US" dirty="0">
                <a:solidFill>
                  <a:schemeClr val="tx1">
                    <a:lumMod val="85000"/>
                    <a:lumOff val="15000"/>
                  </a:schemeClr>
                </a:solidFill>
              </a:rPr>
              <a:t>Many scientists now think that large-scale motion in the mantle – Earth’s interior between the crust and the core- is the mechanism that drives the movement of tectonic plates.</a:t>
            </a:r>
          </a:p>
          <a:p>
            <a:endParaRPr lang="en-US" sz="2000" dirty="0">
              <a:solidFill>
                <a:schemeClr val="tx1">
                  <a:lumMod val="85000"/>
                  <a:lumOff val="15000"/>
                </a:schemeClr>
              </a:solidFill>
            </a:endParaRPr>
          </a:p>
        </p:txBody>
      </p:sp>
    </p:spTree>
    <p:extLst>
      <p:ext uri="{BB962C8B-B14F-4D97-AF65-F5344CB8AC3E}">
        <p14:creationId xmlns:p14="http://schemas.microsoft.com/office/powerpoint/2010/main" val="2870313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88737ABD-5F2F-49B1-8E11-17CFF1F956E1}"/>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Convection Currents</a:t>
            </a:r>
          </a:p>
        </p:txBody>
      </p:sp>
      <p:graphicFrame>
        <p:nvGraphicFramePr>
          <p:cNvPr id="5" name="Content Placeholder 2">
            <a:extLst>
              <a:ext uri="{FF2B5EF4-FFF2-40B4-BE49-F238E27FC236}">
                <a16:creationId xmlns:a16="http://schemas.microsoft.com/office/drawing/2014/main" id="{63891A93-712C-4589-B164-A2295FE0A6D3}"/>
              </a:ext>
            </a:extLst>
          </p:cNvPr>
          <p:cNvGraphicFramePr>
            <a:graphicFrameLocks noGrp="1"/>
          </p:cNvGraphicFramePr>
          <p:nvPr>
            <p:ph idx="1"/>
            <p:extLst>
              <p:ext uri="{D42A27DB-BD31-4B8C-83A1-F6EECF244321}">
                <p14:modId xmlns:p14="http://schemas.microsoft.com/office/powerpoint/2010/main" val="24245676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8847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B15AB-94CB-4457-B354-16B2C2D99903}"/>
              </a:ext>
            </a:extLst>
          </p:cNvPr>
          <p:cNvSpPr>
            <a:spLocks noGrp="1"/>
          </p:cNvSpPr>
          <p:nvPr>
            <p:ph type="title"/>
          </p:nvPr>
        </p:nvSpPr>
        <p:spPr>
          <a:xfrm>
            <a:off x="1514292" y="513612"/>
            <a:ext cx="9894133" cy="1031216"/>
          </a:xfrm>
        </p:spPr>
        <p:txBody>
          <a:bodyPr anchor="b">
            <a:normAutofit/>
          </a:bodyPr>
          <a:lstStyle/>
          <a:p>
            <a:r>
              <a:rPr lang="en-US" dirty="0"/>
              <a:t>Convection Currents</a:t>
            </a:r>
          </a:p>
        </p:txBody>
      </p:sp>
      <p:pic>
        <p:nvPicPr>
          <p:cNvPr id="2050" name="Picture 2" descr="https://tse3.mm.bing.net/th?id=OIP.3P8e1DTeM7wyBi6mQmTkOgHaDw&amp;pid=15.1&amp;P=0&amp;w=262&amp;h=133">
            <a:extLst>
              <a:ext uri="{FF2B5EF4-FFF2-40B4-BE49-F238E27FC236}">
                <a16:creationId xmlns:a16="http://schemas.microsoft.com/office/drawing/2014/main" id="{D941F3DE-E4C2-4302-88B3-A1936E965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293" y="2680131"/>
            <a:ext cx="5069382" cy="2573388"/>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73" name="Freeform: Shape 7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A64A4B4-387A-45A7-8162-489EBFD631FB}"/>
              </a:ext>
            </a:extLst>
          </p:cNvPr>
          <p:cNvSpPr>
            <a:spLocks noGrp="1"/>
          </p:cNvSpPr>
          <p:nvPr>
            <p:ph idx="1"/>
          </p:nvPr>
        </p:nvSpPr>
        <p:spPr>
          <a:xfrm>
            <a:off x="7317815" y="513613"/>
            <a:ext cx="4090622" cy="5152684"/>
          </a:xfrm>
        </p:spPr>
        <p:txBody>
          <a:bodyPr anchor="ctr">
            <a:normAutofit/>
          </a:bodyPr>
          <a:lstStyle/>
          <a:p>
            <a:r>
              <a:rPr lang="en-US" sz="3200" dirty="0"/>
              <a:t>Water cooled by the ice cube sinks to the bottom where it is being warming an then it rises. The process continues as the ice cube cools the water again.</a:t>
            </a:r>
          </a:p>
          <a:p>
            <a:endParaRPr lang="en-US" sz="2400" dirty="0"/>
          </a:p>
        </p:txBody>
      </p:sp>
    </p:spTree>
    <p:extLst>
      <p:ext uri="{BB962C8B-B14F-4D97-AF65-F5344CB8AC3E}">
        <p14:creationId xmlns:p14="http://schemas.microsoft.com/office/powerpoint/2010/main" val="1156633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E7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FEFCEC-126C-4E53-8780-E050603C4ACC}"/>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a:solidFill>
                  <a:srgbClr val="FFFFFF"/>
                </a:solidFill>
              </a:rPr>
              <a:t>Convection in the Mantle</a:t>
            </a:r>
          </a:p>
        </p:txBody>
      </p:sp>
      <p:pic>
        <p:nvPicPr>
          <p:cNvPr id="3074" name="Picture 2" descr="http://publish.illinois.edu/platetectonics/files/2014/12/mantle.jpg">
            <a:extLst>
              <a:ext uri="{FF2B5EF4-FFF2-40B4-BE49-F238E27FC236}">
                <a16:creationId xmlns:a16="http://schemas.microsoft.com/office/drawing/2014/main" id="{0CFAFF54-BD78-458D-A52F-8582EBA3A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790" y="374667"/>
            <a:ext cx="7803050" cy="39015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4B82F79-0A95-47AC-80F1-148F2447D86E}"/>
              </a:ext>
            </a:extLst>
          </p:cNvPr>
          <p:cNvSpPr>
            <a:spLocks noGrp="1"/>
          </p:cNvSpPr>
          <p:nvPr>
            <p:ph idx="1"/>
          </p:nvPr>
        </p:nvSpPr>
        <p:spPr>
          <a:xfrm>
            <a:off x="2971800" y="4686300"/>
            <a:ext cx="8321040" cy="1965960"/>
          </a:xfrm>
        </p:spPr>
        <p:txBody>
          <a:bodyPr>
            <a:normAutofit/>
          </a:bodyPr>
          <a:lstStyle/>
          <a:p>
            <a:r>
              <a:rPr lang="en-US" sz="3200" dirty="0"/>
              <a:t>Convection currents develop in the mantle, moving the crust and outermost part of the mantle and transferring thermal energy from Earth’s interior to its exterior.</a:t>
            </a:r>
          </a:p>
        </p:txBody>
      </p:sp>
    </p:spTree>
    <p:extLst>
      <p:ext uri="{BB962C8B-B14F-4D97-AF65-F5344CB8AC3E}">
        <p14:creationId xmlns:p14="http://schemas.microsoft.com/office/powerpoint/2010/main" val="3132638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1A154F3B-B064-48DB-8EB1-98784518E98F}"/>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Plate Movement</a:t>
            </a:r>
          </a:p>
        </p:txBody>
      </p:sp>
      <p:graphicFrame>
        <p:nvGraphicFramePr>
          <p:cNvPr id="5" name="Content Placeholder 2">
            <a:extLst>
              <a:ext uri="{FF2B5EF4-FFF2-40B4-BE49-F238E27FC236}">
                <a16:creationId xmlns:a16="http://schemas.microsoft.com/office/drawing/2014/main" id="{82928232-0F7D-4F5A-BD38-F60C003E691C}"/>
              </a:ext>
            </a:extLst>
          </p:cNvPr>
          <p:cNvGraphicFramePr>
            <a:graphicFrameLocks noGrp="1"/>
          </p:cNvGraphicFramePr>
          <p:nvPr>
            <p:ph idx="1"/>
            <p:extLst>
              <p:ext uri="{D42A27DB-BD31-4B8C-83A1-F6EECF244321}">
                <p14:modId xmlns:p14="http://schemas.microsoft.com/office/powerpoint/2010/main" val="81272147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0646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E7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9DD0B-2E44-4040-8DBF-3430CEBC4786}"/>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Push and pull</a:t>
            </a:r>
          </a:p>
        </p:txBody>
      </p:sp>
      <p:pic>
        <p:nvPicPr>
          <p:cNvPr id="4098" name="Picture 2" descr="https://qph.fs.quoracdn.net/main-qimg-db24bd39d0f78925ff7fe0ff81835138-c">
            <a:extLst>
              <a:ext uri="{FF2B5EF4-FFF2-40B4-BE49-F238E27FC236}">
                <a16:creationId xmlns:a16="http://schemas.microsoft.com/office/drawing/2014/main" id="{2DD1BEFD-3116-4965-898E-1C0D59BCC1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8" r="1" b="9296"/>
          <a:stretch/>
        </p:blipFill>
        <p:spPr bwMode="auto">
          <a:xfrm>
            <a:off x="932231" y="465718"/>
            <a:ext cx="5768453" cy="349867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E8DB354-22B7-4274-9CD6-3BE120D509E4}"/>
              </a:ext>
            </a:extLst>
          </p:cNvPr>
          <p:cNvSpPr>
            <a:spLocks noGrp="1"/>
          </p:cNvSpPr>
          <p:nvPr>
            <p:ph idx="1"/>
          </p:nvPr>
        </p:nvSpPr>
        <p:spPr>
          <a:xfrm>
            <a:off x="8029319" y="917724"/>
            <a:ext cx="3424739" cy="5474557"/>
          </a:xfrm>
        </p:spPr>
        <p:txBody>
          <a:bodyPr anchor="ctr">
            <a:normAutofit fontScale="92500"/>
          </a:bodyPr>
          <a:lstStyle/>
          <a:p>
            <a:r>
              <a:rPr lang="en-US" sz="2400" dirty="0">
                <a:solidFill>
                  <a:srgbClr val="FFFFFF"/>
                </a:solidFill>
              </a:rPr>
              <a:t>Ridge push is the tectonic process associated with convection currents in Earth’s mantle that occurs when the weight of an elevated ridge pushes an oceanic plate toward a subduction zone.</a:t>
            </a:r>
          </a:p>
          <a:p>
            <a:r>
              <a:rPr lang="en-US" sz="2400" dirty="0">
                <a:solidFill>
                  <a:srgbClr val="FFFFFF"/>
                </a:solidFill>
              </a:rPr>
              <a:t>Slab pull is the tectonic process associated with convection currents in Earth’s mantle that occurs as the weight of the subducting plate pulls the trailing lithosphere into a subduction zone.</a:t>
            </a:r>
          </a:p>
        </p:txBody>
      </p:sp>
    </p:spTree>
    <p:extLst>
      <p:ext uri="{BB962C8B-B14F-4D97-AF65-F5344CB8AC3E}">
        <p14:creationId xmlns:p14="http://schemas.microsoft.com/office/powerpoint/2010/main" val="660421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D5A4-0576-41FD-BDE2-4AA2F98C5219}"/>
              </a:ext>
            </a:extLst>
          </p:cNvPr>
          <p:cNvSpPr>
            <a:spLocks noGrp="1"/>
          </p:cNvSpPr>
          <p:nvPr>
            <p:ph type="title"/>
          </p:nvPr>
        </p:nvSpPr>
        <p:spPr/>
        <p:txBody>
          <a:bodyPr/>
          <a:lstStyle/>
          <a:p>
            <a:r>
              <a:rPr lang="en-US" dirty="0"/>
              <a:t>Draw with me!</a:t>
            </a:r>
          </a:p>
        </p:txBody>
      </p:sp>
      <p:sp>
        <p:nvSpPr>
          <p:cNvPr id="3" name="Content Placeholder 2">
            <a:extLst>
              <a:ext uri="{FF2B5EF4-FFF2-40B4-BE49-F238E27FC236}">
                <a16:creationId xmlns:a16="http://schemas.microsoft.com/office/drawing/2014/main" id="{21EA65FD-4D4A-44B5-A0FE-B07466853B4C}"/>
              </a:ext>
            </a:extLst>
          </p:cNvPr>
          <p:cNvSpPr>
            <a:spLocks noGrp="1"/>
          </p:cNvSpPr>
          <p:nvPr>
            <p:ph idx="1"/>
          </p:nvPr>
        </p:nvSpPr>
        <p:spPr/>
        <p:txBody>
          <a:bodyPr/>
          <a:lstStyle/>
          <a:p>
            <a:r>
              <a:rPr lang="en-US" dirty="0"/>
              <a:t>Let’s pull all of this knowledge together to draw these concepts!</a:t>
            </a:r>
          </a:p>
        </p:txBody>
      </p:sp>
    </p:spTree>
    <p:extLst>
      <p:ext uri="{BB962C8B-B14F-4D97-AF65-F5344CB8AC3E}">
        <p14:creationId xmlns:p14="http://schemas.microsoft.com/office/powerpoint/2010/main" val="2708670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B1E6-22AF-42F4-B520-7DCC8265F7A9}"/>
              </a:ext>
            </a:extLst>
          </p:cNvPr>
          <p:cNvSpPr>
            <a:spLocks noGrp="1"/>
          </p:cNvSpPr>
          <p:nvPr>
            <p:ph type="title"/>
          </p:nvPr>
        </p:nvSpPr>
        <p:spPr>
          <a:xfrm>
            <a:off x="738188" y="211454"/>
            <a:ext cx="10515600" cy="1325563"/>
          </a:xfrm>
        </p:spPr>
        <p:txBody>
          <a:bodyPr/>
          <a:lstStyle/>
          <a:p>
            <a:pPr algn="ctr"/>
            <a:r>
              <a:rPr lang="en-US" dirty="0"/>
              <a:t>Early Observations</a:t>
            </a:r>
          </a:p>
        </p:txBody>
      </p:sp>
      <p:sp>
        <p:nvSpPr>
          <p:cNvPr id="3" name="Content Placeholder 2">
            <a:extLst>
              <a:ext uri="{FF2B5EF4-FFF2-40B4-BE49-F238E27FC236}">
                <a16:creationId xmlns:a16="http://schemas.microsoft.com/office/drawing/2014/main" id="{1313CDD9-AA9A-4787-992B-C92C60AB91CE}"/>
              </a:ext>
            </a:extLst>
          </p:cNvPr>
          <p:cNvSpPr>
            <a:spLocks noGrp="1"/>
          </p:cNvSpPr>
          <p:nvPr>
            <p:ph sz="half" idx="2"/>
          </p:nvPr>
        </p:nvSpPr>
        <p:spPr>
          <a:xfrm>
            <a:off x="738188" y="1485900"/>
            <a:ext cx="5259387" cy="4703763"/>
          </a:xfrm>
        </p:spPr>
        <p:txBody>
          <a:bodyPr>
            <a:normAutofit lnSpcReduction="10000"/>
          </a:bodyPr>
          <a:lstStyle/>
          <a:p>
            <a:r>
              <a:rPr lang="en-US" sz="3200" dirty="0"/>
              <a:t>With the exception of events such as earthquakes, volcanic eruptions, and landslides, most of Earth’s surface appears to remain relatively unchanged during the course of a</a:t>
            </a:r>
            <a:r>
              <a:rPr lang="en-US" sz="3200" i="1" dirty="0"/>
              <a:t> human lifetime. </a:t>
            </a:r>
          </a:p>
          <a:p>
            <a:r>
              <a:rPr lang="en-US" sz="3200" dirty="0"/>
              <a:t>On the geologic time scale, however, Earth’s surface has changed dramatically.</a:t>
            </a:r>
          </a:p>
          <a:p>
            <a:endParaRPr lang="en-US" dirty="0"/>
          </a:p>
        </p:txBody>
      </p:sp>
      <p:sp>
        <p:nvSpPr>
          <p:cNvPr id="6" name="Content Placeholder 5">
            <a:extLst>
              <a:ext uri="{FF2B5EF4-FFF2-40B4-BE49-F238E27FC236}">
                <a16:creationId xmlns:a16="http://schemas.microsoft.com/office/drawing/2014/main" id="{A5963447-DA2C-4EC2-9763-233B79E3CA61}"/>
              </a:ext>
            </a:extLst>
          </p:cNvPr>
          <p:cNvSpPr>
            <a:spLocks noGrp="1"/>
          </p:cNvSpPr>
          <p:nvPr>
            <p:ph sz="quarter" idx="4"/>
          </p:nvPr>
        </p:nvSpPr>
        <p:spPr>
          <a:xfrm>
            <a:off x="6393180" y="1485900"/>
            <a:ext cx="5259388" cy="4978083"/>
          </a:xfrm>
        </p:spPr>
        <p:txBody>
          <a:bodyPr>
            <a:normAutofit lnSpcReduction="10000"/>
          </a:bodyPr>
          <a:lstStyle/>
          <a:p>
            <a:r>
              <a:rPr lang="en-US" sz="3200" dirty="0"/>
              <a:t>In the late 1500s, Abraham Ortelius, a Dutch cartographer (map maker), noticed the apparent fit of continents on either side of the Atlantic Ocean.</a:t>
            </a:r>
          </a:p>
          <a:p>
            <a:pPr marL="0" indent="0">
              <a:buNone/>
            </a:pPr>
            <a:r>
              <a:rPr lang="en-US" sz="3200" dirty="0"/>
              <a:t>•He proposed that North America and South America had been separated from Europe and Africa by earthquakes and floods.</a:t>
            </a:r>
          </a:p>
        </p:txBody>
      </p:sp>
    </p:spTree>
    <p:extLst>
      <p:ext uri="{BB962C8B-B14F-4D97-AF65-F5344CB8AC3E}">
        <p14:creationId xmlns:p14="http://schemas.microsoft.com/office/powerpoint/2010/main" val="2614036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099FB-CC48-4260-8810-57541478C28A}"/>
              </a:ext>
            </a:extLst>
          </p:cNvPr>
          <p:cNvSpPr>
            <a:spLocks noGrp="1"/>
          </p:cNvSpPr>
          <p:nvPr>
            <p:ph type="title"/>
          </p:nvPr>
        </p:nvSpPr>
        <p:spPr/>
        <p:txBody>
          <a:bodyPr/>
          <a:lstStyle/>
          <a:p>
            <a:r>
              <a:rPr lang="en-US" dirty="0"/>
              <a:t>Jeopardy Review</a:t>
            </a:r>
          </a:p>
        </p:txBody>
      </p:sp>
      <p:sp>
        <p:nvSpPr>
          <p:cNvPr id="3" name="Content Placeholder 2">
            <a:extLst>
              <a:ext uri="{FF2B5EF4-FFF2-40B4-BE49-F238E27FC236}">
                <a16:creationId xmlns:a16="http://schemas.microsoft.com/office/drawing/2014/main" id="{04FF7FE2-6765-4127-AAF8-62C4E5E45552}"/>
              </a:ext>
            </a:extLst>
          </p:cNvPr>
          <p:cNvSpPr>
            <a:spLocks noGrp="1"/>
          </p:cNvSpPr>
          <p:nvPr>
            <p:ph idx="1"/>
          </p:nvPr>
        </p:nvSpPr>
        <p:spPr/>
        <p:txBody>
          <a:bodyPr/>
          <a:lstStyle/>
          <a:p>
            <a:r>
              <a:rPr lang="en-US" dirty="0">
                <a:hlinkClick r:id="rId2"/>
              </a:rPr>
              <a:t>https://www.superteachertools.us/jeopardyx/answerkey.php?game=459248</a:t>
            </a:r>
            <a:endParaRPr lang="en-US" dirty="0"/>
          </a:p>
          <a:p>
            <a:endParaRPr lang="en-US" dirty="0"/>
          </a:p>
        </p:txBody>
      </p:sp>
    </p:spTree>
    <p:extLst>
      <p:ext uri="{BB962C8B-B14F-4D97-AF65-F5344CB8AC3E}">
        <p14:creationId xmlns:p14="http://schemas.microsoft.com/office/powerpoint/2010/main" val="2523817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66F971CE-413E-4409-BA46-9BF7912DBC82}"/>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Early Observations, continued</a:t>
            </a:r>
          </a:p>
        </p:txBody>
      </p:sp>
      <p:graphicFrame>
        <p:nvGraphicFramePr>
          <p:cNvPr id="10" name="Content Placeholder 7">
            <a:extLst>
              <a:ext uri="{FF2B5EF4-FFF2-40B4-BE49-F238E27FC236}">
                <a16:creationId xmlns:a16="http://schemas.microsoft.com/office/drawing/2014/main" id="{ED132159-D54A-4EFA-8DC0-F2DFE6155B06}"/>
              </a:ext>
            </a:extLst>
          </p:cNvPr>
          <p:cNvGraphicFramePr>
            <a:graphicFrameLocks noGrp="1"/>
          </p:cNvGraphicFramePr>
          <p:nvPr>
            <p:ph idx="1"/>
            <p:extLst>
              <p:ext uri="{D42A27DB-BD31-4B8C-83A1-F6EECF244321}">
                <p14:modId xmlns:p14="http://schemas.microsoft.com/office/powerpoint/2010/main" val="4020769830"/>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075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5CE81-8F6A-4EB5-865B-36B7EC0C1223}"/>
              </a:ext>
            </a:extLst>
          </p:cNvPr>
          <p:cNvSpPr>
            <a:spLocks noGrp="1"/>
          </p:cNvSpPr>
          <p:nvPr>
            <p:ph type="title"/>
          </p:nvPr>
        </p:nvSpPr>
        <p:spPr>
          <a:xfrm>
            <a:off x="643467" y="206599"/>
            <a:ext cx="3363974" cy="1597315"/>
          </a:xfrm>
          <a:noFill/>
          <a:ln w="19050">
            <a:solidFill>
              <a:schemeClr val="bg1"/>
            </a:solidFill>
          </a:ln>
        </p:spPr>
        <p:txBody>
          <a:bodyPr wrap="square">
            <a:normAutofit/>
          </a:bodyPr>
          <a:lstStyle/>
          <a:p>
            <a:pPr algn="ctr"/>
            <a:r>
              <a:rPr lang="en-US" sz="2800" dirty="0">
                <a:solidFill>
                  <a:schemeClr val="bg1"/>
                </a:solidFill>
              </a:rPr>
              <a:t>Continental Drift</a:t>
            </a:r>
          </a:p>
        </p:txBody>
      </p:sp>
      <p:sp>
        <p:nvSpPr>
          <p:cNvPr id="3" name="Content Placeholder 2">
            <a:extLst>
              <a:ext uri="{FF2B5EF4-FFF2-40B4-BE49-F238E27FC236}">
                <a16:creationId xmlns:a16="http://schemas.microsoft.com/office/drawing/2014/main" id="{3E01D8DB-635C-459F-BAFB-1C6933AF1F18}"/>
              </a:ext>
            </a:extLst>
          </p:cNvPr>
          <p:cNvSpPr>
            <a:spLocks noGrp="1"/>
          </p:cNvSpPr>
          <p:nvPr>
            <p:ph idx="1"/>
          </p:nvPr>
        </p:nvSpPr>
        <p:spPr>
          <a:xfrm>
            <a:off x="469417" y="1803914"/>
            <a:ext cx="3538025" cy="4825486"/>
          </a:xfrm>
        </p:spPr>
        <p:txBody>
          <a:bodyPr>
            <a:normAutofit/>
          </a:bodyPr>
          <a:lstStyle/>
          <a:p>
            <a:r>
              <a:rPr lang="en-US" sz="2400" dirty="0">
                <a:solidFill>
                  <a:schemeClr val="bg1"/>
                </a:solidFill>
              </a:rPr>
              <a:t>Wegener developed a hypothesis that he called continental drift. </a:t>
            </a:r>
          </a:p>
          <a:p>
            <a:r>
              <a:rPr lang="en-US" sz="2400" dirty="0">
                <a:solidFill>
                  <a:schemeClr val="bg1"/>
                </a:solidFill>
              </a:rPr>
              <a:t>He proposed that Earth’s continents had once been joined in a single landmass, a supercontinent called </a:t>
            </a:r>
            <a:r>
              <a:rPr lang="en-US" sz="2400" b="1" dirty="0">
                <a:solidFill>
                  <a:schemeClr val="bg1"/>
                </a:solidFill>
              </a:rPr>
              <a:t>Pangaea</a:t>
            </a:r>
            <a:r>
              <a:rPr lang="en-US" sz="2400" dirty="0">
                <a:solidFill>
                  <a:schemeClr val="bg1"/>
                </a:solidFill>
              </a:rPr>
              <a:t> (</a:t>
            </a:r>
            <a:r>
              <a:rPr lang="en-US" sz="2400" i="1" dirty="0">
                <a:solidFill>
                  <a:schemeClr val="bg1"/>
                </a:solidFill>
              </a:rPr>
              <a:t>Meaning The Earth</a:t>
            </a:r>
            <a:r>
              <a:rPr lang="en-US" sz="2400" dirty="0">
                <a:solidFill>
                  <a:schemeClr val="bg1"/>
                </a:solidFill>
              </a:rPr>
              <a:t>), that broke apart about 200 </a:t>
            </a:r>
            <a:r>
              <a:rPr lang="en-US" sz="2400" dirty="0" err="1">
                <a:solidFill>
                  <a:schemeClr val="bg1"/>
                </a:solidFill>
              </a:rPr>
              <a:t>mya</a:t>
            </a:r>
            <a:r>
              <a:rPr lang="en-US" sz="2400" dirty="0">
                <a:solidFill>
                  <a:schemeClr val="bg1"/>
                </a:solidFill>
              </a:rPr>
              <a:t> (million years ago) and sent the continents adrift.</a:t>
            </a:r>
          </a:p>
          <a:p>
            <a:endParaRPr lang="en-US" sz="1900" dirty="0">
              <a:solidFill>
                <a:schemeClr val="bg1"/>
              </a:solidFill>
            </a:endParaRPr>
          </a:p>
        </p:txBody>
      </p:sp>
      <p:pic>
        <p:nvPicPr>
          <p:cNvPr id="4" name="Picture 3">
            <a:extLst>
              <a:ext uri="{FF2B5EF4-FFF2-40B4-BE49-F238E27FC236}">
                <a16:creationId xmlns:a16="http://schemas.microsoft.com/office/drawing/2014/main" id="{1301A076-73A1-45B4-8251-53E9230BD89C}"/>
              </a:ext>
            </a:extLst>
          </p:cNvPr>
          <p:cNvPicPr>
            <a:picLocks noChangeAspect="1"/>
          </p:cNvPicPr>
          <p:nvPr/>
        </p:nvPicPr>
        <p:blipFill rotWithShape="1">
          <a:blip r:embed="rId2"/>
          <a:srcRect t="2343" r="1" b="3434"/>
          <a:stretch/>
        </p:blipFill>
        <p:spPr>
          <a:xfrm>
            <a:off x="4650908" y="1005257"/>
            <a:ext cx="7071675" cy="4847486"/>
          </a:xfrm>
          <a:prstGeom prst="rect">
            <a:avLst/>
          </a:prstGeom>
        </p:spPr>
      </p:pic>
    </p:spTree>
    <p:extLst>
      <p:ext uri="{BB962C8B-B14F-4D97-AF65-F5344CB8AC3E}">
        <p14:creationId xmlns:p14="http://schemas.microsoft.com/office/powerpoint/2010/main" val="3097658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9DBAE0-176A-4870-A980-0A1373078C43}"/>
              </a:ext>
            </a:extLst>
          </p:cNvPr>
          <p:cNvSpPr>
            <a:spLocks noGrp="1"/>
          </p:cNvSpPr>
          <p:nvPr>
            <p:ph type="title"/>
          </p:nvPr>
        </p:nvSpPr>
        <p:spPr>
          <a:xfrm>
            <a:off x="863029" y="1012004"/>
            <a:ext cx="3416158" cy="4795408"/>
          </a:xfrm>
        </p:spPr>
        <p:txBody>
          <a:bodyPr>
            <a:normAutofit/>
          </a:bodyPr>
          <a:lstStyle/>
          <a:p>
            <a:r>
              <a:rPr lang="en-US">
                <a:solidFill>
                  <a:srgbClr val="FFFFFF"/>
                </a:solidFill>
              </a:rPr>
              <a:t>Continental Drift – Evidence from Rock Formations</a:t>
            </a:r>
          </a:p>
        </p:txBody>
      </p:sp>
      <p:graphicFrame>
        <p:nvGraphicFramePr>
          <p:cNvPr id="5" name="Content Placeholder 2">
            <a:extLst>
              <a:ext uri="{FF2B5EF4-FFF2-40B4-BE49-F238E27FC236}">
                <a16:creationId xmlns:a16="http://schemas.microsoft.com/office/drawing/2014/main" id="{65313C8A-2D7E-44B9-B8E6-B0883C8C569C}"/>
              </a:ext>
            </a:extLst>
          </p:cNvPr>
          <p:cNvGraphicFramePr>
            <a:graphicFrameLocks noGrp="1"/>
          </p:cNvGraphicFramePr>
          <p:nvPr>
            <p:ph idx="1"/>
            <p:extLst>
              <p:ext uri="{D42A27DB-BD31-4B8C-83A1-F6EECF244321}">
                <p14:modId xmlns:p14="http://schemas.microsoft.com/office/powerpoint/2010/main" val="2197289544"/>
              </p:ext>
            </p:extLst>
          </p:nvPr>
        </p:nvGraphicFramePr>
        <p:xfrm>
          <a:off x="4865105" y="160020"/>
          <a:ext cx="6842799" cy="651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2829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E6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32153F-9F2E-42D4-AC96-335D9E25E96F}"/>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Continental Drift – Evidence from Fossils</a:t>
            </a:r>
          </a:p>
        </p:txBody>
      </p:sp>
      <p:pic>
        <p:nvPicPr>
          <p:cNvPr id="5" name="Content Placeholder 4">
            <a:extLst>
              <a:ext uri="{FF2B5EF4-FFF2-40B4-BE49-F238E27FC236}">
                <a16:creationId xmlns:a16="http://schemas.microsoft.com/office/drawing/2014/main" id="{4C19AD70-5C47-4532-A45E-346268041B71}"/>
              </a:ext>
            </a:extLst>
          </p:cNvPr>
          <p:cNvPicPr>
            <a:picLocks noGrp="1" noChangeAspect="1"/>
          </p:cNvPicPr>
          <p:nvPr>
            <p:ph sz="half" idx="2"/>
          </p:nvPr>
        </p:nvPicPr>
        <p:blipFill rotWithShape="1">
          <a:blip r:embed="rId2"/>
          <a:srcRect t="11715" r="1" b="14624"/>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3D6C818-D461-45B2-A084-B05526668689}"/>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dirty="0">
                <a:solidFill>
                  <a:srgbClr val="FFFFFF"/>
                </a:solidFill>
              </a:rPr>
              <a:t>Wegener gathered evidence of the existence of Pangaea from fossils.</a:t>
            </a:r>
          </a:p>
          <a:p>
            <a:r>
              <a:rPr lang="en-US" dirty="0">
                <a:solidFill>
                  <a:srgbClr val="FFFFFF"/>
                </a:solidFill>
              </a:rPr>
              <a:t>Similar fossils of animals and plants that once lived on or near land had been found on widely separated continents</a:t>
            </a:r>
            <a:r>
              <a:rPr lang="en-US" sz="2000" dirty="0">
                <a:solidFill>
                  <a:srgbClr val="FFFFFF"/>
                </a:solidFill>
              </a:rPr>
              <a:t>.</a:t>
            </a:r>
          </a:p>
        </p:txBody>
      </p:sp>
    </p:spTree>
    <p:extLst>
      <p:ext uri="{BB962C8B-B14F-4D97-AF65-F5344CB8AC3E}">
        <p14:creationId xmlns:p14="http://schemas.microsoft.com/office/powerpoint/2010/main" val="354020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020CF-4EE9-4CC7-8250-107E0EAF3854}"/>
              </a:ext>
            </a:extLst>
          </p:cNvPr>
          <p:cNvSpPr>
            <a:spLocks noGrp="1"/>
          </p:cNvSpPr>
          <p:nvPr>
            <p:ph type="title"/>
          </p:nvPr>
        </p:nvSpPr>
        <p:spPr>
          <a:xfrm>
            <a:off x="838200" y="631825"/>
            <a:ext cx="10515600" cy="1325563"/>
          </a:xfrm>
        </p:spPr>
        <p:txBody>
          <a:bodyPr>
            <a:normAutofit/>
          </a:bodyPr>
          <a:lstStyle/>
          <a:p>
            <a:r>
              <a:rPr lang="en-US" dirty="0"/>
              <a:t>Continental Drift – Climatic Evidence</a:t>
            </a:r>
          </a:p>
        </p:txBody>
      </p:sp>
      <p:sp>
        <p:nvSpPr>
          <p:cNvPr id="3" name="Content Placeholder 2">
            <a:extLst>
              <a:ext uri="{FF2B5EF4-FFF2-40B4-BE49-F238E27FC236}">
                <a16:creationId xmlns:a16="http://schemas.microsoft.com/office/drawing/2014/main" id="{59B79552-C2CC-4E1E-B35A-2D9127E2D7E2}"/>
              </a:ext>
            </a:extLst>
          </p:cNvPr>
          <p:cNvSpPr>
            <a:spLocks noGrp="1"/>
          </p:cNvSpPr>
          <p:nvPr>
            <p:ph idx="1"/>
          </p:nvPr>
        </p:nvSpPr>
        <p:spPr>
          <a:xfrm>
            <a:off x="838200" y="2057400"/>
            <a:ext cx="10515600" cy="3871762"/>
          </a:xfrm>
        </p:spPr>
        <p:txBody>
          <a:bodyPr>
            <a:normAutofit/>
          </a:bodyPr>
          <a:lstStyle/>
          <a:p>
            <a:r>
              <a:rPr lang="en-US" sz="2400" dirty="0"/>
              <a:t>Fossils of the plant Glossopteris had been found on many parts of Earth, including South America, Antarctica, and India. </a:t>
            </a:r>
          </a:p>
          <a:p>
            <a:r>
              <a:rPr lang="en-US" sz="2400" dirty="0"/>
              <a:t>Wegener reasoned that the area separating these fossils was too large to have had a single climate. </a:t>
            </a:r>
          </a:p>
          <a:p>
            <a:r>
              <a:rPr lang="en-US" sz="2400" dirty="0"/>
              <a:t>Wegener argued that because Glossopteris grows in temperate climates, the places where the fossils had been found had been closer to the equator.</a:t>
            </a:r>
          </a:p>
          <a:p>
            <a:r>
              <a:rPr lang="en-US" sz="2400" dirty="0"/>
              <a:t>This led him to conclude that the rocks containing these fossils had once been joined.</a:t>
            </a:r>
          </a:p>
          <a:p>
            <a:endParaRPr lang="en-US" sz="2400" dirty="0"/>
          </a:p>
        </p:txBody>
      </p:sp>
    </p:spTree>
    <p:extLst>
      <p:ext uri="{BB962C8B-B14F-4D97-AF65-F5344CB8AC3E}">
        <p14:creationId xmlns:p14="http://schemas.microsoft.com/office/powerpoint/2010/main" val="442569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2367</Words>
  <Application>Microsoft Office PowerPoint</Application>
  <PresentationFormat>Widescreen</PresentationFormat>
  <Paragraphs>179</Paragraphs>
  <Slides>40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Plate Tectonics</vt:lpstr>
      <vt:lpstr>Launch Lab</vt:lpstr>
      <vt:lpstr>17.1: Drifting Continents</vt:lpstr>
      <vt:lpstr>Early Observations</vt:lpstr>
      <vt:lpstr>Early Observations, continued</vt:lpstr>
      <vt:lpstr>Continental Drift</vt:lpstr>
      <vt:lpstr>Continental Drift – Evidence from Rock Formations</vt:lpstr>
      <vt:lpstr>Continental Drift – Evidence from Fossils</vt:lpstr>
      <vt:lpstr>Continental Drift – Climatic Evidence</vt:lpstr>
      <vt:lpstr>Continental Drift –  Climatic Evidence: Coal Deposits</vt:lpstr>
      <vt:lpstr>Continental Drift –  Climatic Evidence: Glacial Deposits</vt:lpstr>
      <vt:lpstr>A Rejected Notion</vt:lpstr>
      <vt:lpstr>17.2 - Seafloor Spreading</vt:lpstr>
      <vt:lpstr>Mapping the Ocean Floor</vt:lpstr>
      <vt:lpstr>Ocean- Floor Topography</vt:lpstr>
      <vt:lpstr>Ocean Rocks and Sediments </vt:lpstr>
      <vt:lpstr>Magnetism</vt:lpstr>
      <vt:lpstr>Magnetism </vt:lpstr>
      <vt:lpstr>Magnetic Polarity Time Scale</vt:lpstr>
      <vt:lpstr>Magnetism: Magnetic Symmetry</vt:lpstr>
      <vt:lpstr>Seafloor Spreading</vt:lpstr>
      <vt:lpstr>Seafloor Spreading…</vt:lpstr>
      <vt:lpstr>Seafloor Spreading links &amp; Review</vt:lpstr>
      <vt:lpstr>17.3 Plate Boundaries</vt:lpstr>
      <vt:lpstr>Theory of Plate Tectonics</vt:lpstr>
      <vt:lpstr>Divergent (divide) Boundaries</vt:lpstr>
      <vt:lpstr>PowerPoint Presentation</vt:lpstr>
      <vt:lpstr>Convergent Boundaries</vt:lpstr>
      <vt:lpstr>Convergent Boundaries</vt:lpstr>
      <vt:lpstr>Convergent Boundaries</vt:lpstr>
      <vt:lpstr>Transform Boundaries</vt:lpstr>
      <vt:lpstr>17.4 – Causes of Plate Motions</vt:lpstr>
      <vt:lpstr>Convection</vt:lpstr>
      <vt:lpstr>Convection Currents</vt:lpstr>
      <vt:lpstr>Convection Currents</vt:lpstr>
      <vt:lpstr>Convection in the Mantle</vt:lpstr>
      <vt:lpstr>Plate Movement</vt:lpstr>
      <vt:lpstr>Push and pull</vt:lpstr>
      <vt:lpstr>Draw with me!</vt:lpstr>
      <vt:lpstr>Jeopardy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Tectonics</dc:title>
  <dc:creator>Lyndsey Norton</dc:creator>
  <cp:lastModifiedBy>Lyndsey Norton</cp:lastModifiedBy>
  <cp:revision>12</cp:revision>
  <dcterms:created xsi:type="dcterms:W3CDTF">2018-12-29T17:25:12Z</dcterms:created>
  <dcterms:modified xsi:type="dcterms:W3CDTF">2018-12-30T04:37:27Z</dcterms:modified>
</cp:coreProperties>
</file>