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610" autoAdjust="0"/>
  </p:normalViewPr>
  <p:slideViewPr>
    <p:cSldViewPr snapToGrid="0">
      <p:cViewPr varScale="1">
        <p:scale>
          <a:sx n="64" d="100"/>
          <a:sy n="64" d="100"/>
        </p:scale>
        <p:origin x="2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802AE-5704-4885-B832-B4C11FCE7950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64986A0-E488-47F3-855F-8F74DB328AF3}">
      <dgm:prSet/>
      <dgm:spPr/>
      <dgm:t>
        <a:bodyPr/>
        <a:lstStyle/>
        <a:p>
          <a:r>
            <a:rPr lang="en-US"/>
            <a:t>Distribution of volcanoes is not random</a:t>
          </a:r>
        </a:p>
      </dgm:t>
    </dgm:pt>
    <dgm:pt modelId="{5EF29499-5213-4BB7-A570-A37BF5E85047}" type="parTrans" cxnId="{94A7FF52-37B3-42C7-9D20-C20D693BB86A}">
      <dgm:prSet/>
      <dgm:spPr/>
      <dgm:t>
        <a:bodyPr/>
        <a:lstStyle/>
        <a:p>
          <a:endParaRPr lang="en-US"/>
        </a:p>
      </dgm:t>
    </dgm:pt>
    <dgm:pt modelId="{2E0A241C-932D-4253-A863-971669E06E8B}" type="sibTrans" cxnId="{94A7FF52-37B3-42C7-9D20-C20D693BB86A}">
      <dgm:prSet/>
      <dgm:spPr/>
      <dgm:t>
        <a:bodyPr/>
        <a:lstStyle/>
        <a:p>
          <a:endParaRPr lang="en-US"/>
        </a:p>
      </dgm:t>
    </dgm:pt>
    <dgm:pt modelId="{30F7A50A-0AB7-4CDE-98B6-C9B01657479D}">
      <dgm:prSet/>
      <dgm:spPr/>
      <dgm:t>
        <a:bodyPr/>
        <a:lstStyle/>
        <a:p>
          <a:r>
            <a:rPr lang="en-US"/>
            <a:t>Most form at Convergent and Divergent Plate Boundaries</a:t>
          </a:r>
        </a:p>
      </dgm:t>
    </dgm:pt>
    <dgm:pt modelId="{42DFE754-CBE6-45D9-817E-1BFD7EE1BB14}" type="parTrans" cxnId="{51C9EC85-9CB5-4A64-AC81-E365759AFF94}">
      <dgm:prSet/>
      <dgm:spPr/>
      <dgm:t>
        <a:bodyPr/>
        <a:lstStyle/>
        <a:p>
          <a:endParaRPr lang="en-US"/>
        </a:p>
      </dgm:t>
    </dgm:pt>
    <dgm:pt modelId="{0922C200-9860-4A88-9A42-3F29B60578C1}" type="sibTrans" cxnId="{51C9EC85-9CB5-4A64-AC81-E365759AFF94}">
      <dgm:prSet/>
      <dgm:spPr/>
      <dgm:t>
        <a:bodyPr/>
        <a:lstStyle/>
        <a:p>
          <a:endParaRPr lang="en-US"/>
        </a:p>
      </dgm:t>
    </dgm:pt>
    <dgm:pt modelId="{3D0C3428-983C-4455-8FAC-7CEDDCFB2BA6}" type="pres">
      <dgm:prSet presAssocID="{096802AE-5704-4885-B832-B4C11FCE7950}" presName="root" presStyleCnt="0">
        <dgm:presLayoutVars>
          <dgm:dir/>
          <dgm:resizeHandles val="exact"/>
        </dgm:presLayoutVars>
      </dgm:prSet>
      <dgm:spPr/>
    </dgm:pt>
    <dgm:pt modelId="{8610C23C-8578-4889-8B2E-8DB9C60D4C19}" type="pres">
      <dgm:prSet presAssocID="{964986A0-E488-47F3-855F-8F74DB328AF3}" presName="compNode" presStyleCnt="0"/>
      <dgm:spPr/>
    </dgm:pt>
    <dgm:pt modelId="{33F61CC6-84EC-49A9-A17D-FA86ACFB7D89}" type="pres">
      <dgm:prSet presAssocID="{964986A0-E488-47F3-855F-8F74DB328AF3}" presName="bgRect" presStyleLbl="bgShp" presStyleIdx="0" presStyleCnt="2"/>
      <dgm:spPr/>
    </dgm:pt>
    <dgm:pt modelId="{72B9D39B-CB27-4A51-B081-E0403C8987F9}" type="pres">
      <dgm:prSet presAssocID="{964986A0-E488-47F3-855F-8F74DB328AF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72876F6E-5CAA-4A11-AC5A-E0A6303E0E19}" type="pres">
      <dgm:prSet presAssocID="{964986A0-E488-47F3-855F-8F74DB328AF3}" presName="spaceRect" presStyleCnt="0"/>
      <dgm:spPr/>
    </dgm:pt>
    <dgm:pt modelId="{B2E28312-26CF-454C-80AC-9709F2B11C62}" type="pres">
      <dgm:prSet presAssocID="{964986A0-E488-47F3-855F-8F74DB328AF3}" presName="parTx" presStyleLbl="revTx" presStyleIdx="0" presStyleCnt="2">
        <dgm:presLayoutVars>
          <dgm:chMax val="0"/>
          <dgm:chPref val="0"/>
        </dgm:presLayoutVars>
      </dgm:prSet>
      <dgm:spPr/>
    </dgm:pt>
    <dgm:pt modelId="{4DCE3757-CFCE-47F8-A821-F88001286FAF}" type="pres">
      <dgm:prSet presAssocID="{2E0A241C-932D-4253-A863-971669E06E8B}" presName="sibTrans" presStyleCnt="0"/>
      <dgm:spPr/>
    </dgm:pt>
    <dgm:pt modelId="{0D0F8262-E315-4E8E-A101-4BC79D80BD35}" type="pres">
      <dgm:prSet presAssocID="{30F7A50A-0AB7-4CDE-98B6-C9B01657479D}" presName="compNode" presStyleCnt="0"/>
      <dgm:spPr/>
    </dgm:pt>
    <dgm:pt modelId="{31EE9AEF-0F27-4214-A76E-E57403C9A0A7}" type="pres">
      <dgm:prSet presAssocID="{30F7A50A-0AB7-4CDE-98B6-C9B01657479D}" presName="bgRect" presStyleLbl="bgShp" presStyleIdx="1" presStyleCnt="2"/>
      <dgm:spPr/>
    </dgm:pt>
    <dgm:pt modelId="{E69E20D8-44F7-46AE-9389-7A4EE3B8C167}" type="pres">
      <dgm:prSet presAssocID="{30F7A50A-0AB7-4CDE-98B6-C9B01657479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e Arrow: Straight"/>
        </a:ext>
      </dgm:extLst>
    </dgm:pt>
    <dgm:pt modelId="{66491504-AB5B-4DD9-8386-4A130CED98B5}" type="pres">
      <dgm:prSet presAssocID="{30F7A50A-0AB7-4CDE-98B6-C9B01657479D}" presName="spaceRect" presStyleCnt="0"/>
      <dgm:spPr/>
    </dgm:pt>
    <dgm:pt modelId="{49EC71A0-C192-4D36-BF59-B72AA1229CB1}" type="pres">
      <dgm:prSet presAssocID="{30F7A50A-0AB7-4CDE-98B6-C9B01657479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8703851-97E3-4337-AA98-E219504F58D7}" type="presOf" srcId="{30F7A50A-0AB7-4CDE-98B6-C9B01657479D}" destId="{49EC71A0-C192-4D36-BF59-B72AA1229CB1}" srcOrd="0" destOrd="0" presId="urn:microsoft.com/office/officeart/2018/2/layout/IconVerticalSolidList"/>
    <dgm:cxn modelId="{94A7FF52-37B3-42C7-9D20-C20D693BB86A}" srcId="{096802AE-5704-4885-B832-B4C11FCE7950}" destId="{964986A0-E488-47F3-855F-8F74DB328AF3}" srcOrd="0" destOrd="0" parTransId="{5EF29499-5213-4BB7-A570-A37BF5E85047}" sibTransId="{2E0A241C-932D-4253-A863-971669E06E8B}"/>
    <dgm:cxn modelId="{51C9EC85-9CB5-4A64-AC81-E365759AFF94}" srcId="{096802AE-5704-4885-B832-B4C11FCE7950}" destId="{30F7A50A-0AB7-4CDE-98B6-C9B01657479D}" srcOrd="1" destOrd="0" parTransId="{42DFE754-CBE6-45D9-817E-1BFD7EE1BB14}" sibTransId="{0922C200-9860-4A88-9A42-3F29B60578C1}"/>
    <dgm:cxn modelId="{66506787-FEFB-4D86-B055-F88B3022C2B7}" type="presOf" srcId="{964986A0-E488-47F3-855F-8F74DB328AF3}" destId="{B2E28312-26CF-454C-80AC-9709F2B11C62}" srcOrd="0" destOrd="0" presId="urn:microsoft.com/office/officeart/2018/2/layout/IconVerticalSolidList"/>
    <dgm:cxn modelId="{260B69F5-5CE9-4D81-96EB-0C7A76BCC41B}" type="presOf" srcId="{096802AE-5704-4885-B832-B4C11FCE7950}" destId="{3D0C3428-983C-4455-8FAC-7CEDDCFB2BA6}" srcOrd="0" destOrd="0" presId="urn:microsoft.com/office/officeart/2018/2/layout/IconVerticalSolidList"/>
    <dgm:cxn modelId="{9E9D01D2-3A88-43E7-9D2A-3915731BC1FF}" type="presParOf" srcId="{3D0C3428-983C-4455-8FAC-7CEDDCFB2BA6}" destId="{8610C23C-8578-4889-8B2E-8DB9C60D4C19}" srcOrd="0" destOrd="0" presId="urn:microsoft.com/office/officeart/2018/2/layout/IconVerticalSolidList"/>
    <dgm:cxn modelId="{7A001398-0AF1-40B1-A1E6-DCB28882CCB6}" type="presParOf" srcId="{8610C23C-8578-4889-8B2E-8DB9C60D4C19}" destId="{33F61CC6-84EC-49A9-A17D-FA86ACFB7D89}" srcOrd="0" destOrd="0" presId="urn:microsoft.com/office/officeart/2018/2/layout/IconVerticalSolidList"/>
    <dgm:cxn modelId="{3DECED88-15CB-4D9C-940F-E42B57DAA639}" type="presParOf" srcId="{8610C23C-8578-4889-8B2E-8DB9C60D4C19}" destId="{72B9D39B-CB27-4A51-B081-E0403C8987F9}" srcOrd="1" destOrd="0" presId="urn:microsoft.com/office/officeart/2018/2/layout/IconVerticalSolidList"/>
    <dgm:cxn modelId="{7413D576-B0A9-499C-AF04-679ED6A3A5C2}" type="presParOf" srcId="{8610C23C-8578-4889-8B2E-8DB9C60D4C19}" destId="{72876F6E-5CAA-4A11-AC5A-E0A6303E0E19}" srcOrd="2" destOrd="0" presId="urn:microsoft.com/office/officeart/2018/2/layout/IconVerticalSolidList"/>
    <dgm:cxn modelId="{4E828A86-D4AC-46AC-9E01-E221AAA153C9}" type="presParOf" srcId="{8610C23C-8578-4889-8B2E-8DB9C60D4C19}" destId="{B2E28312-26CF-454C-80AC-9709F2B11C62}" srcOrd="3" destOrd="0" presId="urn:microsoft.com/office/officeart/2018/2/layout/IconVerticalSolidList"/>
    <dgm:cxn modelId="{06958E9F-2876-4D56-8CFF-B98E93E1BD39}" type="presParOf" srcId="{3D0C3428-983C-4455-8FAC-7CEDDCFB2BA6}" destId="{4DCE3757-CFCE-47F8-A821-F88001286FAF}" srcOrd="1" destOrd="0" presId="urn:microsoft.com/office/officeart/2018/2/layout/IconVerticalSolidList"/>
    <dgm:cxn modelId="{8D2CD23A-7532-4168-B943-8B8A91927B29}" type="presParOf" srcId="{3D0C3428-983C-4455-8FAC-7CEDDCFB2BA6}" destId="{0D0F8262-E315-4E8E-A101-4BC79D80BD35}" srcOrd="2" destOrd="0" presId="urn:microsoft.com/office/officeart/2018/2/layout/IconVerticalSolidList"/>
    <dgm:cxn modelId="{D85C606D-E373-47DD-A467-3B2B9EE82AE3}" type="presParOf" srcId="{0D0F8262-E315-4E8E-A101-4BC79D80BD35}" destId="{31EE9AEF-0F27-4214-A76E-E57403C9A0A7}" srcOrd="0" destOrd="0" presId="urn:microsoft.com/office/officeart/2018/2/layout/IconVerticalSolidList"/>
    <dgm:cxn modelId="{74B61E7B-191B-4F6E-A803-CD6D2737D54B}" type="presParOf" srcId="{0D0F8262-E315-4E8E-A101-4BC79D80BD35}" destId="{E69E20D8-44F7-46AE-9389-7A4EE3B8C167}" srcOrd="1" destOrd="0" presId="urn:microsoft.com/office/officeart/2018/2/layout/IconVerticalSolidList"/>
    <dgm:cxn modelId="{08274693-78CB-4724-BF89-1FAAAA5ED17B}" type="presParOf" srcId="{0D0F8262-E315-4E8E-A101-4BC79D80BD35}" destId="{66491504-AB5B-4DD9-8386-4A130CED98B5}" srcOrd="2" destOrd="0" presId="urn:microsoft.com/office/officeart/2018/2/layout/IconVerticalSolidList"/>
    <dgm:cxn modelId="{D6F46388-DF58-4C8C-A813-6D9DABD435D0}" type="presParOf" srcId="{0D0F8262-E315-4E8E-A101-4BC79D80BD35}" destId="{49EC71A0-C192-4D36-BF59-B72AA1229CB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D48F39-6DB2-409C-8308-CFF36D7556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E48EE3-11DE-456D-A4FA-B610C2CE2E64}">
      <dgm:prSet/>
      <dgm:spPr/>
      <dgm:t>
        <a:bodyPr/>
        <a:lstStyle/>
        <a:p>
          <a:r>
            <a:rPr lang="en-US"/>
            <a:t>Temperature, pressure, and water content affect magma formation</a:t>
          </a:r>
        </a:p>
      </dgm:t>
    </dgm:pt>
    <dgm:pt modelId="{4D2D4106-06F9-45B9-8471-1BE9ECB7369E}" type="parTrans" cxnId="{A81FF2CE-C662-4F42-AB8B-D20A3B671A1D}">
      <dgm:prSet/>
      <dgm:spPr/>
      <dgm:t>
        <a:bodyPr/>
        <a:lstStyle/>
        <a:p>
          <a:endParaRPr lang="en-US"/>
        </a:p>
      </dgm:t>
    </dgm:pt>
    <dgm:pt modelId="{8E09FBA9-F34C-4300-83AB-F0E59AB15E42}" type="sibTrans" cxnId="{A81FF2CE-C662-4F42-AB8B-D20A3B671A1D}">
      <dgm:prSet/>
      <dgm:spPr/>
      <dgm:t>
        <a:bodyPr/>
        <a:lstStyle/>
        <a:p>
          <a:endParaRPr lang="en-US"/>
        </a:p>
      </dgm:t>
    </dgm:pt>
    <dgm:pt modelId="{A990BFCB-FA81-487D-A476-07361B7AE391}">
      <dgm:prSet/>
      <dgm:spPr/>
      <dgm:t>
        <a:bodyPr/>
        <a:lstStyle/>
        <a:p>
          <a:r>
            <a:rPr lang="en-US"/>
            <a:t>Magma composition determines explosivity </a:t>
          </a:r>
        </a:p>
      </dgm:t>
    </dgm:pt>
    <dgm:pt modelId="{ECA9F936-A449-413D-9538-EA1AF33ED307}" type="parTrans" cxnId="{A6A0BED6-AB28-436D-860C-D072620C00A4}">
      <dgm:prSet/>
      <dgm:spPr/>
      <dgm:t>
        <a:bodyPr/>
        <a:lstStyle/>
        <a:p>
          <a:endParaRPr lang="en-US"/>
        </a:p>
      </dgm:t>
    </dgm:pt>
    <dgm:pt modelId="{70D39B57-CDC4-4656-8786-4A9E1BC19109}" type="sibTrans" cxnId="{A6A0BED6-AB28-436D-860C-D072620C00A4}">
      <dgm:prSet/>
      <dgm:spPr/>
      <dgm:t>
        <a:bodyPr/>
        <a:lstStyle/>
        <a:p>
          <a:endParaRPr lang="en-US"/>
        </a:p>
      </dgm:t>
    </dgm:pt>
    <dgm:pt modelId="{4E59D752-8DFB-4A38-B8CF-1A3372857783}">
      <dgm:prSet/>
      <dgm:spPr/>
      <dgm:t>
        <a:bodyPr/>
        <a:lstStyle/>
        <a:p>
          <a:r>
            <a:rPr lang="en-US" dirty="0"/>
            <a:t>As the amount of gas increases, so does explosivity</a:t>
          </a:r>
        </a:p>
      </dgm:t>
    </dgm:pt>
    <dgm:pt modelId="{621D6BD4-275D-4E3B-A191-685CAFD7CFE4}" type="parTrans" cxnId="{DCC7E810-A20A-4213-A614-76C92DAC8203}">
      <dgm:prSet/>
      <dgm:spPr/>
      <dgm:t>
        <a:bodyPr/>
        <a:lstStyle/>
        <a:p>
          <a:endParaRPr lang="en-US"/>
        </a:p>
      </dgm:t>
    </dgm:pt>
    <dgm:pt modelId="{6A337675-0752-4405-99ED-57534485E379}" type="sibTrans" cxnId="{DCC7E810-A20A-4213-A614-76C92DAC8203}">
      <dgm:prSet/>
      <dgm:spPr/>
      <dgm:t>
        <a:bodyPr/>
        <a:lstStyle/>
        <a:p>
          <a:endParaRPr lang="en-US"/>
        </a:p>
      </dgm:t>
    </dgm:pt>
    <dgm:pt modelId="{BB916CD1-0CD4-45B8-BCBF-CE08770056CE}">
      <dgm:prSet/>
      <dgm:spPr/>
      <dgm:t>
        <a:bodyPr/>
        <a:lstStyle/>
        <a:p>
          <a:r>
            <a:rPr lang="en-US" dirty="0"/>
            <a:t>As viscosity (resistance to flow) increases, explosivity decreases.</a:t>
          </a:r>
        </a:p>
      </dgm:t>
    </dgm:pt>
    <dgm:pt modelId="{31A5D7B3-A833-4163-92CA-1F9A4D31A6C3}" type="parTrans" cxnId="{A11F7694-E5D9-49B8-9A4D-9FE695E51BCC}">
      <dgm:prSet/>
      <dgm:spPr/>
      <dgm:t>
        <a:bodyPr/>
        <a:lstStyle/>
        <a:p>
          <a:endParaRPr lang="en-US"/>
        </a:p>
      </dgm:t>
    </dgm:pt>
    <dgm:pt modelId="{A8643222-BDE9-4373-8BC6-E24631D69AB1}" type="sibTrans" cxnId="{A11F7694-E5D9-49B8-9A4D-9FE695E51BCC}">
      <dgm:prSet/>
      <dgm:spPr/>
      <dgm:t>
        <a:bodyPr/>
        <a:lstStyle/>
        <a:p>
          <a:endParaRPr lang="en-US"/>
        </a:p>
      </dgm:t>
    </dgm:pt>
    <dgm:pt modelId="{C6F34314-EF74-4C73-BD4F-23D2475F7535}">
      <dgm:prSet/>
      <dgm:spPr/>
      <dgm:t>
        <a:bodyPr/>
        <a:lstStyle/>
        <a:p>
          <a:r>
            <a:rPr lang="en-US" dirty="0"/>
            <a:t>High silica content = thick and sticky = viscous which leads to explosive eruptions</a:t>
          </a:r>
        </a:p>
      </dgm:t>
    </dgm:pt>
    <dgm:pt modelId="{09FF1FF0-36F7-413E-9752-B6284DD91C5B}" type="parTrans" cxnId="{23259EB7-C3F7-4F82-8271-CB79E2A95F2A}">
      <dgm:prSet/>
      <dgm:spPr/>
      <dgm:t>
        <a:bodyPr/>
        <a:lstStyle/>
        <a:p>
          <a:endParaRPr lang="en-US"/>
        </a:p>
      </dgm:t>
    </dgm:pt>
    <dgm:pt modelId="{5C44D129-F901-49C7-8821-A387E6648C1B}" type="sibTrans" cxnId="{23259EB7-C3F7-4F82-8271-CB79E2A95F2A}">
      <dgm:prSet/>
      <dgm:spPr/>
      <dgm:t>
        <a:bodyPr/>
        <a:lstStyle/>
        <a:p>
          <a:endParaRPr lang="en-US"/>
        </a:p>
      </dgm:t>
    </dgm:pt>
    <dgm:pt modelId="{E8278DE6-1150-423E-AC0C-B40E6EE1215C}">
      <dgm:prSet/>
      <dgm:spPr/>
      <dgm:t>
        <a:bodyPr/>
        <a:lstStyle/>
        <a:p>
          <a:r>
            <a:rPr lang="en-US" dirty="0"/>
            <a:t>Low silica content = runny and thin (warm syrup) = low viscosity</a:t>
          </a:r>
        </a:p>
      </dgm:t>
    </dgm:pt>
    <dgm:pt modelId="{549C841D-B153-4287-9CE7-2DC9472E7A4A}" type="parTrans" cxnId="{B8873F4A-3A48-4713-8927-3B3876E78EDA}">
      <dgm:prSet/>
      <dgm:spPr/>
      <dgm:t>
        <a:bodyPr/>
        <a:lstStyle/>
        <a:p>
          <a:endParaRPr lang="en-US"/>
        </a:p>
      </dgm:t>
    </dgm:pt>
    <dgm:pt modelId="{A21A2EF9-5FBD-41CC-B4B6-7A68143407C1}" type="sibTrans" cxnId="{B8873F4A-3A48-4713-8927-3B3876E78EDA}">
      <dgm:prSet/>
      <dgm:spPr/>
      <dgm:t>
        <a:bodyPr/>
        <a:lstStyle/>
        <a:p>
          <a:endParaRPr lang="en-US"/>
        </a:p>
      </dgm:t>
    </dgm:pt>
    <dgm:pt modelId="{9EF09C55-380B-474F-BD7B-3D4756F740BF}">
      <dgm:prSet/>
      <dgm:spPr/>
      <dgm:t>
        <a:bodyPr/>
        <a:lstStyle/>
        <a:p>
          <a:r>
            <a:rPr lang="en-US" dirty="0"/>
            <a:t>Water vapor and carbon dioxide</a:t>
          </a:r>
        </a:p>
      </dgm:t>
    </dgm:pt>
    <dgm:pt modelId="{8B0305EC-60EC-40B2-8153-F2C1F57BB1F6}" type="parTrans" cxnId="{98891A95-B204-42C5-BB5F-65E2CE59C446}">
      <dgm:prSet/>
      <dgm:spPr/>
      <dgm:t>
        <a:bodyPr/>
        <a:lstStyle/>
        <a:p>
          <a:endParaRPr lang="en-US"/>
        </a:p>
      </dgm:t>
    </dgm:pt>
    <dgm:pt modelId="{C2218A9E-64C8-46BF-917C-E5DE9AF6DBEA}" type="sibTrans" cxnId="{98891A95-B204-42C5-BB5F-65E2CE59C446}">
      <dgm:prSet/>
      <dgm:spPr/>
      <dgm:t>
        <a:bodyPr/>
        <a:lstStyle/>
        <a:p>
          <a:endParaRPr lang="en-US"/>
        </a:p>
      </dgm:t>
    </dgm:pt>
    <dgm:pt modelId="{68C28BEB-3EAC-43A8-8152-BE21CFB9119C}">
      <dgm:prSet/>
      <dgm:spPr/>
      <dgm:t>
        <a:bodyPr/>
        <a:lstStyle/>
        <a:p>
          <a:r>
            <a:rPr lang="en-US" dirty="0"/>
            <a:t>Gases can escape easier from fluid-like magma (low viscosity) making it less violent</a:t>
          </a:r>
        </a:p>
      </dgm:t>
    </dgm:pt>
    <dgm:pt modelId="{AC4FB0E7-D7BC-4433-A800-7A132B957A48}" type="parTrans" cxnId="{D1EC8E30-BEA9-432A-BF3F-2F60E38E435E}">
      <dgm:prSet/>
      <dgm:spPr/>
      <dgm:t>
        <a:bodyPr/>
        <a:lstStyle/>
        <a:p>
          <a:endParaRPr lang="en-US"/>
        </a:p>
      </dgm:t>
    </dgm:pt>
    <dgm:pt modelId="{FE2E2500-73CB-4C79-ADC5-66881927CD6B}" type="sibTrans" cxnId="{D1EC8E30-BEA9-432A-BF3F-2F60E38E435E}">
      <dgm:prSet/>
      <dgm:spPr/>
      <dgm:t>
        <a:bodyPr/>
        <a:lstStyle/>
        <a:p>
          <a:endParaRPr lang="en-US"/>
        </a:p>
      </dgm:t>
    </dgm:pt>
    <dgm:pt modelId="{19C5C0C4-46EF-4C6B-8EB8-BB90C07D7113}" type="pres">
      <dgm:prSet presAssocID="{14D48F39-6DB2-409C-8308-CFF36D7556C5}" presName="linear" presStyleCnt="0">
        <dgm:presLayoutVars>
          <dgm:animLvl val="lvl"/>
          <dgm:resizeHandles val="exact"/>
        </dgm:presLayoutVars>
      </dgm:prSet>
      <dgm:spPr/>
    </dgm:pt>
    <dgm:pt modelId="{4DD128DC-B4DC-40ED-9329-DEFA599203E7}" type="pres">
      <dgm:prSet presAssocID="{88E48EE3-11DE-456D-A4FA-B610C2CE2E6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212EAF-946D-4537-B91F-5546FDC2E26C}" type="pres">
      <dgm:prSet presAssocID="{8E09FBA9-F34C-4300-83AB-F0E59AB15E42}" presName="spacer" presStyleCnt="0"/>
      <dgm:spPr/>
    </dgm:pt>
    <dgm:pt modelId="{B028E5C2-B586-453D-A5A4-E1422D0B8575}" type="pres">
      <dgm:prSet presAssocID="{A990BFCB-FA81-487D-A476-07361B7AE3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2065504-D428-4A7F-ACE6-F5E33C62F79C}" type="pres">
      <dgm:prSet presAssocID="{A990BFCB-FA81-487D-A476-07361B7AE3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CC7E810-A20A-4213-A614-76C92DAC8203}" srcId="{A990BFCB-FA81-487D-A476-07361B7AE391}" destId="{4E59D752-8DFB-4A38-B8CF-1A3372857783}" srcOrd="0" destOrd="0" parTransId="{621D6BD4-275D-4E3B-A191-685CAFD7CFE4}" sibTransId="{6A337675-0752-4405-99ED-57534485E379}"/>
    <dgm:cxn modelId="{3CF92B1E-CD98-4413-9DAD-96A3F0167312}" type="presOf" srcId="{9EF09C55-380B-474F-BD7B-3D4756F740BF}" destId="{42065504-D428-4A7F-ACE6-F5E33C62F79C}" srcOrd="0" destOrd="1" presId="urn:microsoft.com/office/officeart/2005/8/layout/vList2"/>
    <dgm:cxn modelId="{D1EC8E30-BEA9-432A-BF3F-2F60E38E435E}" srcId="{4E59D752-8DFB-4A38-B8CF-1A3372857783}" destId="{68C28BEB-3EAC-43A8-8152-BE21CFB9119C}" srcOrd="1" destOrd="0" parTransId="{AC4FB0E7-D7BC-4433-A800-7A132B957A48}" sibTransId="{FE2E2500-73CB-4C79-ADC5-66881927CD6B}"/>
    <dgm:cxn modelId="{6CC36537-6334-425A-80C1-EE9A93896AA0}" type="presOf" srcId="{4E59D752-8DFB-4A38-B8CF-1A3372857783}" destId="{42065504-D428-4A7F-ACE6-F5E33C62F79C}" srcOrd="0" destOrd="0" presId="urn:microsoft.com/office/officeart/2005/8/layout/vList2"/>
    <dgm:cxn modelId="{4962015C-7B3A-49AE-B70C-3772F652DC4F}" type="presOf" srcId="{BB916CD1-0CD4-45B8-BCBF-CE08770056CE}" destId="{42065504-D428-4A7F-ACE6-F5E33C62F79C}" srcOrd="0" destOrd="3" presId="urn:microsoft.com/office/officeart/2005/8/layout/vList2"/>
    <dgm:cxn modelId="{D1015547-498D-419D-9155-34EC9116AC92}" type="presOf" srcId="{14D48F39-6DB2-409C-8308-CFF36D7556C5}" destId="{19C5C0C4-46EF-4C6B-8EB8-BB90C07D7113}" srcOrd="0" destOrd="0" presId="urn:microsoft.com/office/officeart/2005/8/layout/vList2"/>
    <dgm:cxn modelId="{B8873F4A-3A48-4713-8927-3B3876E78EDA}" srcId="{BB916CD1-0CD4-45B8-BCBF-CE08770056CE}" destId="{E8278DE6-1150-423E-AC0C-B40E6EE1215C}" srcOrd="1" destOrd="0" parTransId="{549C841D-B153-4287-9CE7-2DC9472E7A4A}" sibTransId="{A21A2EF9-5FBD-41CC-B4B6-7A68143407C1}"/>
    <dgm:cxn modelId="{8EEC564F-A7F1-419C-850C-36B5C0E4CCD7}" type="presOf" srcId="{68C28BEB-3EAC-43A8-8152-BE21CFB9119C}" destId="{42065504-D428-4A7F-ACE6-F5E33C62F79C}" srcOrd="0" destOrd="2" presId="urn:microsoft.com/office/officeart/2005/8/layout/vList2"/>
    <dgm:cxn modelId="{A11F7694-E5D9-49B8-9A4D-9FE695E51BCC}" srcId="{A990BFCB-FA81-487D-A476-07361B7AE391}" destId="{BB916CD1-0CD4-45B8-BCBF-CE08770056CE}" srcOrd="1" destOrd="0" parTransId="{31A5D7B3-A833-4163-92CA-1F9A4D31A6C3}" sibTransId="{A8643222-BDE9-4373-8BC6-E24631D69AB1}"/>
    <dgm:cxn modelId="{98891A95-B204-42C5-BB5F-65E2CE59C446}" srcId="{4E59D752-8DFB-4A38-B8CF-1A3372857783}" destId="{9EF09C55-380B-474F-BD7B-3D4756F740BF}" srcOrd="0" destOrd="0" parTransId="{8B0305EC-60EC-40B2-8153-F2C1F57BB1F6}" sibTransId="{C2218A9E-64C8-46BF-917C-E5DE9AF6DBEA}"/>
    <dgm:cxn modelId="{A43D4C9C-0793-4664-9761-1831A3AF7F3A}" type="presOf" srcId="{88E48EE3-11DE-456D-A4FA-B610C2CE2E64}" destId="{4DD128DC-B4DC-40ED-9329-DEFA599203E7}" srcOrd="0" destOrd="0" presId="urn:microsoft.com/office/officeart/2005/8/layout/vList2"/>
    <dgm:cxn modelId="{C23C4A9F-A444-41AB-BDAA-2D799E4DFB45}" type="presOf" srcId="{A990BFCB-FA81-487D-A476-07361B7AE391}" destId="{B028E5C2-B586-453D-A5A4-E1422D0B8575}" srcOrd="0" destOrd="0" presId="urn:microsoft.com/office/officeart/2005/8/layout/vList2"/>
    <dgm:cxn modelId="{A3F8A9AC-3E79-45A0-9690-44692810564C}" type="presOf" srcId="{C6F34314-EF74-4C73-BD4F-23D2475F7535}" destId="{42065504-D428-4A7F-ACE6-F5E33C62F79C}" srcOrd="0" destOrd="4" presId="urn:microsoft.com/office/officeart/2005/8/layout/vList2"/>
    <dgm:cxn modelId="{18F822AF-6985-4B74-BA28-2CA86838A56C}" type="presOf" srcId="{E8278DE6-1150-423E-AC0C-B40E6EE1215C}" destId="{42065504-D428-4A7F-ACE6-F5E33C62F79C}" srcOrd="0" destOrd="5" presId="urn:microsoft.com/office/officeart/2005/8/layout/vList2"/>
    <dgm:cxn modelId="{23259EB7-C3F7-4F82-8271-CB79E2A95F2A}" srcId="{BB916CD1-0CD4-45B8-BCBF-CE08770056CE}" destId="{C6F34314-EF74-4C73-BD4F-23D2475F7535}" srcOrd="0" destOrd="0" parTransId="{09FF1FF0-36F7-413E-9752-B6284DD91C5B}" sibTransId="{5C44D129-F901-49C7-8821-A387E6648C1B}"/>
    <dgm:cxn modelId="{A81FF2CE-C662-4F42-AB8B-D20A3B671A1D}" srcId="{14D48F39-6DB2-409C-8308-CFF36D7556C5}" destId="{88E48EE3-11DE-456D-A4FA-B610C2CE2E64}" srcOrd="0" destOrd="0" parTransId="{4D2D4106-06F9-45B9-8471-1BE9ECB7369E}" sibTransId="{8E09FBA9-F34C-4300-83AB-F0E59AB15E42}"/>
    <dgm:cxn modelId="{A6A0BED6-AB28-436D-860C-D072620C00A4}" srcId="{14D48F39-6DB2-409C-8308-CFF36D7556C5}" destId="{A990BFCB-FA81-487D-A476-07361B7AE391}" srcOrd="1" destOrd="0" parTransId="{ECA9F936-A449-413D-9538-EA1AF33ED307}" sibTransId="{70D39B57-CDC4-4656-8786-4A9E1BC19109}"/>
    <dgm:cxn modelId="{910E60F6-BABA-4E16-93B3-185503D50610}" type="presParOf" srcId="{19C5C0C4-46EF-4C6B-8EB8-BB90C07D7113}" destId="{4DD128DC-B4DC-40ED-9329-DEFA599203E7}" srcOrd="0" destOrd="0" presId="urn:microsoft.com/office/officeart/2005/8/layout/vList2"/>
    <dgm:cxn modelId="{898AA630-D99E-4C09-BB0F-A71CC5779C18}" type="presParOf" srcId="{19C5C0C4-46EF-4C6B-8EB8-BB90C07D7113}" destId="{DE212EAF-946D-4537-B91F-5546FDC2E26C}" srcOrd="1" destOrd="0" presId="urn:microsoft.com/office/officeart/2005/8/layout/vList2"/>
    <dgm:cxn modelId="{9C4E461F-436E-47C4-ADB0-475887C318FC}" type="presParOf" srcId="{19C5C0C4-46EF-4C6B-8EB8-BB90C07D7113}" destId="{B028E5C2-B586-453D-A5A4-E1422D0B8575}" srcOrd="2" destOrd="0" presId="urn:microsoft.com/office/officeart/2005/8/layout/vList2"/>
    <dgm:cxn modelId="{BC366D29-DA3C-44CE-A68F-9F5A5B60BCC0}" type="presParOf" srcId="{19C5C0C4-46EF-4C6B-8EB8-BB90C07D7113}" destId="{42065504-D428-4A7F-ACE6-F5E33C62F79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6E2D1-6955-4E1C-866C-7CC83BCE4E4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F2CCDD-753D-4544-955E-C5FC274B66A5}">
      <dgm:prSet/>
      <dgm:spPr/>
      <dgm:t>
        <a:bodyPr/>
        <a:lstStyle/>
        <a:p>
          <a:r>
            <a:rPr lang="en-US" b="1" dirty="0"/>
            <a:t>Basaltic: </a:t>
          </a:r>
          <a:r>
            <a:rPr lang="en-US" dirty="0"/>
            <a:t>quiet eruptions (least silica); more fluid</a:t>
          </a:r>
        </a:p>
      </dgm:t>
    </dgm:pt>
    <dgm:pt modelId="{F457C29F-03B4-43D0-B784-DDEDCED6495F}" type="parTrans" cxnId="{0ED88023-92F1-473E-9D6F-2955B88EF599}">
      <dgm:prSet/>
      <dgm:spPr/>
      <dgm:t>
        <a:bodyPr/>
        <a:lstStyle/>
        <a:p>
          <a:endParaRPr lang="en-US"/>
        </a:p>
      </dgm:t>
    </dgm:pt>
    <dgm:pt modelId="{968715B7-382A-4686-B2B0-E200C591A4F2}" type="sibTrans" cxnId="{0ED88023-92F1-473E-9D6F-2955B88EF599}">
      <dgm:prSet/>
      <dgm:spPr/>
      <dgm:t>
        <a:bodyPr/>
        <a:lstStyle/>
        <a:p>
          <a:endParaRPr lang="en-US"/>
        </a:p>
      </dgm:t>
    </dgm:pt>
    <dgm:pt modelId="{3B51A6BE-4CF6-4F26-A2BD-692646D0813E}">
      <dgm:prSet/>
      <dgm:spPr/>
      <dgm:t>
        <a:bodyPr/>
        <a:lstStyle/>
        <a:p>
          <a:r>
            <a:rPr lang="en-US" b="1"/>
            <a:t>Andesitic: </a:t>
          </a:r>
          <a:r>
            <a:rPr lang="en-US"/>
            <a:t>middle level (intermediate eruptions – middle amount of silica)</a:t>
          </a:r>
        </a:p>
      </dgm:t>
    </dgm:pt>
    <dgm:pt modelId="{C9CBC5F8-E5BE-4C27-8098-44B1C8A38D3D}" type="parTrans" cxnId="{53CF172B-619F-4721-8892-57CCB79A1E45}">
      <dgm:prSet/>
      <dgm:spPr/>
      <dgm:t>
        <a:bodyPr/>
        <a:lstStyle/>
        <a:p>
          <a:endParaRPr lang="en-US"/>
        </a:p>
      </dgm:t>
    </dgm:pt>
    <dgm:pt modelId="{9EBD5FFA-634F-4950-B174-071F18CB6D1B}" type="sibTrans" cxnId="{53CF172B-619F-4721-8892-57CCB79A1E45}">
      <dgm:prSet/>
      <dgm:spPr/>
      <dgm:t>
        <a:bodyPr/>
        <a:lstStyle/>
        <a:p>
          <a:endParaRPr lang="en-US"/>
        </a:p>
      </dgm:t>
    </dgm:pt>
    <dgm:pt modelId="{C5707AC0-6822-4325-87AD-7744FCA1D3A3}">
      <dgm:prSet/>
      <dgm:spPr/>
      <dgm:t>
        <a:bodyPr/>
        <a:lstStyle/>
        <a:p>
          <a:r>
            <a:rPr lang="en-US" b="1"/>
            <a:t>Rhyolitic: </a:t>
          </a:r>
          <a:r>
            <a:rPr lang="en-US"/>
            <a:t>very explosive (most silica)</a:t>
          </a:r>
        </a:p>
      </dgm:t>
    </dgm:pt>
    <dgm:pt modelId="{F0C6CEC1-A29C-463D-A765-3632A903E6BB}" type="parTrans" cxnId="{39588D41-CE5C-4757-B6EC-84B7982F0C71}">
      <dgm:prSet/>
      <dgm:spPr/>
      <dgm:t>
        <a:bodyPr/>
        <a:lstStyle/>
        <a:p>
          <a:endParaRPr lang="en-US"/>
        </a:p>
      </dgm:t>
    </dgm:pt>
    <dgm:pt modelId="{F515DBC9-23B7-4365-BE38-4A94FE66C22A}" type="sibTrans" cxnId="{39588D41-CE5C-4757-B6EC-84B7982F0C71}">
      <dgm:prSet/>
      <dgm:spPr/>
      <dgm:t>
        <a:bodyPr/>
        <a:lstStyle/>
        <a:p>
          <a:endParaRPr lang="en-US"/>
        </a:p>
      </dgm:t>
    </dgm:pt>
    <dgm:pt modelId="{85BCDDFE-A6E0-4AB7-AA44-CC044D95FDAD}" type="pres">
      <dgm:prSet presAssocID="{2756E2D1-6955-4E1C-866C-7CC83BCE4E45}" presName="root" presStyleCnt="0">
        <dgm:presLayoutVars>
          <dgm:dir/>
          <dgm:resizeHandles val="exact"/>
        </dgm:presLayoutVars>
      </dgm:prSet>
      <dgm:spPr/>
    </dgm:pt>
    <dgm:pt modelId="{5F126582-CF05-40B2-852F-792B1482A06E}" type="pres">
      <dgm:prSet presAssocID="{CDF2CCDD-753D-4544-955E-C5FC274B66A5}" presName="compNode" presStyleCnt="0"/>
      <dgm:spPr/>
    </dgm:pt>
    <dgm:pt modelId="{A4C3BEE9-61C4-4741-9E1F-FC5D583F6B3F}" type="pres">
      <dgm:prSet presAssocID="{CDF2CCDD-753D-4544-955E-C5FC274B66A5}" presName="bgRect" presStyleLbl="bgShp" presStyleIdx="0" presStyleCnt="3"/>
      <dgm:spPr/>
    </dgm:pt>
    <dgm:pt modelId="{32E4B52B-73E3-4164-8039-F6D7F2FB35AF}" type="pres">
      <dgm:prSet presAssocID="{CDF2CCDD-753D-4544-955E-C5FC274B66A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490CEE4-555D-4A99-AB8A-71D7755CD485}" type="pres">
      <dgm:prSet presAssocID="{CDF2CCDD-753D-4544-955E-C5FC274B66A5}" presName="spaceRect" presStyleCnt="0"/>
      <dgm:spPr/>
    </dgm:pt>
    <dgm:pt modelId="{9CD109D7-86BB-435E-B442-2EC3D5EF8C39}" type="pres">
      <dgm:prSet presAssocID="{CDF2CCDD-753D-4544-955E-C5FC274B66A5}" presName="parTx" presStyleLbl="revTx" presStyleIdx="0" presStyleCnt="3">
        <dgm:presLayoutVars>
          <dgm:chMax val="0"/>
          <dgm:chPref val="0"/>
        </dgm:presLayoutVars>
      </dgm:prSet>
      <dgm:spPr/>
    </dgm:pt>
    <dgm:pt modelId="{7E6F7BC0-C66E-44A8-A600-39F048C15444}" type="pres">
      <dgm:prSet presAssocID="{968715B7-382A-4686-B2B0-E200C591A4F2}" presName="sibTrans" presStyleCnt="0"/>
      <dgm:spPr/>
    </dgm:pt>
    <dgm:pt modelId="{053EFFC9-E66C-488F-A860-4EA1B3A90E22}" type="pres">
      <dgm:prSet presAssocID="{3B51A6BE-4CF6-4F26-A2BD-692646D0813E}" presName="compNode" presStyleCnt="0"/>
      <dgm:spPr/>
    </dgm:pt>
    <dgm:pt modelId="{987E9575-00EC-4E21-92D0-BB9E3B3C2524}" type="pres">
      <dgm:prSet presAssocID="{3B51A6BE-4CF6-4F26-A2BD-692646D0813E}" presName="bgRect" presStyleLbl="bgShp" presStyleIdx="1" presStyleCnt="3"/>
      <dgm:spPr/>
    </dgm:pt>
    <dgm:pt modelId="{13AD4497-22D4-40CE-B9AB-1901891C5A18}" type="pres">
      <dgm:prSet presAssocID="{3B51A6BE-4CF6-4F26-A2BD-692646D0813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BB84AEAD-1B30-440F-AA61-14CECC3D4E8A}" type="pres">
      <dgm:prSet presAssocID="{3B51A6BE-4CF6-4F26-A2BD-692646D0813E}" presName="spaceRect" presStyleCnt="0"/>
      <dgm:spPr/>
    </dgm:pt>
    <dgm:pt modelId="{B6E738D7-B45E-480B-8090-79382D4EA004}" type="pres">
      <dgm:prSet presAssocID="{3B51A6BE-4CF6-4F26-A2BD-692646D0813E}" presName="parTx" presStyleLbl="revTx" presStyleIdx="1" presStyleCnt="3">
        <dgm:presLayoutVars>
          <dgm:chMax val="0"/>
          <dgm:chPref val="0"/>
        </dgm:presLayoutVars>
      </dgm:prSet>
      <dgm:spPr/>
    </dgm:pt>
    <dgm:pt modelId="{6A339941-9A84-4F57-9D50-C6D03CAE16E1}" type="pres">
      <dgm:prSet presAssocID="{9EBD5FFA-634F-4950-B174-071F18CB6D1B}" presName="sibTrans" presStyleCnt="0"/>
      <dgm:spPr/>
    </dgm:pt>
    <dgm:pt modelId="{EBA882BB-64D9-4909-8D55-C7D31DDEF4AA}" type="pres">
      <dgm:prSet presAssocID="{C5707AC0-6822-4325-87AD-7744FCA1D3A3}" presName="compNode" presStyleCnt="0"/>
      <dgm:spPr/>
    </dgm:pt>
    <dgm:pt modelId="{29091943-5BEB-4346-B79E-C9F6983C223D}" type="pres">
      <dgm:prSet presAssocID="{C5707AC0-6822-4325-87AD-7744FCA1D3A3}" presName="bgRect" presStyleLbl="bgShp" presStyleIdx="2" presStyleCnt="3"/>
      <dgm:spPr/>
    </dgm:pt>
    <dgm:pt modelId="{60E35753-5C3F-4431-B8A6-AFAC0CCCAFBB}" type="pres">
      <dgm:prSet presAssocID="{C5707AC0-6822-4325-87AD-7744FCA1D3A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26B74A2D-F1A0-471B-9552-5205603B3C8A}" type="pres">
      <dgm:prSet presAssocID="{C5707AC0-6822-4325-87AD-7744FCA1D3A3}" presName="spaceRect" presStyleCnt="0"/>
      <dgm:spPr/>
    </dgm:pt>
    <dgm:pt modelId="{9937D807-90C0-4D67-89F8-44E8064BD42D}" type="pres">
      <dgm:prSet presAssocID="{C5707AC0-6822-4325-87AD-7744FCA1D3A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95EB001-8B05-457E-A78F-8769C5FA6222}" type="presOf" srcId="{2756E2D1-6955-4E1C-866C-7CC83BCE4E45}" destId="{85BCDDFE-A6E0-4AB7-AA44-CC044D95FDAD}" srcOrd="0" destOrd="0" presId="urn:microsoft.com/office/officeart/2018/2/layout/IconVerticalSolidList"/>
    <dgm:cxn modelId="{0ED88023-92F1-473E-9D6F-2955B88EF599}" srcId="{2756E2D1-6955-4E1C-866C-7CC83BCE4E45}" destId="{CDF2CCDD-753D-4544-955E-C5FC274B66A5}" srcOrd="0" destOrd="0" parTransId="{F457C29F-03B4-43D0-B784-DDEDCED6495F}" sibTransId="{968715B7-382A-4686-B2B0-E200C591A4F2}"/>
    <dgm:cxn modelId="{53CF172B-619F-4721-8892-57CCB79A1E45}" srcId="{2756E2D1-6955-4E1C-866C-7CC83BCE4E45}" destId="{3B51A6BE-4CF6-4F26-A2BD-692646D0813E}" srcOrd="1" destOrd="0" parTransId="{C9CBC5F8-E5BE-4C27-8098-44B1C8A38D3D}" sibTransId="{9EBD5FFA-634F-4950-B174-071F18CB6D1B}"/>
    <dgm:cxn modelId="{1D9F4530-E506-4DA6-9F54-53A7E3F46C6A}" type="presOf" srcId="{3B51A6BE-4CF6-4F26-A2BD-692646D0813E}" destId="{B6E738D7-B45E-480B-8090-79382D4EA004}" srcOrd="0" destOrd="0" presId="urn:microsoft.com/office/officeart/2018/2/layout/IconVerticalSolidList"/>
    <dgm:cxn modelId="{39588D41-CE5C-4757-B6EC-84B7982F0C71}" srcId="{2756E2D1-6955-4E1C-866C-7CC83BCE4E45}" destId="{C5707AC0-6822-4325-87AD-7744FCA1D3A3}" srcOrd="2" destOrd="0" parTransId="{F0C6CEC1-A29C-463D-A765-3632A903E6BB}" sibTransId="{F515DBC9-23B7-4365-BE38-4A94FE66C22A}"/>
    <dgm:cxn modelId="{F43FF08C-2787-435B-8B7C-43B3CF0946F8}" type="presOf" srcId="{C5707AC0-6822-4325-87AD-7744FCA1D3A3}" destId="{9937D807-90C0-4D67-89F8-44E8064BD42D}" srcOrd="0" destOrd="0" presId="urn:microsoft.com/office/officeart/2018/2/layout/IconVerticalSolidList"/>
    <dgm:cxn modelId="{04BD0DE6-DC0F-40CE-BB54-9EEECB1492B0}" type="presOf" srcId="{CDF2CCDD-753D-4544-955E-C5FC274B66A5}" destId="{9CD109D7-86BB-435E-B442-2EC3D5EF8C39}" srcOrd="0" destOrd="0" presId="urn:microsoft.com/office/officeart/2018/2/layout/IconVerticalSolidList"/>
    <dgm:cxn modelId="{88BB4C20-4CB9-42EE-AF07-EEB774D92DF1}" type="presParOf" srcId="{85BCDDFE-A6E0-4AB7-AA44-CC044D95FDAD}" destId="{5F126582-CF05-40B2-852F-792B1482A06E}" srcOrd="0" destOrd="0" presId="urn:microsoft.com/office/officeart/2018/2/layout/IconVerticalSolidList"/>
    <dgm:cxn modelId="{085E5CD2-9C39-44F3-97F9-67F60E6BD9CD}" type="presParOf" srcId="{5F126582-CF05-40B2-852F-792B1482A06E}" destId="{A4C3BEE9-61C4-4741-9E1F-FC5D583F6B3F}" srcOrd="0" destOrd="0" presId="urn:microsoft.com/office/officeart/2018/2/layout/IconVerticalSolidList"/>
    <dgm:cxn modelId="{F9878AE8-918A-4ED2-A4DA-B573EE92C984}" type="presParOf" srcId="{5F126582-CF05-40B2-852F-792B1482A06E}" destId="{32E4B52B-73E3-4164-8039-F6D7F2FB35AF}" srcOrd="1" destOrd="0" presId="urn:microsoft.com/office/officeart/2018/2/layout/IconVerticalSolidList"/>
    <dgm:cxn modelId="{CD6BE447-7519-413D-8019-03D156A3B5EA}" type="presParOf" srcId="{5F126582-CF05-40B2-852F-792B1482A06E}" destId="{F490CEE4-555D-4A99-AB8A-71D7755CD485}" srcOrd="2" destOrd="0" presId="urn:microsoft.com/office/officeart/2018/2/layout/IconVerticalSolidList"/>
    <dgm:cxn modelId="{50082F1E-890F-42F5-A0E9-895D0F350713}" type="presParOf" srcId="{5F126582-CF05-40B2-852F-792B1482A06E}" destId="{9CD109D7-86BB-435E-B442-2EC3D5EF8C39}" srcOrd="3" destOrd="0" presId="urn:microsoft.com/office/officeart/2018/2/layout/IconVerticalSolidList"/>
    <dgm:cxn modelId="{1CC2F640-F09D-4CC5-8A75-F06CFB62C8B2}" type="presParOf" srcId="{85BCDDFE-A6E0-4AB7-AA44-CC044D95FDAD}" destId="{7E6F7BC0-C66E-44A8-A600-39F048C15444}" srcOrd="1" destOrd="0" presId="urn:microsoft.com/office/officeart/2018/2/layout/IconVerticalSolidList"/>
    <dgm:cxn modelId="{B69E440D-B746-4919-9FF7-9FB5AB8625E4}" type="presParOf" srcId="{85BCDDFE-A6E0-4AB7-AA44-CC044D95FDAD}" destId="{053EFFC9-E66C-488F-A860-4EA1B3A90E22}" srcOrd="2" destOrd="0" presId="urn:microsoft.com/office/officeart/2018/2/layout/IconVerticalSolidList"/>
    <dgm:cxn modelId="{8414C467-1985-4C23-848E-890E5A82C89D}" type="presParOf" srcId="{053EFFC9-E66C-488F-A860-4EA1B3A90E22}" destId="{987E9575-00EC-4E21-92D0-BB9E3B3C2524}" srcOrd="0" destOrd="0" presId="urn:microsoft.com/office/officeart/2018/2/layout/IconVerticalSolidList"/>
    <dgm:cxn modelId="{0003B2FC-6B3C-4973-A406-FDBCE54AAC2D}" type="presParOf" srcId="{053EFFC9-E66C-488F-A860-4EA1B3A90E22}" destId="{13AD4497-22D4-40CE-B9AB-1901891C5A18}" srcOrd="1" destOrd="0" presId="urn:microsoft.com/office/officeart/2018/2/layout/IconVerticalSolidList"/>
    <dgm:cxn modelId="{700FFCE4-9F79-42E0-B111-EE4C87C2EF63}" type="presParOf" srcId="{053EFFC9-E66C-488F-A860-4EA1B3A90E22}" destId="{BB84AEAD-1B30-440F-AA61-14CECC3D4E8A}" srcOrd="2" destOrd="0" presId="urn:microsoft.com/office/officeart/2018/2/layout/IconVerticalSolidList"/>
    <dgm:cxn modelId="{6764BCA5-6C25-458C-9B9B-794C02B747D9}" type="presParOf" srcId="{053EFFC9-E66C-488F-A860-4EA1B3A90E22}" destId="{B6E738D7-B45E-480B-8090-79382D4EA004}" srcOrd="3" destOrd="0" presId="urn:microsoft.com/office/officeart/2018/2/layout/IconVerticalSolidList"/>
    <dgm:cxn modelId="{7E618745-2CD7-4ACF-A466-F5FE72558ED5}" type="presParOf" srcId="{85BCDDFE-A6E0-4AB7-AA44-CC044D95FDAD}" destId="{6A339941-9A84-4F57-9D50-C6D03CAE16E1}" srcOrd="3" destOrd="0" presId="urn:microsoft.com/office/officeart/2018/2/layout/IconVerticalSolidList"/>
    <dgm:cxn modelId="{4F93B025-68B0-458B-B6B5-75727E4D3CE1}" type="presParOf" srcId="{85BCDDFE-A6E0-4AB7-AA44-CC044D95FDAD}" destId="{EBA882BB-64D9-4909-8D55-C7D31DDEF4AA}" srcOrd="4" destOrd="0" presId="urn:microsoft.com/office/officeart/2018/2/layout/IconVerticalSolidList"/>
    <dgm:cxn modelId="{CC07CF28-0F62-4AE3-BAF1-836194A1D091}" type="presParOf" srcId="{EBA882BB-64D9-4909-8D55-C7D31DDEF4AA}" destId="{29091943-5BEB-4346-B79E-C9F6983C223D}" srcOrd="0" destOrd="0" presId="urn:microsoft.com/office/officeart/2018/2/layout/IconVerticalSolidList"/>
    <dgm:cxn modelId="{DE07666C-9E70-41F5-B5A1-F500DCA696E2}" type="presParOf" srcId="{EBA882BB-64D9-4909-8D55-C7D31DDEF4AA}" destId="{60E35753-5C3F-4431-B8A6-AFAC0CCCAFBB}" srcOrd="1" destOrd="0" presId="urn:microsoft.com/office/officeart/2018/2/layout/IconVerticalSolidList"/>
    <dgm:cxn modelId="{CDD5DE97-85A9-495D-A021-888EB8C628C5}" type="presParOf" srcId="{EBA882BB-64D9-4909-8D55-C7D31DDEF4AA}" destId="{26B74A2D-F1A0-471B-9552-5205603B3C8A}" srcOrd="2" destOrd="0" presId="urn:microsoft.com/office/officeart/2018/2/layout/IconVerticalSolidList"/>
    <dgm:cxn modelId="{DB209688-F76D-4BA1-A6A3-338CD8A86BD1}" type="presParOf" srcId="{EBA882BB-64D9-4909-8D55-C7D31DDEF4AA}" destId="{9937D807-90C0-4D67-89F8-44E8064BD4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61CC6-84EC-49A9-A17D-FA86ACFB7D89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B9D39B-CB27-4A51-B081-E0403C8987F9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E28312-26CF-454C-80AC-9709F2B11C62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Distribution of volcanoes is not random</a:t>
          </a:r>
        </a:p>
      </dsp:txBody>
      <dsp:txXfrm>
        <a:off x="2039300" y="956381"/>
        <a:ext cx="4474303" cy="1765627"/>
      </dsp:txXfrm>
    </dsp:sp>
    <dsp:sp modelId="{31EE9AEF-0F27-4214-A76E-E57403C9A0A7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9E20D8-44F7-46AE-9389-7A4EE3B8C167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EC71A0-C192-4D36-BF59-B72AA1229CB1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Most form at Convergent and Divergent Plate Boundaries</a:t>
          </a:r>
        </a:p>
      </dsp:txBody>
      <dsp:txXfrm>
        <a:off x="2039300" y="3163416"/>
        <a:ext cx="4474303" cy="1765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128DC-B4DC-40ED-9329-DEFA599203E7}">
      <dsp:nvSpPr>
        <dsp:cNvPr id="0" name=""/>
        <dsp:cNvSpPr/>
      </dsp:nvSpPr>
      <dsp:spPr>
        <a:xfrm>
          <a:off x="0" y="20773"/>
          <a:ext cx="6513603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Temperature, pressure, and water content affect magma formation</a:t>
          </a:r>
        </a:p>
      </dsp:txBody>
      <dsp:txXfrm>
        <a:off x="54373" y="75146"/>
        <a:ext cx="6404857" cy="1005094"/>
      </dsp:txXfrm>
    </dsp:sp>
    <dsp:sp modelId="{B028E5C2-B586-453D-A5A4-E1422D0B8575}">
      <dsp:nvSpPr>
        <dsp:cNvPr id="0" name=""/>
        <dsp:cNvSpPr/>
      </dsp:nvSpPr>
      <dsp:spPr>
        <a:xfrm>
          <a:off x="0" y="1215253"/>
          <a:ext cx="6513603" cy="1113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Magma composition determines explosivity </a:t>
          </a:r>
        </a:p>
      </dsp:txBody>
      <dsp:txXfrm>
        <a:off x="54373" y="1269626"/>
        <a:ext cx="6404857" cy="1005094"/>
      </dsp:txXfrm>
    </dsp:sp>
    <dsp:sp modelId="{42065504-D428-4A7F-ACE6-F5E33C62F79C}">
      <dsp:nvSpPr>
        <dsp:cNvPr id="0" name=""/>
        <dsp:cNvSpPr/>
      </dsp:nvSpPr>
      <dsp:spPr>
        <a:xfrm>
          <a:off x="0" y="2329093"/>
          <a:ext cx="6513603" cy="3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As the amount of gas increases, so does explosivity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Water vapor and carbon dioxide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Gases can escape easier from fluid-like magma (low viscosity) making it less violent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As viscosity (resistance to flow) increases, explosivity decreases.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High silica content = thick and sticky = viscous which leads to explosive eruptions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Low silica content = runny and thin (warm syrup) = low viscosity</a:t>
          </a:r>
        </a:p>
      </dsp:txBody>
      <dsp:txXfrm>
        <a:off x="0" y="2329093"/>
        <a:ext cx="6513603" cy="3535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3BEE9-61C4-4741-9E1F-FC5D583F6B3F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E4B52B-73E3-4164-8039-F6D7F2FB35AF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D109D7-86BB-435E-B442-2EC3D5EF8C39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Basaltic: </a:t>
          </a:r>
          <a:r>
            <a:rPr lang="en-US" sz="2500" kern="1200" dirty="0"/>
            <a:t>quiet eruptions (least silica); more fluid</a:t>
          </a:r>
        </a:p>
      </dsp:txBody>
      <dsp:txXfrm>
        <a:off x="1941716" y="718"/>
        <a:ext cx="4571887" cy="1681139"/>
      </dsp:txXfrm>
    </dsp:sp>
    <dsp:sp modelId="{987E9575-00EC-4E21-92D0-BB9E3B3C2524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AD4497-22D4-40CE-B9AB-1901891C5A18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E738D7-B45E-480B-8090-79382D4EA00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Andesitic: </a:t>
          </a:r>
          <a:r>
            <a:rPr lang="en-US" sz="2500" kern="1200"/>
            <a:t>middle level (intermediate eruptions – middle amount of silica)</a:t>
          </a:r>
        </a:p>
      </dsp:txBody>
      <dsp:txXfrm>
        <a:off x="1941716" y="2102143"/>
        <a:ext cx="4571887" cy="1681139"/>
      </dsp:txXfrm>
    </dsp:sp>
    <dsp:sp modelId="{29091943-5BEB-4346-B79E-C9F6983C223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E35753-5C3F-4431-B8A6-AFAC0CCCAFBB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37D807-90C0-4D67-89F8-44E8064BD42D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Rhyolitic: </a:t>
          </a:r>
          <a:r>
            <a:rPr lang="en-US" sz="2500" kern="1200"/>
            <a:t>very explosive (most silica)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B8549-1035-4B0C-A6C7-61F8C4A478BA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A64DE-ECF5-45DA-9DA9-24876CD9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Circle subduction zone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A64DE-ECF5-45DA-9DA9-24876CD9CD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4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 Belt not on this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A64DE-ECF5-45DA-9DA9-24876CD9CD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Caldera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A64DE-ECF5-45DA-9DA9-24876CD9CD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76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page 510 and evaluate differences by making table from beginning of chapter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A64DE-ECF5-45DA-9DA9-24876CD9CD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2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A64DE-ECF5-45DA-9DA9-24876CD9CD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18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A64DE-ECF5-45DA-9DA9-24876CD9CD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4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6EAF-0E2D-4540-A822-0359B3B4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F274C-967F-457B-A3A4-FF17F6860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357-FCC5-46DC-90ED-57D7626E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6756E-5AAC-4ECA-A1AF-174E5970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84378-E3A8-454A-A196-E8F1B1B2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5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1815-27A8-4AE2-8B9F-8A2D6DA2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BB15E-6D6E-4310-BF5E-8301F7242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D3AF-0563-4F7E-8EA1-D167C475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D4E5A-10CF-41D9-801F-9EE5A46A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3021E-4843-41A8-96B7-B2099AA5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436445-D95A-41C7-95CB-3D3BA5444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234C5-8163-4A5E-A701-947FE304B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F732B-30AF-4B58-8DDB-13A03E3B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46374-9AE7-41F6-8B82-C19B845C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D1C0F-1899-44A4-B719-1AABC1DA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8F56-78C6-4F92-8E13-B34463C5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54EA1-144D-4814-9877-D79A5B653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1BE1-2EF8-4C8F-866A-9D9E6536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0C904-09E4-470F-8F9D-F4B0DB06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68996-F5C2-4345-B22E-505BB434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9E7E2-DA07-4FFD-A20C-15BA474C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97590-2234-4390-9282-58D2FD2CB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9791-27F3-4BC5-92BB-983FEAE6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D7EC-C480-4584-BD02-139912557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1BE2-0549-4DCD-95E2-5197FA4F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8A29-15CC-4326-B01A-F0C163DF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B42C5-6020-4227-96D2-CD80F8827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E7141-877D-403C-96A7-7C054F59D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F2185-B9F6-4863-8D53-92D061A8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37E1-E4FE-4136-803E-E6C6C3CF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4C85B-F9DD-4CA5-8E49-11008461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6248-5250-4AC9-A669-A88763B6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F1F37-A461-4A20-8E4E-093948263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7307D-499C-43F2-A3F7-555F65D62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92809-08C1-42B1-86F5-062C50267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E060A-BA79-403B-893D-A960B2AF9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9934C5-FC84-49DD-A044-1D4F88E9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DB8C5D-559B-4233-833A-F2E452A7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16F8B-9F51-485C-89A5-91BA8520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7FD3-C4B0-44B1-A6F3-4D00E913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80B43-C7A4-482E-B45B-47E837DA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C926B-1500-4BF2-BE59-16381D04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89B0D-9508-479A-BF0A-D4A9C56D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9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A0A82-5107-49BA-B445-CA74A06E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0F9EE-D78E-49AD-A0B2-19717E82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44F0B-BCDE-4553-8DEA-123EA775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0330-D8CB-4DA6-BC73-A22D0A68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122F-2397-441E-BD07-877594784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50A9E-C938-485F-B0C8-2C9545E97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5389A-F31E-411E-B40E-718929EE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79895-F69E-42F9-B2E5-F2E1CAB4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582E6-F61B-442C-AE94-8758F25D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5F32A-3A53-4BC5-93C3-EA9114C0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01976-6376-4647-ABFE-4F27C1E60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62D08-41AD-4167-94F3-5BA42EC16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B579D-7CBE-4598-BBB1-0E2BE9D4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0FFD1-BD56-4F60-B112-18585A43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02B0D-B52E-41F1-AD67-4854F93B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D1FAF-1E57-4D90-ABA6-40A9418F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4AE13-B1AC-4062-B6BB-A9E4C40E9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349A7-6640-47DE-A3C8-53E0CB412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CDDE-DF47-495E-BEF9-FD3570889686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F83A-B1EB-427A-83D6-E0E4A580C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2CD56-B010-4F73-8795-60A2E3937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9B44-C6B2-41B2-B44A-348587B4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versity.org/wiki/Volcanoes,_list/El_Chichon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ephra" TargetMode="External"/><Relationship Id="rId5" Type="http://schemas.openxmlformats.org/officeDocument/2006/relationships/image" Target="../media/image21.JPG"/><Relationship Id="rId4" Type="http://schemas.openxmlformats.org/officeDocument/2006/relationships/hyperlink" Target="http://encyclo.voila.fr/wiki/%C3%89coulement_pyroclastiqu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versity.org/wiki/Plate_tectonics_and_the_structure_of_the_Earth%27s_crust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versity.org/wiki/Plate_tectonics_and_the_structure_of_the_Earth's_crus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clipart.net/clipart/category/flower-clip-ar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books.org/wiki/High_School_Earth_Science/Theory_of_Plate_Tectonic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ommons.wikimedia.org/wiki/File:Pacific_Ring_of_Fire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lgeography.co.uk/GCSE/AQA/Restless%20Earth/Tectonics/Plate%20margins.ht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vc.edu/rdawes/G101OCL/Labs/PlateTectonicsLab.html" TargetMode="Externa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visually.com/wiki/Wikipedia:WikiProject_Volcanoes/Assessment/Log_May_2009" TargetMode="External"/><Relationship Id="rId5" Type="http://schemas.openxmlformats.org/officeDocument/2006/relationships/image" Target="../media/image10.jpg"/><Relationship Id="rId4" Type="http://schemas.openxmlformats.org/officeDocument/2006/relationships/hyperlink" Target="https://creativecommons.org/licenses/by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amoamoa_2011-03-05_fissure.jpg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Calde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62DE-9998-4738-9B4D-4A94F896F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18 - Volcanoes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3502C-1CF5-43CA-B803-52AAF5B8E3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0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8556-E19F-4F36-BA9D-5CCD6B7A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Worksheet!</a:t>
            </a:r>
          </a:p>
        </p:txBody>
      </p:sp>
    </p:spTree>
    <p:extLst>
      <p:ext uri="{BB962C8B-B14F-4D97-AF65-F5344CB8AC3E}">
        <p14:creationId xmlns:p14="http://schemas.microsoft.com/office/powerpoint/2010/main" val="109243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D29E5-64EB-4E70-B1D1-6E90842A5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266" y="291160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Types of Volcanoes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4220-252F-4C09-8ADB-F9F04A42C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240782"/>
            <a:ext cx="4654295" cy="4489802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Shield – </a:t>
            </a:r>
            <a:r>
              <a:rPr lang="en-US" sz="2000" dirty="0">
                <a:solidFill>
                  <a:schemeClr val="bg1"/>
                </a:solidFill>
              </a:rPr>
              <a:t>broad, gently sloping sides, circular base, formed as layers of lava accumulate from nonexplosive eruptions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Cinder Cone – </a:t>
            </a:r>
            <a:r>
              <a:rPr lang="en-US" sz="2000" dirty="0">
                <a:solidFill>
                  <a:schemeClr val="bg1"/>
                </a:solidFill>
              </a:rPr>
              <a:t>steep slopes, generally small, form as small pieces of magma are ejected into the air.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Pieces = tephra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Pile around vent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Composite/Stratovolcano – </a:t>
            </a:r>
            <a:r>
              <a:rPr lang="en-US" sz="2000" dirty="0">
                <a:solidFill>
                  <a:schemeClr val="bg1"/>
                </a:solidFill>
              </a:rPr>
              <a:t>cone-shaped with concave sides, much bigger than cinder cone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Formed of layers of hardened chunks from violent erupts alternative with layers of lava oozing down slope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23D877-A239-4B93-B9E0-C57225CCA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7763" y="1637418"/>
            <a:ext cx="6250769" cy="34222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641CB8-2743-441E-A31B-B4797BC7E3A4}"/>
              </a:ext>
            </a:extLst>
          </p:cNvPr>
          <p:cNvSpPr txBox="1"/>
          <p:nvPr/>
        </p:nvSpPr>
        <p:spPr>
          <a:xfrm>
            <a:off x="9241490" y="4859659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en.wikiversity.org/wiki/Volcanoes,_list/El_Chich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F37CBB-0076-4E83-BE8A-F818082D1B32}"/>
              </a:ext>
            </a:extLst>
          </p:cNvPr>
          <p:cNvSpPr/>
          <p:nvPr/>
        </p:nvSpPr>
        <p:spPr>
          <a:xfrm>
            <a:off x="9379467" y="1888475"/>
            <a:ext cx="2347076" cy="2971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C5EF3E-3BFE-4EBC-9C58-D706FC4932F7}"/>
              </a:ext>
            </a:extLst>
          </p:cNvPr>
          <p:cNvSpPr txBox="1"/>
          <p:nvPr/>
        </p:nvSpPr>
        <p:spPr>
          <a:xfrm>
            <a:off x="5861155" y="389746"/>
            <a:ext cx="484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Refer to section 18.1 to name 3 volcanoes (1 example for each type)</a:t>
            </a:r>
          </a:p>
        </p:txBody>
      </p:sp>
    </p:spTree>
    <p:extLst>
      <p:ext uri="{BB962C8B-B14F-4D97-AF65-F5344CB8AC3E}">
        <p14:creationId xmlns:p14="http://schemas.microsoft.com/office/powerpoint/2010/main" val="369252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9D0AC-03D1-4F47-B26F-EF20604E8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18.2 Eruptions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Making Magma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AF77FA-CE09-413E-9943-5628327050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0336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989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EE338-B8A9-4898-9B60-5E3630E6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Types of Magma – page 510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5F9BA5-9083-4A08-BA63-99FDD4360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9859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9397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10814B-89AD-46AB-BF88-BD4B0DC6FD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47860"/>
              </p:ext>
            </p:extLst>
          </p:nvPr>
        </p:nvGraphicFramePr>
        <p:xfrm>
          <a:off x="419725" y="329784"/>
          <a:ext cx="10934076" cy="634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519">
                  <a:extLst>
                    <a:ext uri="{9D8B030D-6E8A-4147-A177-3AD203B41FA5}">
                      <a16:colId xmlns:a16="http://schemas.microsoft.com/office/drawing/2014/main" val="2622953935"/>
                    </a:ext>
                  </a:extLst>
                </a:gridCol>
                <a:gridCol w="2733519">
                  <a:extLst>
                    <a:ext uri="{9D8B030D-6E8A-4147-A177-3AD203B41FA5}">
                      <a16:colId xmlns:a16="http://schemas.microsoft.com/office/drawing/2014/main" val="2332162718"/>
                    </a:ext>
                  </a:extLst>
                </a:gridCol>
                <a:gridCol w="2733519">
                  <a:extLst>
                    <a:ext uri="{9D8B030D-6E8A-4147-A177-3AD203B41FA5}">
                      <a16:colId xmlns:a16="http://schemas.microsoft.com/office/drawing/2014/main" val="895103647"/>
                    </a:ext>
                  </a:extLst>
                </a:gridCol>
                <a:gridCol w="2733519">
                  <a:extLst>
                    <a:ext uri="{9D8B030D-6E8A-4147-A177-3AD203B41FA5}">
                      <a16:colId xmlns:a16="http://schemas.microsoft.com/office/drawing/2014/main" val="577992520"/>
                    </a:ext>
                  </a:extLst>
                </a:gridCol>
              </a:tblGrid>
              <a:tr h="7110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Basaltic Lava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Andestic</a:t>
                      </a:r>
                      <a:r>
                        <a:rPr lang="en-US" dirty="0"/>
                        <a:t> Lava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Rhyolitic Lava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421715"/>
                  </a:ext>
                </a:extLst>
              </a:tr>
              <a:tr h="1753227">
                <a:tc>
                  <a:txBody>
                    <a:bodyPr/>
                    <a:lstStyle/>
                    <a:p>
                      <a:r>
                        <a:rPr lang="en-US" b="1" dirty="0"/>
                        <a:t>Source Material?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Little interaction with overlying crust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 material is magma produced at subduction 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 materials is continental crust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455296"/>
                  </a:ext>
                </a:extLst>
              </a:tr>
              <a:tr h="1227260">
                <a:tc>
                  <a:txBody>
                    <a:bodyPr/>
                    <a:lstStyle/>
                    <a:p>
                      <a:r>
                        <a:rPr lang="en-US" b="1" dirty="0"/>
                        <a:t>Silica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silica content-flows freely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50-60% silica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than 60% silica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17719"/>
                  </a:ext>
                </a:extLst>
              </a:tr>
              <a:tr h="711031">
                <a:tc>
                  <a:txBody>
                    <a:bodyPr/>
                    <a:lstStyle/>
                    <a:p>
                      <a:r>
                        <a:rPr lang="en-US" b="1" dirty="0"/>
                        <a:t>Viscosity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viscosity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 viscosity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viscosity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42527"/>
                  </a:ext>
                </a:extLst>
              </a:tr>
              <a:tr h="711031">
                <a:tc>
                  <a:txBody>
                    <a:bodyPr/>
                    <a:lstStyle/>
                    <a:p>
                      <a:r>
                        <a:rPr lang="en-US" b="1" dirty="0"/>
                        <a:t>Explosive?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Erupts </a:t>
                      </a:r>
                      <a:r>
                        <a:rPr lang="en-US" dirty="0" err="1"/>
                        <a:t>nonexplosively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Erupts explosively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Erupts Explosively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30351"/>
                  </a:ext>
                </a:extLst>
              </a:tr>
              <a:tr h="1227260">
                <a:tc>
                  <a:txBody>
                    <a:bodyPr/>
                    <a:lstStyle/>
                    <a:p>
                      <a:r>
                        <a:rPr lang="en-US" b="1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Kilauea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Colima volcano in 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Dormant Volcanoes in Yellowstone National 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60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663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DA3B8-B428-4960-8863-1D8816F34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en-US" dirty="0"/>
              <a:t>Explosive Eruptions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6A796-9E36-44F2-B989-E2220A296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 fontScale="92500"/>
          </a:bodyPr>
          <a:lstStyle/>
          <a:p>
            <a:r>
              <a:rPr lang="en-US" sz="2400" dirty="0"/>
              <a:t>When lava is too viscous (thick) to flow freely from the vent, pressure builds up in the lava until the volcano explodes.</a:t>
            </a:r>
          </a:p>
          <a:p>
            <a:r>
              <a:rPr lang="en-US" sz="2400" dirty="0"/>
              <a:t>This erupted material is known as </a:t>
            </a:r>
            <a:r>
              <a:rPr lang="en-US" sz="2400" b="1" dirty="0"/>
              <a:t>tephra</a:t>
            </a:r>
            <a:r>
              <a:rPr lang="en-US" sz="2400" dirty="0"/>
              <a:t>.</a:t>
            </a:r>
          </a:p>
          <a:p>
            <a:r>
              <a:rPr lang="en-US" sz="2400" dirty="0"/>
              <a:t>The fragments smaller than 2mm area called </a:t>
            </a:r>
            <a:r>
              <a:rPr lang="en-US" sz="2400" i="1" dirty="0"/>
              <a:t>ash. </a:t>
            </a:r>
          </a:p>
          <a:p>
            <a:r>
              <a:rPr lang="en-US" sz="2400" i="1" dirty="0"/>
              <a:t>Some tephra can be 1 meter tall</a:t>
            </a:r>
          </a:p>
          <a:p>
            <a:r>
              <a:rPr lang="en-US" sz="2400" dirty="0"/>
              <a:t>Rapidly moving clouds of tephra mixed with hot, suffocating gases are called </a:t>
            </a:r>
            <a:r>
              <a:rPr lang="en-US" sz="2400" b="1" dirty="0"/>
              <a:t>pyroclastic flows. </a:t>
            </a:r>
          </a:p>
          <a:p>
            <a:endParaRPr lang="en-US" sz="1800" i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445B8C-D724-4F73-AB77-3CCE4E822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20963"/>
            <a:ext cx="4657345" cy="6816065"/>
          </a:xfrm>
          <a:prstGeom prst="rect">
            <a:avLst/>
          </a:prstGeom>
          <a:solidFill>
            <a:schemeClr val="bg1">
              <a:lumMod val="95000"/>
              <a:lumOff val="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B139C-BEA4-43BB-9609-012EF79A0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873882" y="424725"/>
            <a:ext cx="3996386" cy="261581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9905336-A7CD-4C75-9E77-C704674F4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73347" y="34290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3E0633-4A4E-4F4C-9D6E-45AC0930AF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873882" y="3766580"/>
            <a:ext cx="3996386" cy="27175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448B7C-DEA9-4936-9845-C84DF4C6C288}"/>
              </a:ext>
            </a:extLst>
          </p:cNvPr>
          <p:cNvSpPr txBox="1"/>
          <p:nvPr/>
        </p:nvSpPr>
        <p:spPr>
          <a:xfrm>
            <a:off x="9563226" y="6284067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6" tooltip="https://en.wikipedia.org/wiki/Teph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B86088-75C0-40C5-93E0-428DF40EAC7F}"/>
              </a:ext>
            </a:extLst>
          </p:cNvPr>
          <p:cNvSpPr txBox="1"/>
          <p:nvPr/>
        </p:nvSpPr>
        <p:spPr>
          <a:xfrm>
            <a:off x="9563226" y="2840486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encyclo.voila.fr/wiki/%C3%89coulement_pyroclast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56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5904D-8775-4A77-833B-25C93E66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/>
              <a:t>18.3 Intrusive Activity</a:t>
            </a:r>
            <a:br>
              <a:rPr lang="en-US" sz="4000"/>
            </a:br>
            <a:r>
              <a:rPr lang="en-US" sz="4000"/>
              <a:t>Plutons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0FF70-393B-45C6-81CD-24BBDC6C5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350" y="2412970"/>
            <a:ext cx="11737299" cy="4257099"/>
          </a:xfrm>
        </p:spPr>
        <p:txBody>
          <a:bodyPr>
            <a:normAutofit/>
          </a:bodyPr>
          <a:lstStyle/>
          <a:p>
            <a:r>
              <a:rPr lang="en-US" sz="2000" dirty="0"/>
              <a:t>Most Volcanism is beneath Earth’s surface</a:t>
            </a:r>
          </a:p>
          <a:p>
            <a:r>
              <a:rPr lang="en-US" sz="2000" b="1" dirty="0"/>
              <a:t>Plutons</a:t>
            </a:r>
            <a:r>
              <a:rPr lang="en-US" sz="2000" dirty="0"/>
              <a:t> are intrusive igneous structures that result from the cooling and hardening of magma beneath the surface of Earth.</a:t>
            </a:r>
          </a:p>
          <a:p>
            <a:pPr lvl="1"/>
            <a:r>
              <a:rPr lang="en-US" sz="1600" dirty="0"/>
              <a:t>Classified according to size, shape, and relationship to surrounding rock layers.</a:t>
            </a:r>
          </a:p>
          <a:p>
            <a:r>
              <a:rPr lang="en-US" sz="2000" dirty="0"/>
              <a:t>The largest plutons are </a:t>
            </a:r>
            <a:r>
              <a:rPr lang="en-US" sz="2000" b="1" dirty="0"/>
              <a:t>batholiths. </a:t>
            </a:r>
            <a:r>
              <a:rPr lang="en-US" sz="2000" dirty="0"/>
              <a:t>They are irregularly shaped masses of igneous rocks. ~100km2</a:t>
            </a:r>
          </a:p>
          <a:p>
            <a:r>
              <a:rPr lang="en-US" sz="2000" dirty="0"/>
              <a:t>Irregularly shaped plutons that are similar to batholiths, but smaller are called </a:t>
            </a:r>
            <a:r>
              <a:rPr lang="en-US" sz="2000" b="1" dirty="0"/>
              <a:t>stocks</a:t>
            </a:r>
            <a:r>
              <a:rPr lang="en-US" sz="2000" dirty="0"/>
              <a:t>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laccolith</a:t>
            </a:r>
            <a:r>
              <a:rPr lang="en-US" sz="2000" dirty="0"/>
              <a:t> is a lens-shaped pluton with a round top and flat bottom. Relatively small compared to batholiths and stocks; around 16 km wide.</a:t>
            </a:r>
            <a:r>
              <a:rPr lang="en-US" sz="1600" dirty="0"/>
              <a:t> </a:t>
            </a:r>
          </a:p>
          <a:p>
            <a:r>
              <a:rPr lang="en-US" sz="2000" dirty="0"/>
              <a:t>A </a:t>
            </a:r>
            <a:r>
              <a:rPr lang="en-US" sz="2000" b="1" dirty="0"/>
              <a:t>sill </a:t>
            </a:r>
            <a:r>
              <a:rPr lang="en-US" sz="2000" dirty="0"/>
              <a:t>forms when magma intrudes parallel to layers of rock.</a:t>
            </a:r>
          </a:p>
          <a:p>
            <a:r>
              <a:rPr lang="en-US" sz="2000" dirty="0"/>
              <a:t>Unlike a sill, a </a:t>
            </a:r>
            <a:r>
              <a:rPr lang="en-US" sz="2000" b="1" dirty="0"/>
              <a:t>dike </a:t>
            </a:r>
            <a:r>
              <a:rPr lang="en-US" sz="2000" dirty="0"/>
              <a:t>is a pluton that cuts through existing rocks, instead of being parallel. Range in size from a few centimeters to several meters wide.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168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17F4-AA98-4B3C-993D-6EFF46AC6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US" dirty="0"/>
              <a:t>Plutons and Tectonics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895593-EC20-48A5-B639-4BBF3A3D6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35224" y="2589086"/>
            <a:ext cx="4627520" cy="2755478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C0FF-FF97-4A3D-92E4-B4C8321A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en-US" sz="2400"/>
              <a:t>Many plutons form as a result of mountain-building processes. </a:t>
            </a:r>
          </a:p>
          <a:p>
            <a:r>
              <a:rPr lang="en-US" sz="2400"/>
              <a:t>What are our mountain building processes we talked about from chapter 17?</a:t>
            </a:r>
          </a:p>
          <a:p>
            <a:r>
              <a:rPr lang="en-US" sz="2400"/>
              <a:t>PLATE TECTONICS</a:t>
            </a:r>
          </a:p>
          <a:p>
            <a:pPr lvl="1"/>
            <a:r>
              <a:rPr lang="en-US" dirty="0"/>
              <a:t>Convergence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B0CE9A-53C2-40D6-AD5C-9EE2059C2069}"/>
              </a:ext>
            </a:extLst>
          </p:cNvPr>
          <p:cNvSpPr txBox="1"/>
          <p:nvPr/>
        </p:nvSpPr>
        <p:spPr>
          <a:xfrm>
            <a:off x="9884958" y="6870700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en.wikiversity.org/wiki/Plate_tectonics_and_the_structure_of_the_Earth%27s_cru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5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788972-F06C-4FF8-A1CC-E5C20577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18.1 Volcanoes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Zones of Volcanism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B009-9000-435A-9E80-D95C4E5FB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Volcanism describes all processes associated with the discharge of magma, hot fluids, and gases.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Magma is a slushy mixture of molten rock, mineral crystals, and gases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Lava = magma that reaches the surface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42FD06-E155-467C-9163-824B5DD12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25807" y="643467"/>
            <a:ext cx="5994680" cy="54101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EAEB18-698E-496C-9824-E6947D758B90}"/>
              </a:ext>
            </a:extLst>
          </p:cNvPr>
          <p:cNvSpPr txBox="1"/>
          <p:nvPr/>
        </p:nvSpPr>
        <p:spPr>
          <a:xfrm>
            <a:off x="9094209" y="5853611"/>
            <a:ext cx="23262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dailyclipart.net/clipart/category/flower-clip-ar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6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6C60B-B7E5-4947-84BD-3C20F5CC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Volcanoes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43A4D9-BA95-40B7-9523-31CD5C1C5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6782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81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71B3-163B-4799-951C-B279F974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Convergent Volcanism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53FDC-8686-4D4F-8AFF-EF693B982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Occur at subduction zones</a:t>
            </a:r>
          </a:p>
          <a:p>
            <a:pPr lvl="1"/>
            <a:r>
              <a:rPr lang="en-US" sz="3300" dirty="0"/>
              <a:t>When and oceanic plate descend into mantle</a:t>
            </a:r>
          </a:p>
          <a:p>
            <a:r>
              <a:rPr lang="en-US" sz="3300" dirty="0"/>
              <a:t>Magma moves upward</a:t>
            </a:r>
          </a:p>
          <a:p>
            <a:r>
              <a:rPr lang="en-US" sz="3300" dirty="0"/>
              <a:t>Mixes with rocks, minerals, and sediment</a:t>
            </a:r>
          </a:p>
          <a:p>
            <a:r>
              <a:rPr lang="en-US" sz="3300" dirty="0"/>
              <a:t>Form explosive volcanoes</a:t>
            </a:r>
          </a:p>
          <a:p>
            <a:endParaRPr lang="en-US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3E4654-6680-4883-9E06-DD5073453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162390" y="2068642"/>
            <a:ext cx="6925005" cy="38780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B3819F-ED98-4B88-B1B1-07176B65577E}"/>
              </a:ext>
            </a:extLst>
          </p:cNvPr>
          <p:cNvSpPr txBox="1"/>
          <p:nvPr/>
        </p:nvSpPr>
        <p:spPr>
          <a:xfrm>
            <a:off x="5864902" y="5841831"/>
            <a:ext cx="6222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books.org/wiki/High_School_Earth_Science/Theory_of_Plate_Tectonic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1140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28714-907B-48C0-B7A9-D327C2DF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Two Major Belts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D7125-CAEA-4151-8193-A81A0CE6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Circum-Pacific Belt (The Ring of Fire)</a:t>
            </a:r>
          </a:p>
          <a:p>
            <a:r>
              <a:rPr lang="en-US" dirty="0">
                <a:solidFill>
                  <a:schemeClr val="bg1"/>
                </a:solidFill>
              </a:rPr>
              <a:t>Mediterranean Belt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3AA8D8-CE59-4C42-9CE3-8818FD0F4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297763" y="1033829"/>
            <a:ext cx="6250769" cy="4629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EFE706-3012-4D88-A200-EC8A984B445E}"/>
              </a:ext>
            </a:extLst>
          </p:cNvPr>
          <p:cNvSpPr txBox="1"/>
          <p:nvPr/>
        </p:nvSpPr>
        <p:spPr>
          <a:xfrm>
            <a:off x="9241490" y="5463249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commons.wikimedia.org/wiki/File:Pacific_Ring_of_Fire.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0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62C7-067F-462A-A3B3-57407263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27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Divergent Volcanism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B9E36-9429-4812-8BD1-2DB34300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520"/>
            <a:ext cx="4384729" cy="4667250"/>
          </a:xfrm>
        </p:spPr>
        <p:txBody>
          <a:bodyPr/>
          <a:lstStyle/>
          <a:p>
            <a:r>
              <a:rPr lang="en-US" dirty="0"/>
              <a:t>Occur where plates are moving AWAY from each other</a:t>
            </a:r>
          </a:p>
          <a:p>
            <a:r>
              <a:rPr lang="en-US" dirty="0"/>
              <a:t>New floor forms as magma rises</a:t>
            </a:r>
          </a:p>
          <a:p>
            <a:r>
              <a:rPr lang="en-US" dirty="0"/>
              <a:t>Non-explosive, large amount of lava.</a:t>
            </a:r>
          </a:p>
          <a:p>
            <a:r>
              <a:rPr lang="en-US" dirty="0"/>
              <a:t>Mostly underwater volcanoes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ABDDCD-7E8F-4042-B139-320CB9B56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7911" y="1282520"/>
            <a:ext cx="6328063" cy="4667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E3F0AB-473A-4B08-8DA3-AE97737AF86D}"/>
              </a:ext>
            </a:extLst>
          </p:cNvPr>
          <p:cNvSpPr txBox="1"/>
          <p:nvPr/>
        </p:nvSpPr>
        <p:spPr>
          <a:xfrm>
            <a:off x="6381056" y="6153555"/>
            <a:ext cx="4972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www.coolgeography.co.uk/GCSE/AQA/Restless%20Earth/Tectonics/Plate%20margins.htm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1708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BED3A-88D6-4392-A635-A7E5E140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92" y="260194"/>
            <a:ext cx="3650855" cy="5792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Hot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D402-D527-44CE-8615-BFEBD2410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57300"/>
            <a:ext cx="5730240" cy="5235575"/>
          </a:xfrm>
        </p:spPr>
        <p:txBody>
          <a:bodyPr>
            <a:normAutofit/>
          </a:bodyPr>
          <a:lstStyle/>
          <a:p>
            <a:r>
              <a:rPr lang="en-US" dirty="0"/>
              <a:t>Unusually hot regions of mantle where high-temperature plumes of magma rise to the surface</a:t>
            </a:r>
          </a:p>
          <a:p>
            <a:r>
              <a:rPr lang="en-US" dirty="0"/>
              <a:t>Example: Hawaiian Islands</a:t>
            </a:r>
          </a:p>
          <a:p>
            <a:r>
              <a:rPr lang="en-US" dirty="0"/>
              <a:t>Rate of plate movement can be calculated from position of volcanoes.</a:t>
            </a:r>
          </a:p>
          <a:p>
            <a:r>
              <a:rPr lang="en-US" dirty="0"/>
              <a:t>Hot spot remained stationary but Pacific plate slowly moved northwest</a:t>
            </a:r>
          </a:p>
          <a:p>
            <a:r>
              <a:rPr lang="en-US" dirty="0"/>
              <a:t>Left trail of islands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27F4D7-81DB-4A16-95A1-6FE2C098B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56252" y="0"/>
            <a:ext cx="5116294" cy="33255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AF8C0E-0BC5-4CF6-95EF-824015396CBB}"/>
              </a:ext>
            </a:extLst>
          </p:cNvPr>
          <p:cNvSpPr txBox="1"/>
          <p:nvPr/>
        </p:nvSpPr>
        <p:spPr>
          <a:xfrm>
            <a:off x="6918742" y="5913478"/>
            <a:ext cx="4435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vc.edu/rdawes/G101OCL/Labs/PlateTectonicsLab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DAB57E-0A78-48CF-A8F9-F5A6AADBF2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676558" y="3325591"/>
            <a:ext cx="6515442" cy="34502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C7992E-F171-4D58-B249-2712B5AE5185}"/>
              </a:ext>
            </a:extLst>
          </p:cNvPr>
          <p:cNvSpPr txBox="1"/>
          <p:nvPr/>
        </p:nvSpPr>
        <p:spPr>
          <a:xfrm>
            <a:off x="7315200" y="5625328"/>
            <a:ext cx="3902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6" tooltip="http://www.wikivisually.com/wiki/Wikipedia:WikiProject_Volcanoes/Assessment/Log_May_2009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7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995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1A7897-0E60-474A-B301-980429FFFF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73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B66A1-8DCC-4081-8A9F-7FF6ABBE8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Flood Basalts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CA41-B36B-4EE4-AC68-1F8BDD07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US" sz="3200" dirty="0"/>
              <a:t>Non-viscous lava that flows through surface of Earth out of </a:t>
            </a:r>
            <a:r>
              <a:rPr lang="en-US" sz="3200" b="1" dirty="0"/>
              <a:t>cracks </a:t>
            </a:r>
            <a:r>
              <a:rPr lang="en-US" sz="3200" dirty="0"/>
              <a:t>called fissures.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D78B3F-CEFA-4A82-88F3-E8D2D9103053}"/>
              </a:ext>
            </a:extLst>
          </p:cNvPr>
          <p:cNvSpPr txBox="1"/>
          <p:nvPr/>
        </p:nvSpPr>
        <p:spPr>
          <a:xfrm>
            <a:off x="9884957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commons.wikimedia.org/wiki/File:Kamoamoa_2011-03-05_fissure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2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AAACC-B760-4C64-A7EA-D0F4AB6A8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Anatomy of a Volcano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E4938-3067-4119-97B2-84A7CAEA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56" y="1588957"/>
            <a:ext cx="5346511" cy="4588005"/>
          </a:xfrm>
        </p:spPr>
        <p:txBody>
          <a:bodyPr>
            <a:normAutofit/>
          </a:bodyPr>
          <a:lstStyle/>
          <a:p>
            <a:r>
              <a:rPr lang="en-US" sz="2000" dirty="0"/>
              <a:t>Conduit: tube like structures through which lava flows</a:t>
            </a:r>
          </a:p>
          <a:p>
            <a:r>
              <a:rPr lang="en-US" sz="2000" dirty="0"/>
              <a:t>Vent: opening where lava reaches surface</a:t>
            </a:r>
          </a:p>
          <a:p>
            <a:r>
              <a:rPr lang="en-US" sz="2000" dirty="0"/>
              <a:t>Lava cools and solidifies</a:t>
            </a:r>
          </a:p>
          <a:p>
            <a:pPr lvl="1"/>
            <a:r>
              <a:rPr lang="en-US" sz="2000" dirty="0"/>
              <a:t>Over time it accumulates to form a volcano</a:t>
            </a:r>
          </a:p>
          <a:p>
            <a:r>
              <a:rPr lang="en-US" sz="2000" dirty="0"/>
              <a:t>Crater: bowl-shaped depression at top of volcano</a:t>
            </a:r>
          </a:p>
          <a:p>
            <a:r>
              <a:rPr lang="en-US" sz="2000" dirty="0"/>
              <a:t>Calderas: large depressions formed when magma chamber is emptied.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7111D-5A21-4211-9D2E-CB72E0F52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48920" y="2222070"/>
            <a:ext cx="5404784" cy="36113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28974F-249F-46C0-82E2-2BACF82BDC5A}"/>
              </a:ext>
            </a:extLst>
          </p:cNvPr>
          <p:cNvSpPr txBox="1"/>
          <p:nvPr/>
        </p:nvSpPr>
        <p:spPr>
          <a:xfrm>
            <a:off x="9057884" y="5633392"/>
            <a:ext cx="229582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en.wikipedia.org/wiki/Calde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44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Widescreen</PresentationFormat>
  <Paragraphs>124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Chapter 18 - Volcanoes</vt:lpstr>
      <vt:lpstr>18.1 Volcanoes Zones of Volcanism</vt:lpstr>
      <vt:lpstr>Volcanoes</vt:lpstr>
      <vt:lpstr>Convergent Volcanism</vt:lpstr>
      <vt:lpstr>Two Major Belts</vt:lpstr>
      <vt:lpstr>Divergent Volcanism</vt:lpstr>
      <vt:lpstr>Hot Spots</vt:lpstr>
      <vt:lpstr>Flood Basalts</vt:lpstr>
      <vt:lpstr>Anatomy of a Volcano</vt:lpstr>
      <vt:lpstr>Worksheet!</vt:lpstr>
      <vt:lpstr>Types of Volcanoes</vt:lpstr>
      <vt:lpstr>18.2 Eruptions Making Magma</vt:lpstr>
      <vt:lpstr>Types of Magma – page 510</vt:lpstr>
      <vt:lpstr>PowerPoint Presentation</vt:lpstr>
      <vt:lpstr>Explosive Eruptions</vt:lpstr>
      <vt:lpstr>18.3 Intrusive Activity Plutons</vt:lpstr>
      <vt:lpstr>Plutons and Tectonics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18 - Volcanoes</dc:title>
  <dc:creator>Lyndsey Norton</dc:creator>
  <cp:lastModifiedBy>Lyndsey Norton</cp:lastModifiedBy>
  <cp:revision>1</cp:revision>
  <dcterms:created xsi:type="dcterms:W3CDTF">2019-01-21T16:06:36Z</dcterms:created>
  <dcterms:modified xsi:type="dcterms:W3CDTF">2019-01-21T16:07:05Z</dcterms:modified>
</cp:coreProperties>
</file>