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CF3D6-A131-4D12-B4D3-340BD37D1A54}"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BD171-97E3-4A96-946D-D5AC164B33AF}" type="slidenum">
              <a:rPr lang="en-US" smtClean="0"/>
              <a:t>‹#›</a:t>
            </a:fld>
            <a:endParaRPr lang="en-US"/>
          </a:p>
        </p:txBody>
      </p:sp>
    </p:spTree>
    <p:extLst>
      <p:ext uri="{BB962C8B-B14F-4D97-AF65-F5344CB8AC3E}">
        <p14:creationId xmlns:p14="http://schemas.microsoft.com/office/powerpoint/2010/main" val="176002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g567f232513_59_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 name="Google Shape;21;g567f232513_59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i5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i5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06b91ffc_1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06b91ffc_1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i3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i3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9af2578f_01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9af2578f_0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9cce8bc_56_8: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e9cce8bc_56_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i6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i6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abc9d223_0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abc9d223_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i7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i7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317caa689_0_6: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317caa689_0_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978092c67_92_1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978092c67_92_1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19af2578f_0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19af2578f_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978092c67_92_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978092c67_92_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6" dirty="0"/>
              <a:t>https://io9.gizmodo.com/5848614/the-more-feminine-you-look-the-more-children-you-want-wait-what, the second face has higher estrogen levels</a:t>
            </a:r>
            <a:endParaRPr sz="1466"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i7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i7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i8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i8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i8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i8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i10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i10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17caa689_0_1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17caa689_0_1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37f2acca_138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37f2acca_138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i11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i11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6"/>
              <a:t>https://www.seventeen.com/beauty/a13060975/6-things-you-never-knew-about-your-hymen/</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i117: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i11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i122: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i12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i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i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1a0a2b408_7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1a0a2b408_7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633F19"/>
                </a:solidFill>
                <a:highlight>
                  <a:srgbClr val="ECE0C0"/>
                </a:highlight>
                <a:latin typeface="Trebuchet MS"/>
                <a:ea typeface="Trebuchet MS"/>
                <a:cs typeface="Trebuchet MS"/>
                <a:sym typeface="Trebuchet MS"/>
              </a:rPr>
              <a:t>http://www.cemcor.ubc.ca/resources/very-heavy-menstrual-flow#sthash.wjcJVMdO.dpuf</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3aa78fd2_4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3aa78fd2_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aeeaa8d_4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aeeaa8d_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19d8a26a8_17_3: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19d8a26a8_17_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978092c67_92_2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978092c67_92_2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i12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i12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3aa78fd2_37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3aa78fd2_37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3aa78fd2_37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3aa78fd2_37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i13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i13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i14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i14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i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b196773_41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bb196773_41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i14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i14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i15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i15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i1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i1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i1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i1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i2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i2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6"/>
              <a:t>Good Mythical Morning Hosts Share their vasectomy: </a:t>
            </a:r>
            <a:r>
              <a:rPr lang="en-US"/>
              <a:t>https://youtu.be/A8f_aHL1ALI    -  no parts shown, but they talk as the procedure is taking place.  May not be appropriate for all audiences.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f90eb20f_22_6: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f90eb20f_22_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i2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i2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391213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1097280" y="2743200"/>
            <a:ext cx="9997600" cy="10972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4000"/>
              <a:buChar char="●"/>
              <a:defRPr sz="5333"/>
            </a:lvl1pPr>
            <a:lvl2pPr lvl="1" algn="ctr">
              <a:spcBef>
                <a:spcPts val="0"/>
              </a:spcBef>
              <a:spcAft>
                <a:spcPts val="0"/>
              </a:spcAft>
              <a:buSzPts val="4000"/>
              <a:buChar char="○"/>
              <a:defRPr sz="5333"/>
            </a:lvl2pPr>
            <a:lvl3pPr lvl="2" algn="ctr">
              <a:spcBef>
                <a:spcPts val="0"/>
              </a:spcBef>
              <a:spcAft>
                <a:spcPts val="0"/>
              </a:spcAft>
              <a:buSzPts val="4000"/>
              <a:buChar char="■"/>
              <a:defRPr sz="5333"/>
            </a:lvl3pPr>
            <a:lvl4pPr lvl="3" algn="ctr">
              <a:spcBef>
                <a:spcPts val="0"/>
              </a:spcBef>
              <a:spcAft>
                <a:spcPts val="0"/>
              </a:spcAft>
              <a:buSzPts val="4000"/>
              <a:buChar char="●"/>
              <a:defRPr sz="5333"/>
            </a:lvl4pPr>
            <a:lvl5pPr lvl="4" algn="ctr">
              <a:spcBef>
                <a:spcPts val="0"/>
              </a:spcBef>
              <a:spcAft>
                <a:spcPts val="0"/>
              </a:spcAft>
              <a:buSzPts val="4000"/>
              <a:buChar char="○"/>
              <a:defRPr sz="5333"/>
            </a:lvl5pPr>
            <a:lvl6pPr lvl="5" algn="ctr">
              <a:spcBef>
                <a:spcPts val="0"/>
              </a:spcBef>
              <a:spcAft>
                <a:spcPts val="0"/>
              </a:spcAft>
              <a:buSzPts val="4000"/>
              <a:buChar char="■"/>
              <a:defRPr sz="5333"/>
            </a:lvl6pPr>
            <a:lvl7pPr lvl="6" algn="ctr">
              <a:spcBef>
                <a:spcPts val="0"/>
              </a:spcBef>
              <a:spcAft>
                <a:spcPts val="0"/>
              </a:spcAft>
              <a:buSzPts val="4000"/>
              <a:buChar char="●"/>
              <a:defRPr sz="5333"/>
            </a:lvl7pPr>
            <a:lvl8pPr lvl="7" algn="ctr">
              <a:spcBef>
                <a:spcPts val="0"/>
              </a:spcBef>
              <a:spcAft>
                <a:spcPts val="0"/>
              </a:spcAft>
              <a:buSzPts val="4000"/>
              <a:buChar char="○"/>
              <a:defRPr sz="5333"/>
            </a:lvl8pPr>
            <a:lvl9pPr lvl="8" algn="ctr">
              <a:spcBef>
                <a:spcPts val="0"/>
              </a:spcBef>
              <a:spcAft>
                <a:spcPts val="0"/>
              </a:spcAft>
              <a:buSzPts val="4000"/>
              <a:buChar char="■"/>
              <a:defRPr sz="5333"/>
            </a:lvl9pPr>
          </a:lstStyle>
          <a:p>
            <a:endParaRPr/>
          </a:p>
        </p:txBody>
      </p:sp>
      <p:sp>
        <p:nvSpPr>
          <p:cNvPr id="9" name="Google Shape;9;p3"/>
          <p:cNvSpPr txBox="1">
            <a:spLocks noGrp="1"/>
          </p:cNvSpPr>
          <p:nvPr>
            <p:ph type="subTitle" idx="1"/>
          </p:nvPr>
        </p:nvSpPr>
        <p:spPr>
          <a:xfrm>
            <a:off x="2194560" y="4114800"/>
            <a:ext cx="7802800" cy="8228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2600"/>
              <a:buChar char="●"/>
              <a:defRPr sz="3467"/>
            </a:lvl1pPr>
            <a:lvl2pPr lvl="1" algn="ctr">
              <a:spcBef>
                <a:spcPts val="0"/>
              </a:spcBef>
              <a:spcAft>
                <a:spcPts val="0"/>
              </a:spcAft>
              <a:buSzPts val="2600"/>
              <a:buChar char="○"/>
              <a:defRPr sz="3467"/>
            </a:lvl2pPr>
            <a:lvl3pPr lvl="2" algn="ctr">
              <a:spcBef>
                <a:spcPts val="0"/>
              </a:spcBef>
              <a:spcAft>
                <a:spcPts val="0"/>
              </a:spcAft>
              <a:buSzPts val="2600"/>
              <a:buChar char="■"/>
              <a:defRPr sz="3467"/>
            </a:lvl3pPr>
            <a:lvl4pPr lvl="3" algn="ctr">
              <a:spcBef>
                <a:spcPts val="0"/>
              </a:spcBef>
              <a:spcAft>
                <a:spcPts val="0"/>
              </a:spcAft>
              <a:buSzPts val="2600"/>
              <a:buChar char="●"/>
              <a:defRPr sz="3467"/>
            </a:lvl4pPr>
            <a:lvl5pPr lvl="4" algn="ctr">
              <a:spcBef>
                <a:spcPts val="0"/>
              </a:spcBef>
              <a:spcAft>
                <a:spcPts val="0"/>
              </a:spcAft>
              <a:buSzPts val="2600"/>
              <a:buChar char="○"/>
              <a:defRPr sz="3467"/>
            </a:lvl5pPr>
            <a:lvl6pPr lvl="5" algn="ctr">
              <a:spcBef>
                <a:spcPts val="0"/>
              </a:spcBef>
              <a:spcAft>
                <a:spcPts val="0"/>
              </a:spcAft>
              <a:buSzPts val="2600"/>
              <a:buChar char="■"/>
              <a:defRPr sz="3467"/>
            </a:lvl6pPr>
            <a:lvl7pPr lvl="6" algn="ctr">
              <a:spcBef>
                <a:spcPts val="0"/>
              </a:spcBef>
              <a:spcAft>
                <a:spcPts val="0"/>
              </a:spcAft>
              <a:buSzPts val="2600"/>
              <a:buChar char="●"/>
              <a:defRPr sz="3467"/>
            </a:lvl7pPr>
            <a:lvl8pPr lvl="7" algn="ctr">
              <a:spcBef>
                <a:spcPts val="0"/>
              </a:spcBef>
              <a:spcAft>
                <a:spcPts val="0"/>
              </a:spcAft>
              <a:buSzPts val="2600"/>
              <a:buChar char="○"/>
              <a:defRPr sz="3467"/>
            </a:lvl8pPr>
            <a:lvl9pPr lvl="8" algn="ctr">
              <a:spcBef>
                <a:spcPts val="0"/>
              </a:spcBef>
              <a:spcAft>
                <a:spcPts val="0"/>
              </a:spcAft>
              <a:buSzPts val="2600"/>
              <a:buChar char="■"/>
              <a:defRPr sz="3467"/>
            </a:lvl9pPr>
          </a:lstStyle>
          <a:p>
            <a:endParaRPr/>
          </a:p>
        </p:txBody>
      </p:sp>
    </p:spTree>
    <p:extLst>
      <p:ext uri="{BB962C8B-B14F-4D97-AF65-F5344CB8AC3E}">
        <p14:creationId xmlns:p14="http://schemas.microsoft.com/office/powerpoint/2010/main" val="42571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365760" y="274320"/>
            <a:ext cx="11460400" cy="8228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4667"/>
            </a:lvl1pPr>
            <a:lvl2pPr lvl="1">
              <a:spcBef>
                <a:spcPts val="0"/>
              </a:spcBef>
              <a:spcAft>
                <a:spcPts val="0"/>
              </a:spcAft>
              <a:buSzPts val="3500"/>
              <a:buChar char="○"/>
              <a:defRPr sz="4667"/>
            </a:lvl2pPr>
            <a:lvl3pPr lvl="2">
              <a:spcBef>
                <a:spcPts val="0"/>
              </a:spcBef>
              <a:spcAft>
                <a:spcPts val="0"/>
              </a:spcAft>
              <a:buSzPts val="3500"/>
              <a:buChar char="■"/>
              <a:defRPr sz="4667"/>
            </a:lvl3pPr>
            <a:lvl4pPr lvl="3">
              <a:spcBef>
                <a:spcPts val="0"/>
              </a:spcBef>
              <a:spcAft>
                <a:spcPts val="0"/>
              </a:spcAft>
              <a:buSzPts val="3500"/>
              <a:buChar char="●"/>
              <a:defRPr sz="4667"/>
            </a:lvl4pPr>
            <a:lvl5pPr lvl="4">
              <a:spcBef>
                <a:spcPts val="0"/>
              </a:spcBef>
              <a:spcAft>
                <a:spcPts val="0"/>
              </a:spcAft>
              <a:buSzPts val="3500"/>
              <a:buChar char="○"/>
              <a:defRPr sz="4667"/>
            </a:lvl5pPr>
            <a:lvl6pPr lvl="5">
              <a:spcBef>
                <a:spcPts val="0"/>
              </a:spcBef>
              <a:spcAft>
                <a:spcPts val="0"/>
              </a:spcAft>
              <a:buSzPts val="3500"/>
              <a:buChar char="■"/>
              <a:defRPr sz="4667"/>
            </a:lvl6pPr>
            <a:lvl7pPr lvl="6">
              <a:spcBef>
                <a:spcPts val="0"/>
              </a:spcBef>
              <a:spcAft>
                <a:spcPts val="0"/>
              </a:spcAft>
              <a:buSzPts val="3500"/>
              <a:buChar char="●"/>
              <a:defRPr sz="4667"/>
            </a:lvl7pPr>
            <a:lvl8pPr lvl="7">
              <a:spcBef>
                <a:spcPts val="0"/>
              </a:spcBef>
              <a:spcAft>
                <a:spcPts val="0"/>
              </a:spcAft>
              <a:buSzPts val="3500"/>
              <a:buChar char="○"/>
              <a:defRPr sz="4667"/>
            </a:lvl8pPr>
            <a:lvl9pPr lvl="8">
              <a:spcBef>
                <a:spcPts val="0"/>
              </a:spcBef>
              <a:spcAft>
                <a:spcPts val="0"/>
              </a:spcAft>
              <a:buSzPts val="3500"/>
              <a:buChar char="■"/>
              <a:defRPr sz="4667"/>
            </a:lvl9pPr>
          </a:lstStyle>
          <a:p>
            <a:endParaRPr/>
          </a:p>
        </p:txBody>
      </p:sp>
      <p:sp>
        <p:nvSpPr>
          <p:cNvPr id="12" name="Google Shape;12;p4"/>
          <p:cNvSpPr txBox="1">
            <a:spLocks noGrp="1"/>
          </p:cNvSpPr>
          <p:nvPr>
            <p:ph type="body" idx="1"/>
          </p:nvPr>
        </p:nvSpPr>
        <p:spPr>
          <a:xfrm>
            <a:off x="365760" y="1645920"/>
            <a:ext cx="11460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Tree>
    <p:extLst>
      <p:ext uri="{BB962C8B-B14F-4D97-AF65-F5344CB8AC3E}">
        <p14:creationId xmlns:p14="http://schemas.microsoft.com/office/powerpoint/2010/main" val="206685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65760" y="274320"/>
            <a:ext cx="11460400" cy="8228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4667"/>
            </a:lvl1pPr>
            <a:lvl2pPr lvl="1">
              <a:spcBef>
                <a:spcPts val="0"/>
              </a:spcBef>
              <a:spcAft>
                <a:spcPts val="0"/>
              </a:spcAft>
              <a:buSzPts val="3500"/>
              <a:buChar char="○"/>
              <a:defRPr sz="4667"/>
            </a:lvl2pPr>
            <a:lvl3pPr lvl="2">
              <a:spcBef>
                <a:spcPts val="0"/>
              </a:spcBef>
              <a:spcAft>
                <a:spcPts val="0"/>
              </a:spcAft>
              <a:buSzPts val="3500"/>
              <a:buChar char="■"/>
              <a:defRPr sz="4667"/>
            </a:lvl3pPr>
            <a:lvl4pPr lvl="3">
              <a:spcBef>
                <a:spcPts val="0"/>
              </a:spcBef>
              <a:spcAft>
                <a:spcPts val="0"/>
              </a:spcAft>
              <a:buSzPts val="3500"/>
              <a:buChar char="●"/>
              <a:defRPr sz="4667"/>
            </a:lvl4pPr>
            <a:lvl5pPr lvl="4">
              <a:spcBef>
                <a:spcPts val="0"/>
              </a:spcBef>
              <a:spcAft>
                <a:spcPts val="0"/>
              </a:spcAft>
              <a:buSzPts val="3500"/>
              <a:buChar char="○"/>
              <a:defRPr sz="4667"/>
            </a:lvl5pPr>
            <a:lvl6pPr lvl="5">
              <a:spcBef>
                <a:spcPts val="0"/>
              </a:spcBef>
              <a:spcAft>
                <a:spcPts val="0"/>
              </a:spcAft>
              <a:buSzPts val="3500"/>
              <a:buChar char="■"/>
              <a:defRPr sz="4667"/>
            </a:lvl6pPr>
            <a:lvl7pPr lvl="6">
              <a:spcBef>
                <a:spcPts val="0"/>
              </a:spcBef>
              <a:spcAft>
                <a:spcPts val="0"/>
              </a:spcAft>
              <a:buSzPts val="3500"/>
              <a:buChar char="●"/>
              <a:defRPr sz="4667"/>
            </a:lvl7pPr>
            <a:lvl8pPr lvl="7">
              <a:spcBef>
                <a:spcPts val="0"/>
              </a:spcBef>
              <a:spcAft>
                <a:spcPts val="0"/>
              </a:spcAft>
              <a:buSzPts val="3500"/>
              <a:buChar char="○"/>
              <a:defRPr sz="4667"/>
            </a:lvl8pPr>
            <a:lvl9pPr lvl="8">
              <a:spcBef>
                <a:spcPts val="0"/>
              </a:spcBef>
              <a:spcAft>
                <a:spcPts val="0"/>
              </a:spcAft>
              <a:buSzPts val="3500"/>
              <a:buChar char="■"/>
              <a:defRPr sz="4667"/>
            </a:lvl9pPr>
          </a:lstStyle>
          <a:p>
            <a:endParaRPr/>
          </a:p>
        </p:txBody>
      </p:sp>
      <p:sp>
        <p:nvSpPr>
          <p:cNvPr id="15" name="Google Shape;15;p5"/>
          <p:cNvSpPr txBox="1">
            <a:spLocks noGrp="1"/>
          </p:cNvSpPr>
          <p:nvPr>
            <p:ph type="body" idx="1"/>
          </p:nvPr>
        </p:nvSpPr>
        <p:spPr>
          <a:xfrm>
            <a:off x="365760" y="1645920"/>
            <a:ext cx="5364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16" name="Google Shape;16;p5"/>
          <p:cNvSpPr txBox="1">
            <a:spLocks noGrp="1"/>
          </p:cNvSpPr>
          <p:nvPr>
            <p:ph type="body" idx="2"/>
          </p:nvPr>
        </p:nvSpPr>
        <p:spPr>
          <a:xfrm>
            <a:off x="6461760" y="1645920"/>
            <a:ext cx="5364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Tree>
    <p:extLst>
      <p:ext uri="{BB962C8B-B14F-4D97-AF65-F5344CB8AC3E}">
        <p14:creationId xmlns:p14="http://schemas.microsoft.com/office/powerpoint/2010/main" val="240823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365760" y="6035040"/>
            <a:ext cx="11460400" cy="548800"/>
          </a:xfrm>
          <a:prstGeom prst="rect">
            <a:avLst/>
          </a:prstGeom>
          <a:noFill/>
          <a:ln>
            <a:noFill/>
          </a:ln>
        </p:spPr>
        <p:txBody>
          <a:bodyPr spcFirstLastPara="1" wrap="square" lIns="75425" tIns="75425" rIns="75425" bIns="75425" anchor="t" anchorCtr="0"/>
          <a:lstStyle>
            <a:lvl1pPr marL="609585" lvl="0" indent="-524920" algn="ctr">
              <a:spcBef>
                <a:spcPts val="0"/>
              </a:spcBef>
              <a:spcAft>
                <a:spcPts val="0"/>
              </a:spcAft>
              <a:buSzPts val="2600"/>
              <a:buChar char="●"/>
              <a:defRPr sz="3467"/>
            </a:lvl1pPr>
            <a:lvl2pPr marL="1219170" lvl="1" indent="-524920" algn="ctr">
              <a:spcBef>
                <a:spcPts val="0"/>
              </a:spcBef>
              <a:spcAft>
                <a:spcPts val="0"/>
              </a:spcAft>
              <a:buSzPts val="2600"/>
              <a:buChar char="○"/>
              <a:defRPr sz="3467"/>
            </a:lvl2pPr>
            <a:lvl3pPr marL="1828754" lvl="2" indent="-524920" algn="ctr">
              <a:spcBef>
                <a:spcPts val="0"/>
              </a:spcBef>
              <a:spcAft>
                <a:spcPts val="0"/>
              </a:spcAft>
              <a:buSzPts val="2600"/>
              <a:buChar char="■"/>
              <a:defRPr sz="3467"/>
            </a:lvl3pPr>
            <a:lvl4pPr marL="2438339" lvl="3" indent="-524920" algn="ctr">
              <a:spcBef>
                <a:spcPts val="0"/>
              </a:spcBef>
              <a:spcAft>
                <a:spcPts val="0"/>
              </a:spcAft>
              <a:buSzPts val="2600"/>
              <a:buChar char="●"/>
              <a:defRPr sz="3467"/>
            </a:lvl4pPr>
            <a:lvl5pPr marL="3047924" lvl="4" indent="-524920" algn="ctr">
              <a:spcBef>
                <a:spcPts val="0"/>
              </a:spcBef>
              <a:spcAft>
                <a:spcPts val="0"/>
              </a:spcAft>
              <a:buSzPts val="2600"/>
              <a:buChar char="○"/>
              <a:defRPr sz="3467"/>
            </a:lvl5pPr>
            <a:lvl6pPr marL="3657509" lvl="5" indent="-524920" algn="ctr">
              <a:spcBef>
                <a:spcPts val="0"/>
              </a:spcBef>
              <a:spcAft>
                <a:spcPts val="0"/>
              </a:spcAft>
              <a:buSzPts val="2600"/>
              <a:buChar char="■"/>
              <a:defRPr sz="3467"/>
            </a:lvl6pPr>
            <a:lvl7pPr marL="4267093" lvl="6" indent="-524920" algn="ctr">
              <a:spcBef>
                <a:spcPts val="0"/>
              </a:spcBef>
              <a:spcAft>
                <a:spcPts val="0"/>
              </a:spcAft>
              <a:buSzPts val="2600"/>
              <a:buChar char="●"/>
              <a:defRPr sz="3467"/>
            </a:lvl7pPr>
            <a:lvl8pPr marL="4876678" lvl="7" indent="-524920" algn="ctr">
              <a:spcBef>
                <a:spcPts val="0"/>
              </a:spcBef>
              <a:spcAft>
                <a:spcPts val="0"/>
              </a:spcAft>
              <a:buSzPts val="2600"/>
              <a:buChar char="○"/>
              <a:defRPr sz="3467"/>
            </a:lvl8pPr>
            <a:lvl9pPr marL="5486263" lvl="8" indent="-524920" algn="ctr">
              <a:spcBef>
                <a:spcPts val="0"/>
              </a:spcBef>
              <a:spcAft>
                <a:spcPts val="0"/>
              </a:spcAft>
              <a:buSzPts val="2600"/>
              <a:buChar char="■"/>
              <a:defRPr sz="3467"/>
            </a:lvl9pPr>
          </a:lstStyle>
          <a:p>
            <a:endParaRPr/>
          </a:p>
        </p:txBody>
      </p:sp>
    </p:spTree>
    <p:extLst>
      <p:ext uri="{BB962C8B-B14F-4D97-AF65-F5344CB8AC3E}">
        <p14:creationId xmlns:p14="http://schemas.microsoft.com/office/powerpoint/2010/main" val="428141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4251494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65BV5dXXxz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kidshealth.org/parent/interactive/mrs_it.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wired.com/magazine/2011/04/ff_vasectomy/"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mag.org/content/350/6259/442.abstract?related-urls=yes&amp;legid=sci;350/6259/44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telegraph.co.uk/news/uknews/1502002/Attractive-women-are-more-than-just-a-pretty-face.html"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hyperlink" Target="http://www.cancer.gov/about-cancer/causes-prevention/risk/infectious-agents/hpv-fact-sheet" TargetMode="External"/><Relationship Id="rId4" Type="http://schemas.openxmlformats.org/officeDocument/2006/relationships/hyperlink" Target="http://www.cancer.gov/Common/PopUps/popDefinition.aspx?id=CDR0000444973&amp;version=Patient&amp;language=Englis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youtu.be/1ikXim4wevc" TargetMode="External"/><Relationship Id="rId4" Type="http://schemas.openxmlformats.org/officeDocument/2006/relationships/hyperlink" Target="https://www.seventeen.com/beauty/a13060975/6-things-you-never-knew-about-your-hyme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video.search.yahoo.com/search/video;_ylt=AwrE1yART8dcHkoAVBBXNyoA;_ylu=X3oDMTEyY3VucDBuBGNvbG8DYmYxBHBvcwMxBHZ0aWQDQjY4MjFfMQRzZWMDc2M-?p=first+moon+party&amp;fr=mcafee#id=2&amp;vid=835dfb0939b48d147d767d98fa516e2f&amp;action=view"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hyperlink" Target="https://www.shethinx.com/pages/about-us" TargetMode="External"/><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7.gif"/></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7" descr="Opening credits of the movie Look Who's Talking" title="Look Who's Talking opening credits">
            <a:hlinkClick r:id="rId3"/>
          </p:cNvPr>
          <p:cNvPicPr preferRelativeResize="0"/>
          <p:nvPr/>
        </p:nvPicPr>
        <p:blipFill>
          <a:blip r:embed="rId4">
            <a:alphaModFix/>
          </a:blip>
          <a:stretch>
            <a:fillRect/>
          </a:stretch>
        </p:blipFill>
        <p:spPr>
          <a:xfrm>
            <a:off x="1852485" y="169718"/>
            <a:ext cx="8691423" cy="65185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09333" y="191433"/>
            <a:ext cx="6403600" cy="1506400"/>
          </a:xfrm>
          <a:prstGeom prst="rect">
            <a:avLst/>
          </a:prstGeom>
        </p:spPr>
        <p:txBody>
          <a:bodyPr spcFirstLastPara="1" wrap="square" lIns="41900" tIns="41900" rIns="41900" bIns="41900" anchor="t" anchorCtr="0">
            <a:noAutofit/>
          </a:bodyPr>
          <a:lstStyle/>
          <a:p>
            <a:pPr>
              <a:buNone/>
            </a:pPr>
            <a:r>
              <a:rPr lang="en-US"/>
              <a:t>Prostate -</a:t>
            </a:r>
            <a:r>
              <a:rPr lang="en-US" sz="2000"/>
              <a:t>  </a:t>
            </a:r>
            <a:r>
              <a:rPr lang="en-US" sz="2400"/>
              <a:t>gland that produces a fluid that carries sperm during ejaculation. It surrounds the urethra</a:t>
            </a:r>
            <a:endParaRPr sz="2400"/>
          </a:p>
        </p:txBody>
      </p:sp>
      <p:sp>
        <p:nvSpPr>
          <p:cNvPr id="87" name="Google Shape;87;p16"/>
          <p:cNvSpPr txBox="1">
            <a:spLocks noGrp="1"/>
          </p:cNvSpPr>
          <p:nvPr>
            <p:ph type="body" idx="1"/>
          </p:nvPr>
        </p:nvSpPr>
        <p:spPr>
          <a:xfrm>
            <a:off x="446933" y="2040600"/>
            <a:ext cx="6128400" cy="1688000"/>
          </a:xfrm>
          <a:prstGeom prst="rect">
            <a:avLst/>
          </a:prstGeom>
        </p:spPr>
        <p:txBody>
          <a:bodyPr spcFirstLastPara="1" wrap="square" lIns="41900" tIns="41900" rIns="41900" bIns="41900" anchor="t" anchorCtr="0">
            <a:noAutofit/>
          </a:bodyPr>
          <a:lstStyle/>
          <a:p>
            <a:pPr marL="0" indent="0">
              <a:buNone/>
            </a:pPr>
            <a:r>
              <a:rPr lang="en-US">
                <a:solidFill>
                  <a:srgbClr val="000000"/>
                </a:solidFill>
                <a:latin typeface="Arial"/>
                <a:ea typeface="Arial"/>
                <a:cs typeface="Arial"/>
                <a:sym typeface="Arial"/>
              </a:rPr>
              <a:t>Doctors use the digital rectal exam (DRE) as a relatively simple test to check the prostate </a:t>
            </a:r>
            <a:endParaRPr>
              <a:solidFill>
                <a:srgbClr val="000000"/>
              </a:solidFill>
              <a:latin typeface="Arial"/>
              <a:ea typeface="Arial"/>
              <a:cs typeface="Arial"/>
              <a:sym typeface="Arial"/>
            </a:endParaRPr>
          </a:p>
          <a:p>
            <a:pPr marL="0" indent="0">
              <a:buNone/>
            </a:pPr>
            <a:endParaRPr/>
          </a:p>
          <a:p>
            <a:pPr marL="0" indent="0">
              <a:buNone/>
            </a:pPr>
            <a:endParaRPr/>
          </a:p>
        </p:txBody>
      </p:sp>
      <p:pic>
        <p:nvPicPr>
          <p:cNvPr id="88" name="Google Shape;88;p16"/>
          <p:cNvPicPr preferRelativeResize="0"/>
          <p:nvPr/>
        </p:nvPicPr>
        <p:blipFill>
          <a:blip r:embed="rId3">
            <a:alphaModFix/>
          </a:blip>
          <a:stretch>
            <a:fillRect/>
          </a:stretch>
        </p:blipFill>
        <p:spPr>
          <a:xfrm>
            <a:off x="6816501" y="911350"/>
            <a:ext cx="5200033" cy="5367167"/>
          </a:xfrm>
          <a:prstGeom prst="rect">
            <a:avLst/>
          </a:prstGeom>
          <a:noFill/>
          <a:ln>
            <a:noFill/>
          </a:ln>
        </p:spPr>
      </p:pic>
      <p:sp>
        <p:nvSpPr>
          <p:cNvPr id="89" name="Google Shape;89;p16"/>
          <p:cNvSpPr txBox="1"/>
          <p:nvPr/>
        </p:nvSpPr>
        <p:spPr>
          <a:xfrm>
            <a:off x="309333" y="3864200"/>
            <a:ext cx="5886400" cy="16880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933" kern="0">
                <a:solidFill>
                  <a:srgbClr val="000000"/>
                </a:solidFill>
                <a:highlight>
                  <a:srgbClr val="FFFFFF"/>
                </a:highlight>
                <a:latin typeface="Arial"/>
                <a:cs typeface="Arial"/>
                <a:sym typeface="Arial"/>
              </a:rPr>
              <a:t>BPH = benign prostate hypertrophy, prostate enlarges with age, slowing the flow of urine</a:t>
            </a:r>
            <a:endParaRPr sz="2933" kern="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462871" y="407835"/>
            <a:ext cx="11460800" cy="1340400"/>
          </a:xfrm>
          <a:prstGeom prst="rect">
            <a:avLst/>
          </a:prstGeom>
        </p:spPr>
        <p:txBody>
          <a:bodyPr spcFirstLastPara="1" wrap="square" lIns="100567" tIns="100567" rIns="100567" bIns="100567" anchor="t" anchorCtr="0">
            <a:noAutofit/>
          </a:bodyPr>
          <a:lstStyle/>
          <a:p>
            <a:pPr marL="0" indent="0">
              <a:buNone/>
            </a:pPr>
            <a:r>
              <a:rPr lang="en-US"/>
              <a:t>A robotic butt and virtual patient software allows medical students to receive feedback on the prostate exams they administer.</a:t>
            </a:r>
            <a:endParaRPr/>
          </a:p>
        </p:txBody>
      </p:sp>
      <p:pic>
        <p:nvPicPr>
          <p:cNvPr id="95" name="Google Shape;95;p17"/>
          <p:cNvPicPr preferRelativeResize="0"/>
          <p:nvPr/>
        </p:nvPicPr>
        <p:blipFill>
          <a:blip r:embed="rId3">
            <a:alphaModFix/>
          </a:blip>
          <a:stretch>
            <a:fillRect/>
          </a:stretch>
        </p:blipFill>
        <p:spPr>
          <a:xfrm>
            <a:off x="1618700" y="1696034"/>
            <a:ext cx="8252600" cy="464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p:nvPr/>
        </p:nvSpPr>
        <p:spPr>
          <a:xfrm>
            <a:off x="8656320" y="91440"/>
            <a:ext cx="2977600" cy="4244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u="sng" kern="0">
                <a:solidFill>
                  <a:srgbClr val="000000"/>
                </a:solidFill>
                <a:latin typeface="Arial"/>
                <a:ea typeface="Arial"/>
                <a:cs typeface="Arial"/>
                <a:sym typeface="Arial"/>
              </a:rPr>
              <a:t>WORD BANK</a:t>
            </a:r>
            <a:endParaRPr sz="2933" u="sng" kern="0">
              <a:solidFill>
                <a:srgbClr val="000000"/>
              </a:solidFill>
              <a:latin typeface="Arial"/>
              <a:ea typeface="Arial"/>
              <a:cs typeface="Arial"/>
              <a:sym typeface="Arial"/>
            </a:endParaRPr>
          </a:p>
        </p:txBody>
      </p:sp>
      <p:pic>
        <p:nvPicPr>
          <p:cNvPr id="101" name="Google Shape;101;p18"/>
          <p:cNvPicPr preferRelativeResize="0"/>
          <p:nvPr/>
        </p:nvPicPr>
        <p:blipFill>
          <a:blip r:embed="rId3">
            <a:alphaModFix/>
          </a:blip>
          <a:stretch>
            <a:fillRect/>
          </a:stretch>
        </p:blipFill>
        <p:spPr>
          <a:xfrm>
            <a:off x="365760" y="548641"/>
            <a:ext cx="8379629" cy="5103068"/>
          </a:xfrm>
          <a:prstGeom prst="rect">
            <a:avLst/>
          </a:prstGeom>
          <a:noFill/>
          <a:ln>
            <a:noFill/>
          </a:ln>
        </p:spPr>
      </p:pic>
      <p:sp>
        <p:nvSpPr>
          <p:cNvPr id="102" name="Google Shape;102;p18"/>
          <p:cNvSpPr txBox="1"/>
          <p:nvPr/>
        </p:nvSpPr>
        <p:spPr>
          <a:xfrm>
            <a:off x="5242560" y="1280137"/>
            <a:ext cx="28644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Vas deferens</a:t>
            </a:r>
            <a:endParaRPr sz="2933" kern="0">
              <a:solidFill>
                <a:srgbClr val="FF0000"/>
              </a:solidFill>
              <a:latin typeface="Arial"/>
              <a:ea typeface="Arial"/>
              <a:cs typeface="Arial"/>
              <a:sym typeface="Arial"/>
            </a:endParaRPr>
          </a:p>
        </p:txBody>
      </p:sp>
      <p:sp>
        <p:nvSpPr>
          <p:cNvPr id="103" name="Google Shape;103;p18"/>
          <p:cNvSpPr txBox="1"/>
          <p:nvPr/>
        </p:nvSpPr>
        <p:spPr>
          <a:xfrm>
            <a:off x="1219200" y="4663440"/>
            <a:ext cx="18012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Scrotum</a:t>
            </a:r>
            <a:endParaRPr sz="2933" kern="0">
              <a:solidFill>
                <a:srgbClr val="FF0000"/>
              </a:solidFill>
              <a:latin typeface="Arial"/>
              <a:ea typeface="Arial"/>
              <a:cs typeface="Arial"/>
              <a:sym typeface="Arial"/>
            </a:endParaRPr>
          </a:p>
        </p:txBody>
      </p:sp>
      <p:sp>
        <p:nvSpPr>
          <p:cNvPr id="104" name="Google Shape;104;p18"/>
          <p:cNvSpPr txBox="1"/>
          <p:nvPr/>
        </p:nvSpPr>
        <p:spPr>
          <a:xfrm>
            <a:off x="8656320" y="1920240"/>
            <a:ext cx="3220400" cy="4712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Urethra</a:t>
            </a:r>
            <a:endParaRPr sz="2933" kern="0">
              <a:solidFill>
                <a:srgbClr val="000000"/>
              </a:solidFill>
              <a:latin typeface="Arial"/>
              <a:ea typeface="Arial"/>
              <a:cs typeface="Arial"/>
              <a:sym typeface="Arial"/>
            </a:endParaRPr>
          </a:p>
        </p:txBody>
      </p:sp>
      <p:sp>
        <p:nvSpPr>
          <p:cNvPr id="105" name="Google Shape;105;p18"/>
          <p:cNvSpPr txBox="1"/>
          <p:nvPr/>
        </p:nvSpPr>
        <p:spPr>
          <a:xfrm>
            <a:off x="8778240" y="2560297"/>
            <a:ext cx="3106400" cy="5736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Prostate</a:t>
            </a:r>
            <a:endParaRPr sz="2933" kern="0">
              <a:solidFill>
                <a:srgbClr val="000000"/>
              </a:solidFill>
              <a:latin typeface="Arial"/>
              <a:ea typeface="Arial"/>
              <a:cs typeface="Arial"/>
              <a:sym typeface="Arial"/>
            </a:endParaRPr>
          </a:p>
        </p:txBody>
      </p:sp>
      <p:sp>
        <p:nvSpPr>
          <p:cNvPr id="106" name="Google Shape;106;p18"/>
          <p:cNvSpPr txBox="1"/>
          <p:nvPr/>
        </p:nvSpPr>
        <p:spPr>
          <a:xfrm>
            <a:off x="8778240" y="3200400"/>
            <a:ext cx="2408800" cy="5232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Epididymus</a:t>
            </a:r>
            <a:endParaRPr sz="2933" kern="0">
              <a:solidFill>
                <a:srgbClr val="000000"/>
              </a:solidFill>
              <a:latin typeface="Arial"/>
              <a:ea typeface="Arial"/>
              <a:cs typeface="Arial"/>
              <a:sym typeface="Arial"/>
            </a:endParaRPr>
          </a:p>
        </p:txBody>
      </p:sp>
      <p:sp>
        <p:nvSpPr>
          <p:cNvPr id="107" name="Google Shape;107;p18"/>
          <p:cNvSpPr txBox="1"/>
          <p:nvPr/>
        </p:nvSpPr>
        <p:spPr>
          <a:xfrm>
            <a:off x="8900160" y="3931897"/>
            <a:ext cx="15480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Bladder</a:t>
            </a:r>
            <a:endParaRPr sz="2933" kern="0">
              <a:solidFill>
                <a:srgbClr val="000000"/>
              </a:solidFill>
              <a:latin typeface="Arial"/>
              <a:ea typeface="Arial"/>
              <a:cs typeface="Arial"/>
              <a:sym typeface="Arial"/>
            </a:endParaRPr>
          </a:p>
        </p:txBody>
      </p:sp>
      <p:sp>
        <p:nvSpPr>
          <p:cNvPr id="108" name="Google Shape;108;p18"/>
          <p:cNvSpPr txBox="1"/>
          <p:nvPr/>
        </p:nvSpPr>
        <p:spPr>
          <a:xfrm>
            <a:off x="8778240" y="4663440"/>
            <a:ext cx="14292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Teste</a:t>
            </a:r>
            <a:endParaRPr sz="2933" kern="0">
              <a:solidFill>
                <a:srgbClr val="000000"/>
              </a:solidFill>
              <a:latin typeface="Arial"/>
              <a:ea typeface="Arial"/>
              <a:cs typeface="Arial"/>
              <a:sym typeface="Arial"/>
            </a:endParaRPr>
          </a:p>
        </p:txBody>
      </p:sp>
      <p:sp>
        <p:nvSpPr>
          <p:cNvPr id="109" name="Google Shape;109;p18"/>
          <p:cNvSpPr txBox="1"/>
          <p:nvPr/>
        </p:nvSpPr>
        <p:spPr>
          <a:xfrm>
            <a:off x="8534400" y="5303520"/>
            <a:ext cx="3334400" cy="4368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Seminal Vesicle</a:t>
            </a:r>
            <a:endParaRPr sz="2933" kern="0">
              <a:solidFill>
                <a:srgbClr val="000000"/>
              </a:solidFill>
              <a:latin typeface="Arial"/>
              <a:ea typeface="Arial"/>
              <a:cs typeface="Arial"/>
              <a:sym typeface="Arial"/>
            </a:endParaRPr>
          </a:p>
        </p:txBody>
      </p:sp>
      <p:sp>
        <p:nvSpPr>
          <p:cNvPr id="110" name="Google Shape;110;p18"/>
          <p:cNvSpPr txBox="1"/>
          <p:nvPr/>
        </p:nvSpPr>
        <p:spPr>
          <a:xfrm>
            <a:off x="8656320" y="731520"/>
            <a:ext cx="3220400" cy="4712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Vas deferens</a:t>
            </a:r>
            <a:endParaRPr sz="2933" kern="0">
              <a:solidFill>
                <a:srgbClr val="000000"/>
              </a:solidFill>
              <a:latin typeface="Arial"/>
              <a:ea typeface="Arial"/>
              <a:cs typeface="Arial"/>
              <a:sym typeface="Arial"/>
            </a:endParaRPr>
          </a:p>
        </p:txBody>
      </p:sp>
      <p:sp>
        <p:nvSpPr>
          <p:cNvPr id="111" name="Google Shape;111;p18"/>
          <p:cNvSpPr txBox="1"/>
          <p:nvPr/>
        </p:nvSpPr>
        <p:spPr>
          <a:xfrm>
            <a:off x="8656320" y="1280137"/>
            <a:ext cx="3220400" cy="4712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Scrotum</a:t>
            </a:r>
            <a:endParaRPr sz="2933" kern="0">
              <a:solidFill>
                <a:srgbClr val="000000"/>
              </a:solidFill>
              <a:latin typeface="Arial"/>
              <a:ea typeface="Arial"/>
              <a:cs typeface="Arial"/>
              <a:sym typeface="Arial"/>
            </a:endParaRPr>
          </a:p>
        </p:txBody>
      </p:sp>
      <p:sp>
        <p:nvSpPr>
          <p:cNvPr id="112" name="Google Shape;112;p18"/>
          <p:cNvSpPr txBox="1"/>
          <p:nvPr/>
        </p:nvSpPr>
        <p:spPr>
          <a:xfrm>
            <a:off x="6217920" y="2651760"/>
            <a:ext cx="16892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Urethra</a:t>
            </a:r>
            <a:endParaRPr sz="2933" kern="0">
              <a:solidFill>
                <a:srgbClr val="FF0000"/>
              </a:solidFill>
              <a:latin typeface="Arial"/>
              <a:ea typeface="Arial"/>
              <a:cs typeface="Arial"/>
              <a:sym typeface="Arial"/>
            </a:endParaRPr>
          </a:p>
        </p:txBody>
      </p:sp>
      <p:sp>
        <p:nvSpPr>
          <p:cNvPr id="113" name="Google Shape;113;p18"/>
          <p:cNvSpPr txBox="1"/>
          <p:nvPr/>
        </p:nvSpPr>
        <p:spPr>
          <a:xfrm>
            <a:off x="853440" y="2743200"/>
            <a:ext cx="17032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Prostate</a:t>
            </a:r>
            <a:endParaRPr sz="2933" kern="0">
              <a:solidFill>
                <a:srgbClr val="FF0000"/>
              </a:solidFill>
              <a:latin typeface="Arial"/>
              <a:ea typeface="Arial"/>
              <a:cs typeface="Arial"/>
              <a:sym typeface="Arial"/>
            </a:endParaRPr>
          </a:p>
        </p:txBody>
      </p:sp>
      <p:sp>
        <p:nvSpPr>
          <p:cNvPr id="114" name="Google Shape;114;p18"/>
          <p:cNvSpPr txBox="1"/>
          <p:nvPr/>
        </p:nvSpPr>
        <p:spPr>
          <a:xfrm>
            <a:off x="1097280" y="3566160"/>
            <a:ext cx="2408800" cy="5232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Epididymus</a:t>
            </a:r>
            <a:endParaRPr sz="2933" kern="0">
              <a:solidFill>
                <a:srgbClr val="FF0000"/>
              </a:solidFill>
              <a:latin typeface="Arial"/>
              <a:ea typeface="Arial"/>
              <a:cs typeface="Arial"/>
              <a:sym typeface="Arial"/>
            </a:endParaRPr>
          </a:p>
        </p:txBody>
      </p:sp>
      <p:sp>
        <p:nvSpPr>
          <p:cNvPr id="115" name="Google Shape;115;p18"/>
          <p:cNvSpPr txBox="1"/>
          <p:nvPr/>
        </p:nvSpPr>
        <p:spPr>
          <a:xfrm>
            <a:off x="487680" y="822960"/>
            <a:ext cx="15480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Bladder</a:t>
            </a:r>
            <a:endParaRPr sz="2933" kern="0">
              <a:solidFill>
                <a:srgbClr val="FF0000"/>
              </a:solidFill>
              <a:latin typeface="Arial"/>
              <a:ea typeface="Arial"/>
              <a:cs typeface="Arial"/>
              <a:sym typeface="Arial"/>
            </a:endParaRPr>
          </a:p>
        </p:txBody>
      </p:sp>
      <p:sp>
        <p:nvSpPr>
          <p:cNvPr id="116" name="Google Shape;116;p18"/>
          <p:cNvSpPr txBox="1"/>
          <p:nvPr/>
        </p:nvSpPr>
        <p:spPr>
          <a:xfrm>
            <a:off x="487680" y="2103097"/>
            <a:ext cx="2284400" cy="3248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000" kern="0">
                <a:solidFill>
                  <a:srgbClr val="FF0000"/>
                </a:solidFill>
                <a:latin typeface="Arial"/>
                <a:ea typeface="Arial"/>
                <a:cs typeface="Arial"/>
                <a:sym typeface="Arial"/>
              </a:rPr>
              <a:t>Seminal Vesicle</a:t>
            </a:r>
            <a:endParaRPr sz="2000" kern="0">
              <a:solidFill>
                <a:srgbClr val="FF0000"/>
              </a:solidFill>
              <a:latin typeface="Arial"/>
              <a:ea typeface="Arial"/>
              <a:cs typeface="Arial"/>
              <a:sym typeface="Arial"/>
            </a:endParaRPr>
          </a:p>
        </p:txBody>
      </p:sp>
      <p:sp>
        <p:nvSpPr>
          <p:cNvPr id="117" name="Google Shape;117;p18"/>
          <p:cNvSpPr txBox="1"/>
          <p:nvPr/>
        </p:nvSpPr>
        <p:spPr>
          <a:xfrm>
            <a:off x="1485173" y="4158384"/>
            <a:ext cx="14292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Teste</a:t>
            </a:r>
            <a:endParaRPr sz="2933" kern="0">
              <a:solidFill>
                <a:srgbClr val="FF0000"/>
              </a:solidFill>
              <a:latin typeface="Arial"/>
              <a:ea typeface="Arial"/>
              <a:cs typeface="Arial"/>
              <a:sym typeface="Arial"/>
            </a:endParaRPr>
          </a:p>
        </p:txBody>
      </p:sp>
      <p:sp>
        <p:nvSpPr>
          <p:cNvPr id="118" name="Google Shape;118;p18"/>
          <p:cNvSpPr txBox="1"/>
          <p:nvPr/>
        </p:nvSpPr>
        <p:spPr>
          <a:xfrm>
            <a:off x="1706880" y="6217897"/>
            <a:ext cx="8270000" cy="43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See also: </a:t>
            </a:r>
            <a:r>
              <a:rPr lang="en-US" sz="2933" u="sng" kern="0">
                <a:solidFill>
                  <a:srgbClr val="0000FF"/>
                </a:solidFill>
                <a:latin typeface="Arial"/>
                <a:ea typeface="Arial"/>
                <a:cs typeface="Arial"/>
                <a:sym typeface="Arial"/>
                <a:hlinkClick r:id="rId4"/>
              </a:rPr>
              <a:t>Kidshealth Male Reproductive</a:t>
            </a:r>
            <a:endParaRPr sz="2933" u="sng" kern="0">
              <a:solidFill>
                <a:srgbClr val="0000FF"/>
              </a:solidFill>
              <a:latin typeface="Arial"/>
              <a:ea typeface="Arial"/>
              <a:cs typeface="Arial"/>
              <a:sym typeface="Arial"/>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0" end="0"/>
                                            </p:txEl>
                                          </p:spTgt>
                                        </p:tgtEl>
                                        <p:attrNameLst>
                                          <p:attrName>style.visibility</p:attrName>
                                        </p:attrNameLst>
                                      </p:cBhvr>
                                      <p:to>
                                        <p:strVal val="visible"/>
                                      </p:to>
                                    </p:set>
                                    <p:animEffect transition="in" filter="fade">
                                      <p:cBhvr>
                                        <p:cTn id="12" dur="1000"/>
                                        <p:tgtEl>
                                          <p:spTgt spid="1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0" end="0"/>
                                            </p:txEl>
                                          </p:spTgt>
                                        </p:tgtEl>
                                        <p:attrNameLst>
                                          <p:attrName>style.visibility</p:attrName>
                                        </p:attrNameLst>
                                      </p:cBhvr>
                                      <p:to>
                                        <p:strVal val="visible"/>
                                      </p:to>
                                    </p:set>
                                    <p:animEffect transition="in" filter="fade">
                                      <p:cBhvr>
                                        <p:cTn id="17" dur="1000"/>
                                        <p:tgtEl>
                                          <p:spTgt spid="1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0" end="0"/>
                                            </p:txEl>
                                          </p:spTgt>
                                        </p:tgtEl>
                                        <p:attrNameLst>
                                          <p:attrName>style.visibility</p:attrName>
                                        </p:attrNameLst>
                                      </p:cBhvr>
                                      <p:to>
                                        <p:strVal val="visible"/>
                                      </p:to>
                                    </p:set>
                                    <p:animEffect transition="in" filter="fade">
                                      <p:cBhvr>
                                        <p:cTn id="22" dur="1000"/>
                                        <p:tgtEl>
                                          <p:spTgt spid="1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0" end="0"/>
                                            </p:txEl>
                                          </p:spTgt>
                                        </p:tgtEl>
                                        <p:attrNameLst>
                                          <p:attrName>style.visibility</p:attrName>
                                        </p:attrNameLst>
                                      </p:cBhvr>
                                      <p:to>
                                        <p:strVal val="visible"/>
                                      </p:to>
                                    </p:set>
                                    <p:animEffect transition="in" filter="fade">
                                      <p:cBhvr>
                                        <p:cTn id="27" dur="1000"/>
                                        <p:tgtEl>
                                          <p:spTgt spid="1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xEl>
                                              <p:pRg st="0" end="0"/>
                                            </p:txEl>
                                          </p:spTgt>
                                        </p:tgtEl>
                                        <p:attrNameLst>
                                          <p:attrName>style.visibility</p:attrName>
                                        </p:attrNameLst>
                                      </p:cBhvr>
                                      <p:to>
                                        <p:strVal val="visible"/>
                                      </p:to>
                                    </p:set>
                                    <p:animEffect transition="in" filter="fade">
                                      <p:cBhvr>
                                        <p:cTn id="32" dur="1000"/>
                                        <p:tgtEl>
                                          <p:spTgt spid="1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xEl>
                                              <p:pRg st="0" end="0"/>
                                            </p:txEl>
                                          </p:spTgt>
                                        </p:tgtEl>
                                        <p:attrNameLst>
                                          <p:attrName>style.visibility</p:attrName>
                                        </p:attrNameLst>
                                      </p:cBhvr>
                                      <p:to>
                                        <p:strVal val="visible"/>
                                      </p:to>
                                    </p:set>
                                    <p:animEffect transition="in" filter="fade">
                                      <p:cBhvr>
                                        <p:cTn id="37" dur="1000"/>
                                        <p:tgtEl>
                                          <p:spTgt spid="1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7">
                                            <p:txEl>
                                              <p:pRg st="0" end="0"/>
                                            </p:txEl>
                                          </p:spTgt>
                                        </p:tgtEl>
                                        <p:attrNameLst>
                                          <p:attrName>style.visibility</p:attrName>
                                        </p:attrNameLst>
                                      </p:cBhvr>
                                      <p:to>
                                        <p:strVal val="visible"/>
                                      </p:to>
                                    </p:set>
                                    <p:animEffect transition="in" filter="fade">
                                      <p:cBhvr>
                                        <p:cTn id="42" dur="10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221993" y="185553"/>
            <a:ext cx="11460400" cy="690800"/>
          </a:xfrm>
          <a:prstGeom prst="rect">
            <a:avLst/>
          </a:prstGeom>
        </p:spPr>
        <p:txBody>
          <a:bodyPr spcFirstLastPara="1" wrap="square" lIns="100567" tIns="100567" rIns="100567" bIns="100567" anchor="t" anchorCtr="0">
            <a:noAutofit/>
          </a:bodyPr>
          <a:lstStyle/>
          <a:p>
            <a:pPr>
              <a:buNone/>
            </a:pPr>
            <a:r>
              <a:rPr lang="en-US" sz="3333"/>
              <a:t>Male Contraception  -  not yet approved</a:t>
            </a:r>
            <a:endParaRPr sz="3333"/>
          </a:p>
        </p:txBody>
      </p:sp>
      <p:sp>
        <p:nvSpPr>
          <p:cNvPr id="124" name="Google Shape;124;p19"/>
          <p:cNvSpPr txBox="1">
            <a:spLocks noGrp="1"/>
          </p:cNvSpPr>
          <p:nvPr>
            <p:ph type="body" idx="1"/>
          </p:nvPr>
        </p:nvSpPr>
        <p:spPr>
          <a:xfrm>
            <a:off x="110791" y="6304860"/>
            <a:ext cx="11460400" cy="468000"/>
          </a:xfrm>
          <a:prstGeom prst="rect">
            <a:avLst/>
          </a:prstGeom>
        </p:spPr>
        <p:txBody>
          <a:bodyPr spcFirstLastPara="1" wrap="square" lIns="100567" tIns="100567" rIns="100567" bIns="100567" anchor="t" anchorCtr="0">
            <a:noAutofit/>
          </a:bodyPr>
          <a:lstStyle/>
          <a:p>
            <a:pPr marL="0" indent="0">
              <a:buNone/>
            </a:pPr>
            <a:r>
              <a:rPr lang="en-US" sz="2000">
                <a:latin typeface="Cambria"/>
                <a:ea typeface="Cambria"/>
                <a:cs typeface="Cambria"/>
                <a:sym typeface="Cambria"/>
              </a:rPr>
              <a:t>Also See </a:t>
            </a:r>
            <a:r>
              <a:rPr lang="en-US" sz="2000" u="sng">
                <a:solidFill>
                  <a:schemeClr val="hlink"/>
                </a:solidFill>
                <a:latin typeface="Cambria"/>
                <a:ea typeface="Cambria"/>
                <a:cs typeface="Cambria"/>
                <a:sym typeface="Cambria"/>
                <a:hlinkClick r:id="rId3"/>
              </a:rPr>
              <a:t>http://www.wired.com/magazine/2011/04/ff_vasectomy/</a:t>
            </a:r>
            <a:r>
              <a:rPr lang="en-US" sz="2000">
                <a:latin typeface="Cambria"/>
                <a:ea typeface="Cambria"/>
                <a:cs typeface="Cambria"/>
                <a:sym typeface="Cambria"/>
              </a:rPr>
              <a:t> for full story and VIDEO!</a:t>
            </a:r>
            <a:endParaRPr sz="2000">
              <a:latin typeface="Cambria"/>
              <a:ea typeface="Cambria"/>
              <a:cs typeface="Cambria"/>
              <a:sym typeface="Cambria"/>
            </a:endParaRPr>
          </a:p>
          <a:p>
            <a:pPr marL="0" indent="0">
              <a:buNone/>
            </a:pPr>
            <a:endParaRPr sz="2000">
              <a:latin typeface="Cambria"/>
              <a:ea typeface="Cambria"/>
              <a:cs typeface="Cambria"/>
              <a:sym typeface="Cambria"/>
            </a:endParaRPr>
          </a:p>
          <a:p>
            <a:pPr marL="0" indent="0">
              <a:buNone/>
            </a:pPr>
            <a:endParaRPr sz="2000">
              <a:latin typeface="Times New Roman"/>
              <a:ea typeface="Times New Roman"/>
              <a:cs typeface="Times New Roman"/>
              <a:sym typeface="Times New Roman"/>
            </a:endParaRPr>
          </a:p>
        </p:txBody>
      </p:sp>
      <p:sp>
        <p:nvSpPr>
          <p:cNvPr id="125" name="Google Shape;125;p19"/>
          <p:cNvSpPr txBox="1"/>
          <p:nvPr/>
        </p:nvSpPr>
        <p:spPr>
          <a:xfrm>
            <a:off x="6437701" y="1123400"/>
            <a:ext cx="5510800" cy="4212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400" b="1" kern="0">
                <a:solidFill>
                  <a:srgbClr val="333333"/>
                </a:solidFill>
                <a:highlight>
                  <a:srgbClr val="FFFFFF"/>
                </a:highlight>
                <a:latin typeface="Arial"/>
                <a:cs typeface="Arial"/>
                <a:sym typeface="Arial"/>
              </a:rPr>
              <a:t>Vasalgel</a:t>
            </a:r>
            <a:r>
              <a:rPr lang="en-US" sz="2400" kern="0">
                <a:solidFill>
                  <a:srgbClr val="333333"/>
                </a:solidFill>
                <a:highlight>
                  <a:srgbClr val="FFFFFF"/>
                </a:highlight>
                <a:latin typeface="Arial"/>
                <a:cs typeface="Arial"/>
                <a:sym typeface="Arial"/>
              </a:rPr>
              <a:t> -The procedure is similar to a vasectomy, except a </a:t>
            </a:r>
            <a:r>
              <a:rPr lang="en-US" sz="2400" u="sng" kern="0">
                <a:solidFill>
                  <a:srgbClr val="333333"/>
                </a:solidFill>
                <a:highlight>
                  <a:srgbClr val="FFFFFF"/>
                </a:highlight>
                <a:latin typeface="Arial"/>
                <a:cs typeface="Arial"/>
                <a:sym typeface="Arial"/>
              </a:rPr>
              <a:t>gel is injected into the vas deferens</a:t>
            </a:r>
            <a:r>
              <a:rPr lang="en-US" sz="2400" kern="0">
                <a:solidFill>
                  <a:srgbClr val="333333"/>
                </a:solidFill>
                <a:highlight>
                  <a:srgbClr val="FFFFFF"/>
                </a:highlight>
                <a:latin typeface="Arial"/>
                <a:cs typeface="Arial"/>
                <a:sym typeface="Arial"/>
              </a:rPr>
              <a:t>, rather than cutting the vas. </a:t>
            </a:r>
            <a:endParaRPr sz="2400" kern="0">
              <a:solidFill>
                <a:srgbClr val="333333"/>
              </a:solidFill>
              <a:highlight>
                <a:srgbClr val="FFFFFF"/>
              </a:highlight>
              <a:latin typeface="Arial"/>
              <a:cs typeface="Arial"/>
              <a:sym typeface="Arial"/>
            </a:endParaRPr>
          </a:p>
          <a:p>
            <a:pPr defTabSz="1219170">
              <a:buClr>
                <a:srgbClr val="000000"/>
              </a:buClr>
            </a:pPr>
            <a:endParaRPr sz="2400" kern="0">
              <a:solidFill>
                <a:srgbClr val="333333"/>
              </a:solidFill>
              <a:highlight>
                <a:srgbClr val="FFFFFF"/>
              </a:highlight>
              <a:latin typeface="Arial"/>
              <a:cs typeface="Arial"/>
              <a:sym typeface="Arial"/>
            </a:endParaRPr>
          </a:p>
          <a:p>
            <a:pPr defTabSz="1219170">
              <a:buClr>
                <a:srgbClr val="000000"/>
              </a:buClr>
            </a:pPr>
            <a:r>
              <a:rPr lang="en-US" sz="2400" kern="0">
                <a:solidFill>
                  <a:srgbClr val="333333"/>
                </a:solidFill>
                <a:highlight>
                  <a:srgbClr val="FFFFFF"/>
                </a:highlight>
                <a:latin typeface="Arial"/>
                <a:cs typeface="Arial"/>
                <a:sym typeface="Arial"/>
              </a:rPr>
              <a:t>Another injection can remove the polymer and restore fertility (maybe).</a:t>
            </a:r>
            <a:endParaRPr sz="2400" kern="0">
              <a:solidFill>
                <a:srgbClr val="333333"/>
              </a:solidFill>
              <a:highlight>
                <a:srgbClr val="FFFFFF"/>
              </a:highlight>
              <a:latin typeface="Arial"/>
              <a:cs typeface="Arial"/>
              <a:sym typeface="Arial"/>
            </a:endParaRPr>
          </a:p>
          <a:p>
            <a:pPr defTabSz="1219170">
              <a:buClr>
                <a:srgbClr val="000000"/>
              </a:buClr>
            </a:pPr>
            <a:endParaRPr sz="2400" kern="0">
              <a:solidFill>
                <a:srgbClr val="333333"/>
              </a:solidFill>
              <a:highlight>
                <a:srgbClr val="FFFFFF"/>
              </a:highlight>
              <a:latin typeface="Arial"/>
              <a:cs typeface="Arial"/>
              <a:sym typeface="Arial"/>
            </a:endParaRPr>
          </a:p>
          <a:p>
            <a:pPr defTabSz="1219170">
              <a:buClr>
                <a:srgbClr val="000000"/>
              </a:buClr>
            </a:pPr>
            <a:r>
              <a:rPr lang="en-US" sz="2400" kern="0">
                <a:solidFill>
                  <a:srgbClr val="333333"/>
                </a:solidFill>
                <a:highlight>
                  <a:srgbClr val="FFFFFF"/>
                </a:highlight>
                <a:latin typeface="Arial"/>
                <a:cs typeface="Arial"/>
                <a:sym typeface="Arial"/>
              </a:rPr>
              <a:t>This technique is still being studied and has not been approved for use.</a:t>
            </a:r>
            <a:endParaRPr sz="2400" kern="0">
              <a:solidFill>
                <a:srgbClr val="333333"/>
              </a:solidFill>
              <a:highlight>
                <a:srgbClr val="FFFFFF"/>
              </a:highlight>
              <a:latin typeface="Arial"/>
              <a:cs typeface="Arial"/>
              <a:sym typeface="Arial"/>
            </a:endParaRPr>
          </a:p>
        </p:txBody>
      </p:sp>
      <p:pic>
        <p:nvPicPr>
          <p:cNvPr id="126" name="Google Shape;126;p19" descr="vasalgel-ou-la-contraception-au-masculin-sera-commercialisee-dici-2017-2.jpg"/>
          <p:cNvPicPr preferRelativeResize="0"/>
          <p:nvPr/>
        </p:nvPicPr>
        <p:blipFill>
          <a:blip r:embed="rId4">
            <a:alphaModFix/>
          </a:blip>
          <a:stretch>
            <a:fillRect/>
          </a:stretch>
        </p:blipFill>
        <p:spPr>
          <a:xfrm>
            <a:off x="708123" y="1119393"/>
            <a:ext cx="5319711" cy="4131641"/>
          </a:xfrm>
          <a:prstGeom prst="rect">
            <a:avLst/>
          </a:prstGeom>
          <a:noFill/>
          <a:ln>
            <a:noFill/>
          </a:ln>
        </p:spPr>
      </p:pic>
      <p:sp>
        <p:nvSpPr>
          <p:cNvPr id="127" name="Google Shape;127;p19"/>
          <p:cNvSpPr txBox="1"/>
          <p:nvPr/>
        </p:nvSpPr>
        <p:spPr>
          <a:xfrm>
            <a:off x="0" y="5494051"/>
            <a:ext cx="9881600" cy="8108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i="1" kern="0">
                <a:solidFill>
                  <a:srgbClr val="222222"/>
                </a:solidFill>
                <a:highlight>
                  <a:srgbClr val="F4F4F4"/>
                </a:highlight>
                <a:latin typeface="Arial"/>
                <a:cs typeface="Arial"/>
                <a:sym typeface="Arial"/>
              </a:rPr>
              <a:t>RISUG (Reversible Inhibition of Sperm Under Guidance)</a:t>
            </a:r>
            <a:endParaRPr sz="2667" i="1" kern="0">
              <a:solidFill>
                <a:srgbClr val="000000"/>
              </a:solidFill>
              <a:latin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274440" y="166231"/>
            <a:ext cx="11643200" cy="3406000"/>
          </a:xfrm>
          <a:prstGeom prst="rect">
            <a:avLst/>
          </a:prstGeom>
        </p:spPr>
        <p:txBody>
          <a:bodyPr spcFirstLastPara="1" wrap="square" lIns="100567" tIns="100567" rIns="100567" bIns="100567" anchor="t" anchorCtr="0">
            <a:noAutofit/>
          </a:bodyPr>
          <a:lstStyle/>
          <a:p>
            <a:pPr marL="0" indent="0">
              <a:buNone/>
            </a:pPr>
            <a:r>
              <a:rPr lang="en-US" u="sng">
                <a:solidFill>
                  <a:schemeClr val="hlink"/>
                </a:solidFill>
                <a:hlinkClick r:id="rId3"/>
              </a:rPr>
              <a:t>In a study in mice published in October 2015</a:t>
            </a:r>
            <a:r>
              <a:rPr lang="en-US"/>
              <a:t>, a protein called Calcineuron was found to be crucial in helping sperm swim and break through the membrane of a female egg.</a:t>
            </a:r>
            <a:endParaRPr/>
          </a:p>
          <a:p>
            <a:pPr marL="0" indent="0">
              <a:buNone/>
            </a:pPr>
            <a:endParaRPr/>
          </a:p>
          <a:p>
            <a:pPr marL="0" indent="0">
              <a:buClr>
                <a:schemeClr val="dk1"/>
              </a:buClr>
              <a:buSzPts val="900"/>
              <a:buNone/>
            </a:pPr>
            <a:r>
              <a:rPr lang="en-US"/>
              <a:t>When the genes behind this protein were blocked, the mice became infertile. Effects were seen in the mice within four to five days after treatment. The effects were also reversible as fertility was restored one week after treatments were stopped. </a:t>
            </a:r>
            <a:endParaRPr/>
          </a:p>
          <a:p>
            <a:pPr marL="0" indent="0">
              <a:buNone/>
            </a:pPr>
            <a:endParaRPr/>
          </a:p>
        </p:txBody>
      </p:sp>
      <p:pic>
        <p:nvPicPr>
          <p:cNvPr id="133" name="Google Shape;133;p20" descr="testes_graphic_light.png"/>
          <p:cNvPicPr preferRelativeResize="0"/>
          <p:nvPr/>
        </p:nvPicPr>
        <p:blipFill>
          <a:blip r:embed="rId4">
            <a:alphaModFix/>
          </a:blip>
          <a:stretch>
            <a:fillRect/>
          </a:stretch>
        </p:blipFill>
        <p:spPr>
          <a:xfrm>
            <a:off x="618420" y="3387600"/>
            <a:ext cx="4541376" cy="3406051"/>
          </a:xfrm>
          <a:prstGeom prst="rect">
            <a:avLst/>
          </a:prstGeom>
          <a:noFill/>
          <a:ln>
            <a:noFill/>
          </a:ln>
        </p:spPr>
      </p:pic>
      <p:sp>
        <p:nvSpPr>
          <p:cNvPr id="134" name="Google Shape;134;p20"/>
          <p:cNvSpPr txBox="1"/>
          <p:nvPr/>
        </p:nvSpPr>
        <p:spPr>
          <a:xfrm>
            <a:off x="6908160" y="3737251"/>
            <a:ext cx="5009600" cy="27068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000" kern="0">
                <a:solidFill>
                  <a:srgbClr val="000000"/>
                </a:solidFill>
                <a:highlight>
                  <a:srgbClr val="F9F5F1"/>
                </a:highlight>
                <a:latin typeface="Verdana"/>
                <a:ea typeface="Verdana"/>
                <a:cs typeface="Verdana"/>
                <a:sym typeface="Verdana"/>
              </a:rPr>
              <a:t>The midpiece of the sperm tail (flagella) contains the sperm’s mitochondria and operates the movement of the tail. When sperm are deprived of the chemical calcineurin, the midpiece becomes more rigid and adopts a hook-like shape that constricts the tail’s range of motion.</a:t>
            </a:r>
            <a:endParaRPr sz="2000" kern="0">
              <a:solidFill>
                <a:srgbClr val="000000"/>
              </a:solidFill>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p:nvPr/>
        </p:nvSpPr>
        <p:spPr>
          <a:xfrm>
            <a:off x="427560" y="198428"/>
            <a:ext cx="10412400" cy="3732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933" kern="0">
                <a:solidFill>
                  <a:srgbClr val="000000"/>
                </a:solidFill>
                <a:latin typeface="Arial"/>
                <a:ea typeface="Arial"/>
                <a:cs typeface="Arial"/>
                <a:sym typeface="Arial"/>
              </a:rPr>
              <a:t>FEMALE REPRODUCTION</a:t>
            </a:r>
            <a:endParaRPr sz="2933" kern="0">
              <a:solidFill>
                <a:srgbClr val="000000"/>
              </a:solidFill>
              <a:latin typeface="Arial"/>
              <a:ea typeface="Arial"/>
              <a:cs typeface="Arial"/>
              <a:sym typeface="Arial"/>
            </a:endParaRPr>
          </a:p>
        </p:txBody>
      </p:sp>
      <p:pic>
        <p:nvPicPr>
          <p:cNvPr id="140" name="Google Shape;140;p21"/>
          <p:cNvPicPr preferRelativeResize="0"/>
          <p:nvPr/>
        </p:nvPicPr>
        <p:blipFill rotWithShape="1">
          <a:blip r:embed="rId3">
            <a:alphaModFix/>
          </a:blip>
          <a:srcRect l="18283" t="10468" r="8755" b="1927"/>
          <a:stretch/>
        </p:blipFill>
        <p:spPr>
          <a:xfrm>
            <a:off x="6393401" y="452770"/>
            <a:ext cx="5158225" cy="6095501"/>
          </a:xfrm>
          <a:prstGeom prst="rect">
            <a:avLst/>
          </a:prstGeom>
          <a:noFill/>
          <a:ln>
            <a:noFill/>
          </a:ln>
        </p:spPr>
      </p:pic>
      <p:sp>
        <p:nvSpPr>
          <p:cNvPr id="141" name="Google Shape;141;p21"/>
          <p:cNvSpPr txBox="1"/>
          <p:nvPr/>
        </p:nvSpPr>
        <p:spPr>
          <a:xfrm>
            <a:off x="532231" y="1148871"/>
            <a:ext cx="4578000" cy="48132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3200" kern="0">
                <a:solidFill>
                  <a:srgbClr val="000000"/>
                </a:solidFill>
                <a:latin typeface="Arial"/>
                <a:ea typeface="Arial"/>
                <a:cs typeface="Arial"/>
                <a:sym typeface="Arial"/>
              </a:rPr>
              <a:t>Main Structures</a:t>
            </a:r>
            <a:endParaRPr sz="3200" kern="0">
              <a:solidFill>
                <a:srgbClr val="000000"/>
              </a:solidFill>
              <a:latin typeface="Arial"/>
              <a:ea typeface="Arial"/>
              <a:cs typeface="Arial"/>
              <a:sym typeface="Arial"/>
            </a:endParaRPr>
          </a:p>
          <a:p>
            <a:pPr defTabSz="1219170">
              <a:lnSpc>
                <a:spcPct val="120138"/>
              </a:lnSpc>
              <a:buClr>
                <a:srgbClr val="000000"/>
              </a:buClr>
            </a:pPr>
            <a:endParaRPr sz="3200" kern="0">
              <a:solidFill>
                <a:srgbClr val="000000"/>
              </a:solidFill>
              <a:latin typeface="Arial"/>
              <a:ea typeface="Arial"/>
              <a:cs typeface="Arial"/>
              <a:sym typeface="Arial"/>
            </a:endParaRPr>
          </a:p>
          <a:p>
            <a:pPr marL="423323" indent="-270927" defTabSz="1219170">
              <a:lnSpc>
                <a:spcPct val="120138"/>
              </a:lnSpc>
              <a:buClr>
                <a:srgbClr val="000000"/>
              </a:buClr>
              <a:buSzPts val="2400"/>
              <a:buFont typeface="Arial"/>
              <a:buChar char="●"/>
            </a:pPr>
            <a:r>
              <a:rPr lang="en-US" sz="3200" kern="0">
                <a:solidFill>
                  <a:srgbClr val="000000"/>
                </a:solidFill>
                <a:latin typeface="Arial"/>
                <a:ea typeface="Arial"/>
                <a:cs typeface="Arial"/>
                <a:sym typeface="Arial"/>
              </a:rPr>
              <a:t>Ovary</a:t>
            </a:r>
            <a:endParaRPr sz="3200" kern="0">
              <a:solidFill>
                <a:srgbClr val="000000"/>
              </a:solidFill>
              <a:latin typeface="Arial"/>
              <a:ea typeface="Arial"/>
              <a:cs typeface="Arial"/>
              <a:sym typeface="Arial"/>
            </a:endParaRPr>
          </a:p>
          <a:p>
            <a:pPr marL="423323" indent="-270927" defTabSz="1219170">
              <a:lnSpc>
                <a:spcPct val="120138"/>
              </a:lnSpc>
              <a:buClr>
                <a:srgbClr val="000000"/>
              </a:buClr>
              <a:buSzPts val="2400"/>
              <a:buFont typeface="Arial"/>
              <a:buChar char="●"/>
            </a:pPr>
            <a:r>
              <a:rPr lang="en-US" sz="3200" kern="0">
                <a:solidFill>
                  <a:srgbClr val="000000"/>
                </a:solidFill>
                <a:latin typeface="Arial"/>
                <a:ea typeface="Arial"/>
                <a:cs typeface="Arial"/>
                <a:sym typeface="Arial"/>
              </a:rPr>
              <a:t>Uterus</a:t>
            </a:r>
            <a:endParaRPr sz="3200" kern="0">
              <a:solidFill>
                <a:srgbClr val="000000"/>
              </a:solidFill>
              <a:latin typeface="Arial"/>
              <a:ea typeface="Arial"/>
              <a:cs typeface="Arial"/>
              <a:sym typeface="Arial"/>
            </a:endParaRPr>
          </a:p>
          <a:p>
            <a:pPr marL="423323" indent="-270927" defTabSz="1219170">
              <a:lnSpc>
                <a:spcPct val="120138"/>
              </a:lnSpc>
              <a:buClr>
                <a:srgbClr val="000000"/>
              </a:buClr>
              <a:buSzPts val="2400"/>
              <a:buFont typeface="Arial"/>
              <a:buChar char="●"/>
            </a:pPr>
            <a:r>
              <a:rPr lang="en-US" sz="3200" kern="0">
                <a:solidFill>
                  <a:srgbClr val="000000"/>
                </a:solidFill>
                <a:latin typeface="Arial"/>
                <a:ea typeface="Arial"/>
                <a:cs typeface="Arial"/>
                <a:sym typeface="Arial"/>
              </a:rPr>
              <a:t>Fallopian Tubes</a:t>
            </a:r>
            <a:endParaRPr sz="3200" kern="0">
              <a:solidFill>
                <a:srgbClr val="000000"/>
              </a:solidFill>
              <a:latin typeface="Arial"/>
              <a:ea typeface="Arial"/>
              <a:cs typeface="Arial"/>
              <a:sym typeface="Arial"/>
            </a:endParaRPr>
          </a:p>
          <a:p>
            <a:pPr marL="423323" indent="-270927" defTabSz="1219170">
              <a:lnSpc>
                <a:spcPct val="120138"/>
              </a:lnSpc>
              <a:buClr>
                <a:srgbClr val="000000"/>
              </a:buClr>
              <a:buSzPts val="2400"/>
              <a:buFont typeface="Arial"/>
              <a:buChar char="●"/>
            </a:pPr>
            <a:r>
              <a:rPr lang="en-US" sz="3200" kern="0">
                <a:solidFill>
                  <a:srgbClr val="000000"/>
                </a:solidFill>
                <a:latin typeface="Arial"/>
                <a:ea typeface="Arial"/>
                <a:cs typeface="Arial"/>
                <a:sym typeface="Arial"/>
              </a:rPr>
              <a:t>Vagina</a:t>
            </a:r>
            <a:endParaRPr sz="3200" kern="0">
              <a:solidFill>
                <a:srgbClr val="000000"/>
              </a:solidFill>
              <a:latin typeface="Arial"/>
              <a:ea typeface="Arial"/>
              <a:cs typeface="Arial"/>
              <a:sym typeface="Arial"/>
            </a:endParaRPr>
          </a:p>
          <a:p>
            <a:pPr marL="423323" indent="-270927" defTabSz="1219170">
              <a:lnSpc>
                <a:spcPct val="120138"/>
              </a:lnSpc>
              <a:buClr>
                <a:srgbClr val="000000"/>
              </a:buClr>
              <a:buSzPts val="2400"/>
              <a:buFont typeface="Arial"/>
              <a:buChar char="●"/>
            </a:pPr>
            <a:r>
              <a:rPr lang="en-US" sz="3200" kern="0">
                <a:solidFill>
                  <a:srgbClr val="000000"/>
                </a:solidFill>
                <a:latin typeface="Arial"/>
                <a:ea typeface="Arial"/>
                <a:cs typeface="Arial"/>
                <a:sym typeface="Arial"/>
              </a:rPr>
              <a:t>Cervix</a:t>
            </a:r>
            <a:endParaRPr sz="3200" kern="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a:blip r:embed="rId3">
            <a:alphaModFix/>
          </a:blip>
          <a:stretch>
            <a:fillRect/>
          </a:stretch>
        </p:blipFill>
        <p:spPr>
          <a:xfrm>
            <a:off x="1917560" y="342899"/>
            <a:ext cx="8229600" cy="6172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body" idx="1"/>
          </p:nvPr>
        </p:nvSpPr>
        <p:spPr>
          <a:xfrm>
            <a:off x="242867" y="182900"/>
            <a:ext cx="11880400" cy="1244000"/>
          </a:xfrm>
          <a:prstGeom prst="rect">
            <a:avLst/>
          </a:prstGeom>
        </p:spPr>
        <p:txBody>
          <a:bodyPr spcFirstLastPara="1" wrap="square" lIns="41900" tIns="41900" rIns="41900" bIns="41900" anchor="t" anchorCtr="0">
            <a:noAutofit/>
          </a:bodyPr>
          <a:lstStyle/>
          <a:p>
            <a:pPr marL="0" indent="0">
              <a:buNone/>
            </a:pPr>
            <a:r>
              <a:rPr lang="en-US" sz="3200" b="1"/>
              <a:t>OVARY</a:t>
            </a:r>
            <a:r>
              <a:rPr lang="en-US" sz="3200"/>
              <a:t>  - this is </a:t>
            </a:r>
            <a:r>
              <a:rPr lang="en-US" sz="3200" u="sng"/>
              <a:t>where the eggs are produced</a:t>
            </a:r>
            <a:r>
              <a:rPr lang="en-US" sz="3200"/>
              <a:t> through cell division (MEIOSIS)</a:t>
            </a:r>
            <a:endParaRPr sz="3200"/>
          </a:p>
          <a:p>
            <a:pPr marL="0" indent="0">
              <a:buNone/>
            </a:pPr>
            <a:endParaRPr u="sng"/>
          </a:p>
          <a:p>
            <a:pPr marL="0" indent="0">
              <a:buNone/>
            </a:pPr>
            <a:endParaRPr sz="3867"/>
          </a:p>
          <a:p>
            <a:pPr marL="0" indent="0">
              <a:buNone/>
            </a:pPr>
            <a:endParaRPr sz="3867"/>
          </a:p>
        </p:txBody>
      </p:sp>
      <p:pic>
        <p:nvPicPr>
          <p:cNvPr id="152" name="Google Shape;152;p23" descr="Image result for meiosis"/>
          <p:cNvPicPr preferRelativeResize="0"/>
          <p:nvPr/>
        </p:nvPicPr>
        <p:blipFill>
          <a:blip r:embed="rId3">
            <a:alphaModFix/>
          </a:blip>
          <a:stretch>
            <a:fillRect/>
          </a:stretch>
        </p:blipFill>
        <p:spPr>
          <a:xfrm>
            <a:off x="475167" y="1559667"/>
            <a:ext cx="6445832" cy="4855900"/>
          </a:xfrm>
          <a:prstGeom prst="rect">
            <a:avLst/>
          </a:prstGeom>
          <a:noFill/>
          <a:ln>
            <a:noFill/>
          </a:ln>
        </p:spPr>
      </p:pic>
      <p:sp>
        <p:nvSpPr>
          <p:cNvPr id="153" name="Google Shape;153;p23"/>
          <p:cNvSpPr txBox="1"/>
          <p:nvPr/>
        </p:nvSpPr>
        <p:spPr>
          <a:xfrm>
            <a:off x="7499533" y="1559667"/>
            <a:ext cx="4115200" cy="4546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kern="0" dirty="0">
                <a:solidFill>
                  <a:srgbClr val="000000"/>
                </a:solidFill>
                <a:latin typeface="Arial"/>
                <a:cs typeface="Arial"/>
                <a:sym typeface="Arial"/>
              </a:rPr>
              <a:t>Meiosis results in four daughter cells being produced that have HALF the number of the original cell.</a:t>
            </a:r>
            <a:endParaRPr sz="2400" kern="0" dirty="0">
              <a:solidFill>
                <a:srgbClr val="000000"/>
              </a:solidFill>
              <a:latin typeface="Arial"/>
              <a:cs typeface="Arial"/>
              <a:sym typeface="Arial"/>
            </a:endParaRPr>
          </a:p>
          <a:p>
            <a:pPr defTabSz="1219170">
              <a:buClr>
                <a:srgbClr val="000000"/>
              </a:buClr>
            </a:pPr>
            <a:endParaRPr sz="2400" kern="0" dirty="0">
              <a:solidFill>
                <a:srgbClr val="000000"/>
              </a:solidFill>
              <a:latin typeface="Arial"/>
              <a:cs typeface="Arial"/>
              <a:sym typeface="Arial"/>
            </a:endParaRPr>
          </a:p>
          <a:p>
            <a:pPr defTabSz="1219170">
              <a:buClr>
                <a:srgbClr val="000000"/>
              </a:buClr>
            </a:pPr>
            <a:r>
              <a:rPr lang="en-US" sz="2400" kern="0" dirty="0">
                <a:solidFill>
                  <a:srgbClr val="000000"/>
                </a:solidFill>
                <a:latin typeface="Arial"/>
                <a:cs typeface="Arial"/>
                <a:sym typeface="Arial"/>
              </a:rPr>
              <a:t>Human body cells = 46 chromosomes</a:t>
            </a:r>
            <a:endParaRPr sz="2400" kern="0" dirty="0">
              <a:solidFill>
                <a:srgbClr val="000000"/>
              </a:solidFill>
              <a:latin typeface="Arial"/>
              <a:cs typeface="Arial"/>
              <a:sym typeface="Arial"/>
            </a:endParaRPr>
          </a:p>
          <a:p>
            <a:pPr defTabSz="1219170">
              <a:buClr>
                <a:srgbClr val="000000"/>
              </a:buClr>
            </a:pPr>
            <a:endParaRPr sz="2400" kern="0" dirty="0">
              <a:solidFill>
                <a:srgbClr val="000000"/>
              </a:solidFill>
              <a:latin typeface="Arial"/>
              <a:cs typeface="Arial"/>
              <a:sym typeface="Arial"/>
            </a:endParaRPr>
          </a:p>
          <a:p>
            <a:pPr defTabSz="1219170">
              <a:buClr>
                <a:srgbClr val="000000"/>
              </a:buClr>
            </a:pPr>
            <a:r>
              <a:rPr lang="en-US" sz="2400" kern="0" dirty="0">
                <a:solidFill>
                  <a:srgbClr val="000000"/>
                </a:solidFill>
                <a:latin typeface="Arial"/>
                <a:cs typeface="Arial"/>
                <a:sym typeface="Arial"/>
              </a:rPr>
              <a:t>Human sex cells = 23 chromosomes</a:t>
            </a:r>
            <a:endParaRPr sz="2400" kern="0" dirty="0">
              <a:solidFill>
                <a:srgbClr val="000000"/>
              </a:solidFill>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74427" y="12"/>
            <a:ext cx="11460400" cy="822800"/>
          </a:xfrm>
          <a:prstGeom prst="rect">
            <a:avLst/>
          </a:prstGeom>
        </p:spPr>
        <p:txBody>
          <a:bodyPr spcFirstLastPara="1" wrap="square" lIns="100567" tIns="100567" rIns="100567" bIns="100567" anchor="t" anchorCtr="0">
            <a:noAutofit/>
          </a:bodyPr>
          <a:lstStyle/>
          <a:p>
            <a:pPr>
              <a:buNone/>
            </a:pPr>
            <a:r>
              <a:rPr lang="en-US"/>
              <a:t>Twins</a:t>
            </a:r>
            <a:endParaRPr/>
          </a:p>
        </p:txBody>
      </p:sp>
      <p:sp>
        <p:nvSpPr>
          <p:cNvPr id="159" name="Google Shape;159;p24"/>
          <p:cNvSpPr txBox="1">
            <a:spLocks noGrp="1"/>
          </p:cNvSpPr>
          <p:nvPr>
            <p:ph type="body" idx="1"/>
          </p:nvPr>
        </p:nvSpPr>
        <p:spPr>
          <a:xfrm>
            <a:off x="151860" y="806512"/>
            <a:ext cx="5222000" cy="2334400"/>
          </a:xfrm>
          <a:prstGeom prst="rect">
            <a:avLst/>
          </a:prstGeom>
        </p:spPr>
        <p:txBody>
          <a:bodyPr spcFirstLastPara="1" wrap="square" lIns="100567" tIns="100567" rIns="100567" bIns="100567" anchor="t" anchorCtr="0">
            <a:noAutofit/>
          </a:bodyPr>
          <a:lstStyle/>
          <a:p>
            <a:pPr marL="0" indent="0">
              <a:buNone/>
            </a:pPr>
            <a:r>
              <a:rPr lang="en-US" u="sng"/>
              <a:t>Identical twins</a:t>
            </a:r>
            <a:r>
              <a:rPr lang="en-US"/>
              <a:t> develop when a </a:t>
            </a:r>
            <a:r>
              <a:rPr lang="en-US" u="sng"/>
              <a:t>single zygote</a:t>
            </a:r>
            <a:r>
              <a:rPr lang="en-US"/>
              <a:t> splits</a:t>
            </a:r>
            <a:endParaRPr/>
          </a:p>
          <a:p>
            <a:pPr marL="0" indent="0">
              <a:buNone/>
            </a:pPr>
            <a:endParaRPr/>
          </a:p>
          <a:p>
            <a:pPr marL="0" indent="0">
              <a:buNone/>
            </a:pPr>
            <a:r>
              <a:rPr lang="en-US"/>
              <a:t>The babies are genetically identical.  They also share one placenta.</a:t>
            </a:r>
            <a:endParaRPr/>
          </a:p>
        </p:txBody>
      </p:sp>
      <p:sp>
        <p:nvSpPr>
          <p:cNvPr id="160" name="Google Shape;160;p24"/>
          <p:cNvSpPr txBox="1">
            <a:spLocks noGrp="1"/>
          </p:cNvSpPr>
          <p:nvPr>
            <p:ph type="body" idx="1"/>
          </p:nvPr>
        </p:nvSpPr>
        <p:spPr>
          <a:xfrm>
            <a:off x="6390300" y="806512"/>
            <a:ext cx="5222000" cy="2334400"/>
          </a:xfrm>
          <a:prstGeom prst="rect">
            <a:avLst/>
          </a:prstGeom>
        </p:spPr>
        <p:txBody>
          <a:bodyPr spcFirstLastPara="1" wrap="square" lIns="100567" tIns="100567" rIns="100567" bIns="100567" anchor="t" anchorCtr="0">
            <a:noAutofit/>
          </a:bodyPr>
          <a:lstStyle/>
          <a:p>
            <a:pPr marL="0" indent="0">
              <a:buNone/>
            </a:pPr>
            <a:r>
              <a:rPr lang="en-US" u="sng"/>
              <a:t>Fraternal twins</a:t>
            </a:r>
            <a:r>
              <a:rPr lang="en-US"/>
              <a:t> develop from the </a:t>
            </a:r>
            <a:r>
              <a:rPr lang="en-US" u="sng"/>
              <a:t>fertilization of two individual egg</a:t>
            </a:r>
            <a:r>
              <a:rPr lang="en-US"/>
              <a:t>s.</a:t>
            </a:r>
            <a:endParaRPr/>
          </a:p>
          <a:p>
            <a:pPr marL="0" indent="0">
              <a:buNone/>
            </a:pPr>
            <a:endParaRPr/>
          </a:p>
          <a:p>
            <a:pPr marL="0" indent="0">
              <a:buNone/>
            </a:pPr>
            <a:r>
              <a:rPr lang="en-US"/>
              <a:t>The babies are not the same.</a:t>
            </a:r>
            <a:endParaRPr/>
          </a:p>
        </p:txBody>
      </p:sp>
      <p:pic>
        <p:nvPicPr>
          <p:cNvPr id="161" name="Google Shape;161;p24"/>
          <p:cNvPicPr preferRelativeResize="0"/>
          <p:nvPr/>
        </p:nvPicPr>
        <p:blipFill rotWithShape="1">
          <a:blip r:embed="rId3">
            <a:alphaModFix/>
          </a:blip>
          <a:srcRect b="49561"/>
          <a:stretch/>
        </p:blipFill>
        <p:spPr>
          <a:xfrm>
            <a:off x="0" y="3787823"/>
            <a:ext cx="4764301" cy="3459085"/>
          </a:xfrm>
          <a:prstGeom prst="rect">
            <a:avLst/>
          </a:prstGeom>
          <a:noFill/>
          <a:ln>
            <a:noFill/>
          </a:ln>
        </p:spPr>
      </p:pic>
      <p:pic>
        <p:nvPicPr>
          <p:cNvPr id="162" name="Google Shape;162;p24"/>
          <p:cNvPicPr preferRelativeResize="0"/>
          <p:nvPr/>
        </p:nvPicPr>
        <p:blipFill rotWithShape="1">
          <a:blip r:embed="rId4">
            <a:alphaModFix/>
          </a:blip>
          <a:srcRect l="9646" t="11988" r="11737" b="13595"/>
          <a:stretch/>
        </p:blipFill>
        <p:spPr>
          <a:xfrm>
            <a:off x="5855281" y="3418943"/>
            <a:ext cx="6120175" cy="32585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65793" y="86253"/>
            <a:ext cx="11460400" cy="822800"/>
          </a:xfrm>
          <a:prstGeom prst="rect">
            <a:avLst/>
          </a:prstGeom>
        </p:spPr>
        <p:txBody>
          <a:bodyPr spcFirstLastPara="1" wrap="square" lIns="100567" tIns="100567" rIns="100567" bIns="100567" anchor="t" anchorCtr="0">
            <a:noAutofit/>
          </a:bodyPr>
          <a:lstStyle/>
          <a:p>
            <a:pPr>
              <a:buNone/>
            </a:pPr>
            <a:r>
              <a:rPr lang="en-US"/>
              <a:t>Can twins have different fathers?</a:t>
            </a:r>
            <a:endParaRPr/>
          </a:p>
        </p:txBody>
      </p:sp>
      <p:sp>
        <p:nvSpPr>
          <p:cNvPr id="168" name="Google Shape;168;p25"/>
          <p:cNvSpPr txBox="1"/>
          <p:nvPr/>
        </p:nvSpPr>
        <p:spPr>
          <a:xfrm>
            <a:off x="365800" y="1194633"/>
            <a:ext cx="5795200" cy="4269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kern="0">
                <a:solidFill>
                  <a:srgbClr val="000000"/>
                </a:solidFill>
                <a:latin typeface="Arial"/>
                <a:cs typeface="Arial"/>
                <a:sym typeface="Arial"/>
              </a:rPr>
              <a:t>Dutch couple Wilma and Willem Stuart used in vitro fertilization to get pregnant.  When twins were born, Koen came out with blue eyes and pink skin, and Tuen had dark eyes and brown skin. The hospital made a “deeply regrettable mistake,” and it turned out that Koen was their child, but Tuen was not Willem’s son. A utensil had been used twice, and another man’s sperm was mixed with Willem’s.</a:t>
            </a:r>
            <a:endParaRPr sz="2400" kern="0">
              <a:solidFill>
                <a:srgbClr val="000000"/>
              </a:solidFill>
              <a:latin typeface="Arial"/>
              <a:cs typeface="Arial"/>
              <a:sym typeface="Arial"/>
            </a:endParaRPr>
          </a:p>
        </p:txBody>
      </p:sp>
      <p:sp>
        <p:nvSpPr>
          <p:cNvPr id="169" name="Google Shape;169;p25"/>
          <p:cNvSpPr txBox="1"/>
          <p:nvPr/>
        </p:nvSpPr>
        <p:spPr>
          <a:xfrm>
            <a:off x="6714200" y="4955467"/>
            <a:ext cx="5320400" cy="1062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i="1" kern="0">
                <a:solidFill>
                  <a:srgbClr val="000000"/>
                </a:solidFill>
                <a:latin typeface="Arial"/>
                <a:cs typeface="Arial"/>
                <a:sym typeface="Arial"/>
              </a:rPr>
              <a:t>Bipaternal twins.</a:t>
            </a:r>
            <a:endParaRPr sz="1867" i="1" kern="0">
              <a:solidFill>
                <a:srgbClr val="000000"/>
              </a:solidFill>
              <a:latin typeface="Arial"/>
              <a:cs typeface="Arial"/>
              <a:sym typeface="Arial"/>
            </a:endParaRPr>
          </a:p>
        </p:txBody>
      </p:sp>
      <p:pic>
        <p:nvPicPr>
          <p:cNvPr id="170" name="Google Shape;170;p25"/>
          <p:cNvPicPr preferRelativeResize="0"/>
          <p:nvPr/>
        </p:nvPicPr>
        <p:blipFill rotWithShape="1">
          <a:blip r:embed="rId3">
            <a:alphaModFix/>
          </a:blip>
          <a:srcRect l="4726" r="19773"/>
          <a:stretch/>
        </p:blipFill>
        <p:spPr>
          <a:xfrm>
            <a:off x="6625568" y="1194635"/>
            <a:ext cx="4674273" cy="37567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8"/>
          <p:cNvPicPr preferRelativeResize="0"/>
          <p:nvPr/>
        </p:nvPicPr>
        <p:blipFill>
          <a:blip r:embed="rId3">
            <a:alphaModFix/>
          </a:blip>
          <a:stretch>
            <a:fillRect/>
          </a:stretch>
        </p:blipFill>
        <p:spPr>
          <a:xfrm>
            <a:off x="6168884" y="357088"/>
            <a:ext cx="4714875" cy="3343275"/>
          </a:xfrm>
          <a:prstGeom prst="rect">
            <a:avLst/>
          </a:prstGeom>
          <a:noFill/>
          <a:ln>
            <a:noFill/>
          </a:ln>
        </p:spPr>
      </p:pic>
      <p:pic>
        <p:nvPicPr>
          <p:cNvPr id="29" name="Google Shape;29;p8"/>
          <p:cNvPicPr preferRelativeResize="0"/>
          <p:nvPr/>
        </p:nvPicPr>
        <p:blipFill>
          <a:blip r:embed="rId4">
            <a:alphaModFix/>
          </a:blip>
          <a:stretch>
            <a:fillRect/>
          </a:stretch>
        </p:blipFill>
        <p:spPr>
          <a:xfrm>
            <a:off x="544934" y="197428"/>
            <a:ext cx="5143500" cy="3429000"/>
          </a:xfrm>
          <a:prstGeom prst="rect">
            <a:avLst/>
          </a:prstGeom>
          <a:noFill/>
          <a:ln>
            <a:noFill/>
          </a:ln>
        </p:spPr>
      </p:pic>
      <p:pic>
        <p:nvPicPr>
          <p:cNvPr id="30" name="Google Shape;30;p8"/>
          <p:cNvPicPr preferRelativeResize="0"/>
          <p:nvPr/>
        </p:nvPicPr>
        <p:blipFill>
          <a:blip r:embed="rId5">
            <a:alphaModFix/>
          </a:blip>
          <a:stretch>
            <a:fillRect/>
          </a:stretch>
        </p:blipFill>
        <p:spPr>
          <a:xfrm>
            <a:off x="861558" y="3626428"/>
            <a:ext cx="3980493" cy="2985171"/>
          </a:xfrm>
          <a:prstGeom prst="rect">
            <a:avLst/>
          </a:prstGeom>
          <a:noFill/>
          <a:ln>
            <a:noFill/>
          </a:ln>
        </p:spPr>
      </p:pic>
      <p:pic>
        <p:nvPicPr>
          <p:cNvPr id="31" name="Google Shape;31;p8"/>
          <p:cNvPicPr preferRelativeResize="0"/>
          <p:nvPr/>
        </p:nvPicPr>
        <p:blipFill>
          <a:blip r:embed="rId6">
            <a:alphaModFix/>
          </a:blip>
          <a:stretch>
            <a:fillRect/>
          </a:stretch>
        </p:blipFill>
        <p:spPr>
          <a:xfrm>
            <a:off x="6589363" y="3594077"/>
            <a:ext cx="4286251" cy="3017520"/>
          </a:xfrm>
          <a:prstGeom prst="rect">
            <a:avLst/>
          </a:prstGeom>
          <a:noFill/>
          <a:ln>
            <a:noFill/>
          </a:ln>
        </p:spPr>
      </p:pic>
      <p:pic>
        <p:nvPicPr>
          <p:cNvPr id="32" name="Google Shape;32;p8"/>
          <p:cNvPicPr preferRelativeResize="0"/>
          <p:nvPr/>
        </p:nvPicPr>
        <p:blipFill>
          <a:blip r:embed="rId7">
            <a:alphaModFix/>
          </a:blip>
          <a:stretch>
            <a:fillRect/>
          </a:stretch>
        </p:blipFill>
        <p:spPr>
          <a:xfrm>
            <a:off x="4674359" y="2205429"/>
            <a:ext cx="2940368" cy="2854643"/>
          </a:xfrm>
          <a:prstGeom prst="rect">
            <a:avLst/>
          </a:prstGeom>
          <a:noFill/>
          <a:ln>
            <a:noFill/>
          </a:ln>
        </p:spPr>
      </p:pic>
      <p:sp>
        <p:nvSpPr>
          <p:cNvPr id="33" name="Google Shape;33;p8"/>
          <p:cNvSpPr txBox="1"/>
          <p:nvPr/>
        </p:nvSpPr>
        <p:spPr>
          <a:xfrm>
            <a:off x="1128013" y="77436"/>
            <a:ext cx="11064000" cy="467200"/>
          </a:xfrm>
          <a:prstGeom prst="rect">
            <a:avLst/>
          </a:prstGeom>
          <a:solidFill>
            <a:srgbClr val="FFFFFF"/>
          </a:solidFill>
          <a:ln>
            <a:noFill/>
          </a:ln>
        </p:spPr>
        <p:txBody>
          <a:bodyPr spcFirstLastPara="1" wrap="square" lIns="100567" tIns="100567" rIns="100567" bIns="100567" anchor="t" anchorCtr="0">
            <a:noAutofit/>
          </a:bodyPr>
          <a:lstStyle/>
          <a:p>
            <a:pPr defTabSz="1219170">
              <a:buClr>
                <a:srgbClr val="000000"/>
              </a:buClr>
            </a:pPr>
            <a:r>
              <a:rPr lang="en-US" sz="2000" b="1" kern="0">
                <a:solidFill>
                  <a:srgbClr val="000000"/>
                </a:solidFill>
                <a:latin typeface="Arial"/>
                <a:cs typeface="Arial"/>
                <a:sym typeface="Arial"/>
              </a:rPr>
              <a:t>All Living Things Can Reproduce......</a:t>
            </a:r>
            <a:endParaRPr sz="2000" b="1" kern="0">
              <a:solidFill>
                <a:srgbClr val="000000"/>
              </a:solidFill>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p:cNvPicPr preferRelativeResize="0"/>
          <p:nvPr/>
        </p:nvPicPr>
        <p:blipFill>
          <a:blip r:embed="rId3">
            <a:alphaModFix/>
          </a:blip>
          <a:stretch>
            <a:fillRect/>
          </a:stretch>
        </p:blipFill>
        <p:spPr>
          <a:xfrm>
            <a:off x="6995800" y="250667"/>
            <a:ext cx="3967533" cy="3056667"/>
          </a:xfrm>
          <a:prstGeom prst="rect">
            <a:avLst/>
          </a:prstGeom>
          <a:noFill/>
          <a:ln>
            <a:noFill/>
          </a:ln>
        </p:spPr>
      </p:pic>
      <p:sp>
        <p:nvSpPr>
          <p:cNvPr id="176" name="Google Shape;176;p26"/>
          <p:cNvSpPr txBox="1">
            <a:spLocks noGrp="1"/>
          </p:cNvSpPr>
          <p:nvPr>
            <p:ph type="body" idx="1"/>
          </p:nvPr>
        </p:nvSpPr>
        <p:spPr>
          <a:xfrm>
            <a:off x="242867" y="182900"/>
            <a:ext cx="6847600" cy="6435600"/>
          </a:xfrm>
          <a:prstGeom prst="rect">
            <a:avLst/>
          </a:prstGeom>
        </p:spPr>
        <p:txBody>
          <a:bodyPr spcFirstLastPara="1" wrap="square" lIns="41900" tIns="41900" rIns="41900" bIns="41900" anchor="t" anchorCtr="0">
            <a:noAutofit/>
          </a:bodyPr>
          <a:lstStyle/>
          <a:p>
            <a:pPr marL="0" indent="0">
              <a:buNone/>
            </a:pPr>
            <a:r>
              <a:rPr lang="en-US"/>
              <a:t>Ovaries secrete hormones:</a:t>
            </a:r>
            <a:endParaRPr/>
          </a:p>
          <a:p>
            <a:pPr marL="0" indent="0">
              <a:buNone/>
            </a:pPr>
            <a:endParaRPr b="1"/>
          </a:p>
          <a:p>
            <a:pPr marL="0" indent="0">
              <a:buNone/>
            </a:pPr>
            <a:r>
              <a:rPr lang="en-US" b="1"/>
              <a:t>Estrogen</a:t>
            </a:r>
            <a:r>
              <a:rPr lang="en-US"/>
              <a:t> is responsible for the appearance of secondary </a:t>
            </a:r>
            <a:r>
              <a:rPr lang="en-US" u="sng"/>
              <a:t>sex characteristics of females</a:t>
            </a:r>
            <a:br>
              <a:rPr lang="en-US" u="sng"/>
            </a:br>
            <a:endParaRPr sz="933"/>
          </a:p>
          <a:p>
            <a:pPr marL="0" indent="0">
              <a:buNone/>
            </a:pPr>
            <a:endParaRPr sz="800" b="1"/>
          </a:p>
          <a:p>
            <a:pPr marL="0" indent="0">
              <a:buNone/>
            </a:pPr>
            <a:r>
              <a:rPr lang="en-US" b="1"/>
              <a:t>Progesterone</a:t>
            </a:r>
            <a:r>
              <a:rPr lang="en-US"/>
              <a:t> </a:t>
            </a:r>
            <a:r>
              <a:rPr lang="en-US" u="sng"/>
              <a:t>regulates menstruation </a:t>
            </a:r>
            <a:endParaRPr u="sng"/>
          </a:p>
          <a:p>
            <a:pPr marL="0" indent="0">
              <a:buNone/>
            </a:pPr>
            <a:endParaRPr sz="3867"/>
          </a:p>
          <a:p>
            <a:pPr marL="0" indent="0">
              <a:buNone/>
            </a:pPr>
            <a:endParaRPr sz="3867"/>
          </a:p>
        </p:txBody>
      </p:sp>
      <p:pic>
        <p:nvPicPr>
          <p:cNvPr id="177" name="Google Shape;177;p26"/>
          <p:cNvPicPr preferRelativeResize="0"/>
          <p:nvPr/>
        </p:nvPicPr>
        <p:blipFill>
          <a:blip r:embed="rId4">
            <a:alphaModFix/>
          </a:blip>
          <a:stretch>
            <a:fillRect/>
          </a:stretch>
        </p:blipFill>
        <p:spPr>
          <a:xfrm>
            <a:off x="527400" y="3575000"/>
            <a:ext cx="5836133" cy="2921733"/>
          </a:xfrm>
          <a:prstGeom prst="rect">
            <a:avLst/>
          </a:prstGeom>
          <a:noFill/>
          <a:ln>
            <a:noFill/>
          </a:ln>
        </p:spPr>
      </p:pic>
      <p:sp>
        <p:nvSpPr>
          <p:cNvPr id="178" name="Google Shape;178;p26"/>
          <p:cNvSpPr txBox="1"/>
          <p:nvPr/>
        </p:nvSpPr>
        <p:spPr>
          <a:xfrm>
            <a:off x="6692033" y="3575000"/>
            <a:ext cx="5066000" cy="2796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a:solidFill>
                  <a:srgbClr val="282828"/>
                </a:solidFill>
                <a:highlight>
                  <a:srgbClr val="FFFFFF"/>
                </a:highlight>
                <a:latin typeface="Arial"/>
                <a:cs typeface="Arial"/>
                <a:sym typeface="Arial"/>
              </a:rPr>
              <a:t>Estrogen reduces the size of the nose and chin, and leads to large eyes, increased thickness of lips and fat deposition in the cheek area, along with hips and buttocks, features that announce that a woman is fertile.</a:t>
            </a:r>
            <a:endParaRPr sz="1867" kern="0">
              <a:solidFill>
                <a:srgbClr val="282828"/>
              </a:solidFill>
              <a:highlight>
                <a:srgbClr val="FFFFFF"/>
              </a:highlight>
              <a:latin typeface="Arial"/>
              <a:cs typeface="Arial"/>
              <a:sym typeface="Arial"/>
            </a:endParaRPr>
          </a:p>
          <a:p>
            <a:pPr defTabSz="1219170">
              <a:buClr>
                <a:srgbClr val="000000"/>
              </a:buClr>
            </a:pPr>
            <a:endParaRPr sz="1867" kern="0">
              <a:solidFill>
                <a:srgbClr val="282828"/>
              </a:solidFill>
              <a:highlight>
                <a:srgbClr val="FFFFFF"/>
              </a:highlight>
              <a:latin typeface="Arial"/>
              <a:cs typeface="Arial"/>
              <a:sym typeface="Arial"/>
            </a:endParaRPr>
          </a:p>
          <a:p>
            <a:pPr defTabSz="1219170">
              <a:buClr>
                <a:srgbClr val="000000"/>
              </a:buClr>
            </a:pPr>
            <a:r>
              <a:rPr lang="en-US" sz="1867" u="sng" kern="0">
                <a:solidFill>
                  <a:srgbClr val="0000EE"/>
                </a:solidFill>
                <a:highlight>
                  <a:srgbClr val="FFFFFF"/>
                </a:highlight>
                <a:latin typeface="Arial"/>
                <a:cs typeface="Arial"/>
                <a:sym typeface="Arial"/>
                <a:hlinkClick r:id="rId5"/>
              </a:rPr>
              <a:t>Studies show</a:t>
            </a:r>
            <a:r>
              <a:rPr lang="en-US" sz="1867" kern="0">
                <a:solidFill>
                  <a:srgbClr val="282828"/>
                </a:solidFill>
                <a:highlight>
                  <a:srgbClr val="FFFFFF"/>
                </a:highlight>
                <a:latin typeface="Arial"/>
                <a:cs typeface="Arial"/>
                <a:sym typeface="Arial"/>
              </a:rPr>
              <a:t> that higher levels of estrogen may correlate with increased attractiveness. </a:t>
            </a:r>
            <a:endParaRPr sz="1867" kern="0">
              <a:solidFill>
                <a:srgbClr val="282828"/>
              </a:solidFill>
              <a:highlight>
                <a:srgbClr val="FFFFFF"/>
              </a:highlight>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body" idx="1"/>
          </p:nvPr>
        </p:nvSpPr>
        <p:spPr>
          <a:xfrm>
            <a:off x="427440" y="183015"/>
            <a:ext cx="11147200" cy="2460000"/>
          </a:xfrm>
          <a:prstGeom prst="rect">
            <a:avLst/>
          </a:prstGeom>
        </p:spPr>
        <p:txBody>
          <a:bodyPr spcFirstLastPara="1" wrap="square" lIns="41900" tIns="41900" rIns="41900" bIns="41900" anchor="t" anchorCtr="0">
            <a:noAutofit/>
          </a:bodyPr>
          <a:lstStyle/>
          <a:p>
            <a:pPr marL="0" indent="0">
              <a:buNone/>
            </a:pPr>
            <a:r>
              <a:rPr lang="en-US" sz="3467"/>
              <a:t>A </a:t>
            </a:r>
            <a:r>
              <a:rPr lang="en-US" sz="3467" u="sng"/>
              <a:t>fertilized egg</a:t>
            </a:r>
            <a:r>
              <a:rPr lang="en-US" sz="3467"/>
              <a:t> is called a </a:t>
            </a:r>
            <a:r>
              <a:rPr lang="en-US" sz="3467" b="1"/>
              <a:t>ZYGOTE</a:t>
            </a:r>
            <a:r>
              <a:rPr lang="en-US" sz="3467"/>
              <a:t>. </a:t>
            </a:r>
            <a:endParaRPr sz="3467"/>
          </a:p>
          <a:p>
            <a:pPr marL="0" indent="0">
              <a:buNone/>
            </a:pPr>
            <a:endParaRPr sz="1067"/>
          </a:p>
          <a:p>
            <a:pPr marL="0" indent="0">
              <a:buNone/>
            </a:pPr>
            <a:r>
              <a:rPr lang="en-US" sz="3467"/>
              <a:t>An egg is usually a few days old before it implants in the uterus. At this point, it has already divided several times and is called a </a:t>
            </a:r>
            <a:r>
              <a:rPr lang="en-US" sz="3467" b="1"/>
              <a:t>blastula</a:t>
            </a:r>
            <a:r>
              <a:rPr lang="en-US" sz="3467"/>
              <a:t>.</a:t>
            </a:r>
            <a:endParaRPr sz="3467"/>
          </a:p>
        </p:txBody>
      </p:sp>
      <p:pic>
        <p:nvPicPr>
          <p:cNvPr id="184" name="Google Shape;184;p27"/>
          <p:cNvPicPr preferRelativeResize="0"/>
          <p:nvPr/>
        </p:nvPicPr>
        <p:blipFill>
          <a:blip r:embed="rId3">
            <a:alphaModFix/>
          </a:blip>
          <a:stretch>
            <a:fillRect/>
          </a:stretch>
        </p:blipFill>
        <p:spPr>
          <a:xfrm>
            <a:off x="2900558" y="2753595"/>
            <a:ext cx="5634989" cy="38290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8"/>
          <p:cNvPicPr preferRelativeResize="0"/>
          <p:nvPr/>
        </p:nvPicPr>
        <p:blipFill>
          <a:blip r:embed="rId3">
            <a:alphaModFix/>
          </a:blip>
          <a:stretch>
            <a:fillRect/>
          </a:stretch>
        </p:blipFill>
        <p:spPr>
          <a:xfrm>
            <a:off x="6460087" y="222007"/>
            <a:ext cx="5634989" cy="3829028"/>
          </a:xfrm>
          <a:prstGeom prst="rect">
            <a:avLst/>
          </a:prstGeom>
          <a:noFill/>
          <a:ln>
            <a:noFill/>
          </a:ln>
        </p:spPr>
      </p:pic>
      <p:sp>
        <p:nvSpPr>
          <p:cNvPr id="190" name="Google Shape;190;p28"/>
          <p:cNvSpPr txBox="1">
            <a:spLocks noGrp="1"/>
          </p:cNvSpPr>
          <p:nvPr>
            <p:ph type="body" idx="1"/>
          </p:nvPr>
        </p:nvSpPr>
        <p:spPr>
          <a:xfrm>
            <a:off x="365767" y="222000"/>
            <a:ext cx="5939200" cy="3461600"/>
          </a:xfrm>
          <a:prstGeom prst="rect">
            <a:avLst/>
          </a:prstGeom>
        </p:spPr>
        <p:txBody>
          <a:bodyPr spcFirstLastPara="1" wrap="square" lIns="41900" tIns="41900" rIns="41900" bIns="41900" anchor="t" anchorCtr="0">
            <a:noAutofit/>
          </a:bodyPr>
          <a:lstStyle/>
          <a:p>
            <a:pPr marL="0" indent="0">
              <a:buNone/>
            </a:pPr>
            <a:r>
              <a:rPr lang="en-US"/>
              <a:t>The </a:t>
            </a:r>
            <a:r>
              <a:rPr lang="en-US" sz="3867" b="1">
                <a:highlight>
                  <a:srgbClr val="FFFF00"/>
                </a:highlight>
              </a:rPr>
              <a:t>uterus</a:t>
            </a:r>
            <a:r>
              <a:rPr lang="en-US"/>
              <a:t> consists of a body and a cervix. The cervix protrudes into the vagina.</a:t>
            </a:r>
            <a:endParaRPr/>
          </a:p>
          <a:p>
            <a:pPr marL="0" indent="0">
              <a:buNone/>
            </a:pPr>
            <a:r>
              <a:rPr lang="en-US"/>
              <a:t> </a:t>
            </a:r>
            <a:endParaRPr/>
          </a:p>
          <a:p>
            <a:pPr marL="0" indent="0">
              <a:buNone/>
            </a:pPr>
            <a:r>
              <a:rPr lang="en-US"/>
              <a:t>The uterus </a:t>
            </a:r>
            <a:r>
              <a:rPr lang="en-US" u="sng"/>
              <a:t>maintains an environment for accepting a fertilized egg</a:t>
            </a:r>
            <a:r>
              <a:rPr lang="en-US"/>
              <a:t>. </a:t>
            </a:r>
            <a:endParaRPr/>
          </a:p>
          <a:p>
            <a:pPr marL="0" indent="0">
              <a:buNone/>
            </a:pPr>
            <a:r>
              <a:rPr lang="en-US"/>
              <a:t> </a:t>
            </a:r>
            <a:endParaRPr/>
          </a:p>
        </p:txBody>
      </p:sp>
      <p:sp>
        <p:nvSpPr>
          <p:cNvPr id="191" name="Google Shape;191;p28"/>
          <p:cNvSpPr txBox="1"/>
          <p:nvPr/>
        </p:nvSpPr>
        <p:spPr>
          <a:xfrm>
            <a:off x="199867" y="3860400"/>
            <a:ext cx="11674000" cy="2876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The fertilized ovum becomes an embryo, attaches to a wall of the uterus, creates a placenta, and develops into a fetus (gestates) until childbirth. </a:t>
            </a:r>
            <a:endParaRPr sz="2933" kern="0">
              <a:solidFill>
                <a:srgbClr val="000000"/>
              </a:solidFill>
              <a:latin typeface="Arial"/>
              <a:ea typeface="Arial"/>
              <a:cs typeface="Arial"/>
              <a:sym typeface="Arial"/>
            </a:endParaRPr>
          </a:p>
          <a:p>
            <a:pPr defTabSz="1219170">
              <a:buClr>
                <a:srgbClr val="000000"/>
              </a:buClr>
            </a:pPr>
            <a:r>
              <a:rPr lang="en-US" sz="2933" kern="0">
                <a:solidFill>
                  <a:srgbClr val="000000"/>
                </a:solidFill>
                <a:latin typeface="Arial"/>
                <a:ea typeface="Arial"/>
                <a:cs typeface="Arial"/>
                <a:sym typeface="Arial"/>
              </a:rPr>
              <a:t> </a:t>
            </a:r>
            <a:endParaRPr sz="2933" kern="0">
              <a:solidFill>
                <a:srgbClr val="000000"/>
              </a:solidFill>
              <a:latin typeface="Arial"/>
              <a:ea typeface="Arial"/>
              <a:cs typeface="Arial"/>
              <a:sym typeface="Arial"/>
            </a:endParaRPr>
          </a:p>
          <a:p>
            <a:pPr defTabSz="1219170">
              <a:buClr>
                <a:srgbClr val="000000"/>
              </a:buClr>
            </a:pPr>
            <a:r>
              <a:rPr lang="en-US" sz="2933" kern="0">
                <a:solidFill>
                  <a:srgbClr val="000000"/>
                </a:solidFill>
                <a:latin typeface="Arial"/>
                <a:ea typeface="Arial"/>
                <a:cs typeface="Arial"/>
                <a:sym typeface="Arial"/>
              </a:rPr>
              <a:t>If no fertilized egg reaches the uterus, the </a:t>
            </a:r>
            <a:r>
              <a:rPr lang="en-US" sz="2933" u="sng" kern="0">
                <a:solidFill>
                  <a:srgbClr val="000000"/>
                </a:solidFill>
                <a:latin typeface="Arial"/>
                <a:ea typeface="Arial"/>
                <a:cs typeface="Arial"/>
                <a:sym typeface="Arial"/>
              </a:rPr>
              <a:t>lining is shed monthly</a:t>
            </a:r>
            <a:r>
              <a:rPr lang="en-US" sz="2933" kern="0">
                <a:solidFill>
                  <a:srgbClr val="000000"/>
                </a:solidFill>
                <a:latin typeface="Arial"/>
                <a:ea typeface="Arial"/>
                <a:cs typeface="Arial"/>
                <a:sym typeface="Arial"/>
              </a:rPr>
              <a:t> in a process known as </a:t>
            </a:r>
            <a:r>
              <a:rPr lang="en-US" sz="2933" kern="0">
                <a:solidFill>
                  <a:srgbClr val="000000"/>
                </a:solidFill>
                <a:highlight>
                  <a:srgbClr val="FFFF00"/>
                </a:highlight>
                <a:latin typeface="Arial"/>
                <a:ea typeface="Arial"/>
                <a:cs typeface="Arial"/>
                <a:sym typeface="Arial"/>
              </a:rPr>
              <a:t>menstruation</a:t>
            </a:r>
            <a:r>
              <a:rPr lang="en-US" sz="2933" kern="0">
                <a:solidFill>
                  <a:srgbClr val="000000"/>
                </a:solidFill>
                <a:latin typeface="Arial"/>
                <a:ea typeface="Arial"/>
                <a:cs typeface="Arial"/>
                <a:sym typeface="Arial"/>
              </a:rPr>
              <a:t> </a:t>
            </a:r>
            <a:endParaRPr sz="2933" kern="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9"/>
          <p:cNvPicPr preferRelativeResize="0"/>
          <p:nvPr/>
        </p:nvPicPr>
        <p:blipFill>
          <a:blip r:embed="rId3">
            <a:alphaModFix/>
          </a:blip>
          <a:stretch>
            <a:fillRect/>
          </a:stretch>
        </p:blipFill>
        <p:spPr>
          <a:xfrm>
            <a:off x="1639529" y="492018"/>
            <a:ext cx="6821483" cy="6084036"/>
          </a:xfrm>
          <a:prstGeom prst="rect">
            <a:avLst/>
          </a:prstGeom>
          <a:noFill/>
          <a:ln>
            <a:noFill/>
          </a:ln>
        </p:spPr>
      </p:pic>
      <p:sp>
        <p:nvSpPr>
          <p:cNvPr id="197" name="Google Shape;197;p29"/>
          <p:cNvSpPr txBox="1"/>
          <p:nvPr/>
        </p:nvSpPr>
        <p:spPr>
          <a:xfrm>
            <a:off x="6860049" y="4504225"/>
            <a:ext cx="1688400" cy="496400"/>
          </a:xfrm>
          <a:prstGeom prst="rect">
            <a:avLst/>
          </a:prstGeom>
          <a:solidFill>
            <a:srgbClr val="FFFFFF"/>
          </a:solid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Cervix</a:t>
            </a:r>
            <a:endParaRPr sz="2933" kern="0">
              <a:solidFill>
                <a:srgbClr val="FF0000"/>
              </a:solidFill>
              <a:latin typeface="Arial"/>
              <a:ea typeface="Arial"/>
              <a:cs typeface="Arial"/>
              <a:sym typeface="Arial"/>
            </a:endParaRPr>
          </a:p>
        </p:txBody>
      </p:sp>
      <p:sp>
        <p:nvSpPr>
          <p:cNvPr id="198" name="Google Shape;198;p29"/>
          <p:cNvSpPr txBox="1"/>
          <p:nvPr/>
        </p:nvSpPr>
        <p:spPr>
          <a:xfrm>
            <a:off x="6232013" y="315115"/>
            <a:ext cx="3874400" cy="635200"/>
          </a:xfrm>
          <a:prstGeom prst="rect">
            <a:avLst/>
          </a:prstGeom>
          <a:solidFill>
            <a:srgbClr val="FFFFFF"/>
          </a:solid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Fallopian Tubes</a:t>
            </a:r>
            <a:endParaRPr sz="2933" kern="0">
              <a:solidFill>
                <a:srgbClr val="FF0000"/>
              </a:solidFill>
              <a:latin typeface="Arial"/>
              <a:ea typeface="Arial"/>
              <a:cs typeface="Arial"/>
              <a:sym typeface="Arial"/>
            </a:endParaRPr>
          </a:p>
        </p:txBody>
      </p:sp>
      <p:sp>
        <p:nvSpPr>
          <p:cNvPr id="199" name="Google Shape;199;p29"/>
          <p:cNvSpPr txBox="1"/>
          <p:nvPr/>
        </p:nvSpPr>
        <p:spPr>
          <a:xfrm>
            <a:off x="6860049" y="5589077"/>
            <a:ext cx="1973200" cy="496400"/>
          </a:xfrm>
          <a:prstGeom prst="rect">
            <a:avLst/>
          </a:prstGeom>
          <a:solidFill>
            <a:srgbClr val="FFFFFF"/>
          </a:solid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Vagina</a:t>
            </a:r>
            <a:endParaRPr sz="2933" kern="0">
              <a:solidFill>
                <a:srgbClr val="FF0000"/>
              </a:solidFill>
              <a:latin typeface="Arial"/>
              <a:ea typeface="Arial"/>
              <a:cs typeface="Arial"/>
              <a:sym typeface="Arial"/>
            </a:endParaRPr>
          </a:p>
        </p:txBody>
      </p:sp>
      <p:sp>
        <p:nvSpPr>
          <p:cNvPr id="200" name="Google Shape;200;p29"/>
          <p:cNvSpPr txBox="1"/>
          <p:nvPr/>
        </p:nvSpPr>
        <p:spPr>
          <a:xfrm>
            <a:off x="4176432" y="612167"/>
            <a:ext cx="1398400" cy="571600"/>
          </a:xfrm>
          <a:prstGeom prst="rect">
            <a:avLst/>
          </a:prstGeom>
          <a:solidFill>
            <a:srgbClr val="FFFFFF"/>
          </a:solid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Ovary</a:t>
            </a:r>
            <a:endParaRPr sz="2933" kern="0">
              <a:solidFill>
                <a:srgbClr val="FF0000"/>
              </a:solidFill>
              <a:latin typeface="Arial"/>
              <a:ea typeface="Arial"/>
              <a:cs typeface="Arial"/>
              <a:sym typeface="Arial"/>
            </a:endParaRPr>
          </a:p>
        </p:txBody>
      </p:sp>
      <p:sp>
        <p:nvSpPr>
          <p:cNvPr id="201" name="Google Shape;201;p29"/>
          <p:cNvSpPr txBox="1"/>
          <p:nvPr/>
        </p:nvSpPr>
        <p:spPr>
          <a:xfrm>
            <a:off x="6860028" y="3249064"/>
            <a:ext cx="1831600" cy="570000"/>
          </a:xfrm>
          <a:prstGeom prst="rect">
            <a:avLst/>
          </a:prstGeom>
          <a:solidFill>
            <a:srgbClr val="FFFFFF"/>
          </a:solidFill>
          <a:ln>
            <a:noFill/>
          </a:ln>
        </p:spPr>
        <p:txBody>
          <a:bodyPr spcFirstLastPara="1" wrap="square" lIns="41900" tIns="41900" rIns="41900" bIns="41900" anchor="t" anchorCtr="0">
            <a:noAutofit/>
          </a:bodyPr>
          <a:lstStyle/>
          <a:p>
            <a:pPr defTabSz="1219170">
              <a:buClr>
                <a:srgbClr val="000000"/>
              </a:buClr>
            </a:pPr>
            <a:r>
              <a:rPr lang="en-US" sz="2933" kern="0">
                <a:solidFill>
                  <a:srgbClr val="FF0000"/>
                </a:solidFill>
                <a:latin typeface="Arial"/>
                <a:ea typeface="Arial"/>
                <a:cs typeface="Arial"/>
                <a:sym typeface="Arial"/>
              </a:rPr>
              <a:t>Uterus</a:t>
            </a:r>
            <a:endParaRPr sz="2933" kern="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1000"/>
                                        <p:tgtEl>
                                          <p:spTgt spid="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0" end="0"/>
                                            </p:txEl>
                                          </p:spTgt>
                                        </p:tgtEl>
                                        <p:attrNameLst>
                                          <p:attrName>style.visibility</p:attrName>
                                        </p:attrNameLst>
                                      </p:cBhvr>
                                      <p:to>
                                        <p:strVal val="visible"/>
                                      </p:to>
                                    </p:set>
                                    <p:animEffect transition="in" filter="fade">
                                      <p:cBhvr>
                                        <p:cTn id="12" dur="1000"/>
                                        <p:tgtEl>
                                          <p:spTgt spid="1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0" end="0"/>
                                            </p:txEl>
                                          </p:spTgt>
                                        </p:tgtEl>
                                        <p:attrNameLst>
                                          <p:attrName>style.visibility</p:attrName>
                                        </p:attrNameLst>
                                      </p:cBhvr>
                                      <p:to>
                                        <p:strVal val="visible"/>
                                      </p:to>
                                    </p:set>
                                    <p:animEffect transition="in" filter="fade">
                                      <p:cBhvr>
                                        <p:cTn id="17" dur="1000"/>
                                        <p:tgtEl>
                                          <p:spTgt spid="1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0" end="0"/>
                                            </p:txEl>
                                          </p:spTgt>
                                        </p:tgtEl>
                                        <p:attrNameLst>
                                          <p:attrName>style.visibility</p:attrName>
                                        </p:attrNameLst>
                                      </p:cBhvr>
                                      <p:to>
                                        <p:strVal val="visible"/>
                                      </p:to>
                                    </p:set>
                                    <p:animEffect transition="in" filter="fade">
                                      <p:cBhvr>
                                        <p:cTn id="22" dur="1000"/>
                                        <p:tgtEl>
                                          <p:spTgt spid="20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0" end="0"/>
                                            </p:txEl>
                                          </p:spTgt>
                                        </p:tgtEl>
                                        <p:attrNameLst>
                                          <p:attrName>style.visibility</p:attrName>
                                        </p:attrNameLst>
                                      </p:cBhvr>
                                      <p:to>
                                        <p:strVal val="visible"/>
                                      </p:to>
                                    </p:set>
                                    <p:animEffect transition="in" filter="fade">
                                      <p:cBhvr>
                                        <p:cTn id="27" dur="1000"/>
                                        <p:tgtEl>
                                          <p:spTgt spid="2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0" descr="PapTest-large.jpg"/>
          <p:cNvPicPr preferRelativeResize="0"/>
          <p:nvPr/>
        </p:nvPicPr>
        <p:blipFill>
          <a:blip r:embed="rId3">
            <a:alphaModFix/>
          </a:blip>
          <a:stretch>
            <a:fillRect/>
          </a:stretch>
        </p:blipFill>
        <p:spPr>
          <a:xfrm>
            <a:off x="5658885" y="0"/>
            <a:ext cx="6329833" cy="5775883"/>
          </a:xfrm>
          <a:prstGeom prst="rect">
            <a:avLst/>
          </a:prstGeom>
          <a:noFill/>
          <a:ln>
            <a:noFill/>
          </a:ln>
        </p:spPr>
      </p:pic>
      <p:sp>
        <p:nvSpPr>
          <p:cNvPr id="207" name="Google Shape;207;p30"/>
          <p:cNvSpPr txBox="1"/>
          <p:nvPr/>
        </p:nvSpPr>
        <p:spPr>
          <a:xfrm>
            <a:off x="823232" y="3431504"/>
            <a:ext cx="4541600" cy="18516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400" kern="0">
                <a:solidFill>
                  <a:srgbClr val="000000"/>
                </a:solidFill>
                <a:latin typeface="Arial"/>
                <a:ea typeface="Arial"/>
                <a:cs typeface="Arial"/>
                <a:sym typeface="Arial"/>
              </a:rPr>
              <a:t>Women should receive an annual PAP test. A doctor removes cells from around the cervix and a lab checks them for abnormalities.</a:t>
            </a:r>
            <a:endParaRPr sz="2400" kern="0">
              <a:solidFill>
                <a:srgbClr val="000000"/>
              </a:solidFill>
              <a:latin typeface="Arial"/>
              <a:ea typeface="Arial"/>
              <a:cs typeface="Arial"/>
              <a:sym typeface="Arial"/>
            </a:endParaRPr>
          </a:p>
        </p:txBody>
      </p:sp>
      <p:pic>
        <p:nvPicPr>
          <p:cNvPr id="208" name="Google Shape;208;p30"/>
          <p:cNvPicPr preferRelativeResize="0"/>
          <p:nvPr/>
        </p:nvPicPr>
        <p:blipFill rotWithShape="1">
          <a:blip r:embed="rId4">
            <a:alphaModFix/>
          </a:blip>
          <a:srcRect l="9132" t="9741" r="14764" b="6786"/>
          <a:stretch/>
        </p:blipFill>
        <p:spPr>
          <a:xfrm>
            <a:off x="679434" y="243334"/>
            <a:ext cx="4143333" cy="3188167"/>
          </a:xfrm>
          <a:prstGeom prst="rect">
            <a:avLst/>
          </a:prstGeom>
          <a:noFill/>
          <a:ln>
            <a:noFill/>
          </a:ln>
        </p:spPr>
      </p:pic>
      <p:sp>
        <p:nvSpPr>
          <p:cNvPr id="209" name="Google Shape;209;p30"/>
          <p:cNvSpPr txBox="1"/>
          <p:nvPr/>
        </p:nvSpPr>
        <p:spPr>
          <a:xfrm>
            <a:off x="6045611" y="5742648"/>
            <a:ext cx="5556400" cy="938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A gynecologist performs this procedure.</a:t>
            </a:r>
            <a:endParaRPr sz="2667" kern="0">
              <a:solidFill>
                <a:srgbClr val="000000"/>
              </a:solidFill>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1"/>
          <p:cNvPicPr preferRelativeResize="0"/>
          <p:nvPr/>
        </p:nvPicPr>
        <p:blipFill>
          <a:blip r:embed="rId3">
            <a:alphaModFix/>
          </a:blip>
          <a:stretch>
            <a:fillRect/>
          </a:stretch>
        </p:blipFill>
        <p:spPr>
          <a:xfrm>
            <a:off x="6676169" y="57048"/>
            <a:ext cx="3780431" cy="3323456"/>
          </a:xfrm>
          <a:prstGeom prst="rect">
            <a:avLst/>
          </a:prstGeom>
          <a:noFill/>
          <a:ln>
            <a:noFill/>
          </a:ln>
        </p:spPr>
      </p:pic>
      <p:sp>
        <p:nvSpPr>
          <p:cNvPr id="215" name="Google Shape;215;p31"/>
          <p:cNvSpPr txBox="1"/>
          <p:nvPr/>
        </p:nvSpPr>
        <p:spPr>
          <a:xfrm>
            <a:off x="597932" y="3742667"/>
            <a:ext cx="4608000" cy="10212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267" u="sng" kern="0">
                <a:solidFill>
                  <a:srgbClr val="0000EE"/>
                </a:solidFill>
                <a:latin typeface="Arial"/>
                <a:cs typeface="Arial"/>
                <a:sym typeface="Arial"/>
                <a:hlinkClick r:id="rId4"/>
              </a:rPr>
              <a:t>Cervical cancer</a:t>
            </a:r>
            <a:r>
              <a:rPr lang="en-US" sz="2267" kern="0">
                <a:solidFill>
                  <a:srgbClr val="000000"/>
                </a:solidFill>
                <a:latin typeface="Arial"/>
                <a:cs typeface="Arial"/>
                <a:sym typeface="Arial"/>
              </a:rPr>
              <a:t>: Virtually all cases of cervical cancer are caused by HPV, human papillomavirus.</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p:txBody>
      </p:sp>
      <p:sp>
        <p:nvSpPr>
          <p:cNvPr id="216" name="Google Shape;216;p31"/>
          <p:cNvSpPr txBox="1"/>
          <p:nvPr/>
        </p:nvSpPr>
        <p:spPr>
          <a:xfrm>
            <a:off x="6085436" y="3489155"/>
            <a:ext cx="5801600" cy="29192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267" kern="0">
                <a:solidFill>
                  <a:srgbClr val="000000"/>
                </a:solidFill>
                <a:latin typeface="Arial"/>
                <a:cs typeface="Arial"/>
                <a:sym typeface="Arial"/>
              </a:rPr>
              <a:t>Because HPV infection is so common, most people get HPV infections shortly after becoming sexually active for the first time. </a:t>
            </a:r>
            <a:endParaRPr sz="2267" kern="0">
              <a:solidFill>
                <a:srgbClr val="000000"/>
              </a:solidFill>
              <a:latin typeface="Arial"/>
              <a:cs typeface="Arial"/>
              <a:sym typeface="Arial"/>
            </a:endParaRPr>
          </a:p>
          <a:p>
            <a:pPr defTabSz="1219170">
              <a:buClr>
                <a:srgbClr val="000000"/>
              </a:buClr>
            </a:pPr>
            <a:endParaRPr sz="933" kern="0">
              <a:solidFill>
                <a:srgbClr val="000000"/>
              </a:solidFill>
              <a:latin typeface="Arial"/>
              <a:cs typeface="Arial"/>
              <a:sym typeface="Arial"/>
            </a:endParaRPr>
          </a:p>
          <a:p>
            <a:pPr defTabSz="1219170">
              <a:buClr>
                <a:srgbClr val="000000"/>
              </a:buClr>
            </a:pPr>
            <a:r>
              <a:rPr lang="en-US" sz="2267" kern="0">
                <a:solidFill>
                  <a:srgbClr val="000000"/>
                </a:solidFill>
                <a:latin typeface="Arial"/>
                <a:cs typeface="Arial"/>
                <a:sym typeface="Arial"/>
              </a:rPr>
              <a:t>Fortunately, there is a </a:t>
            </a:r>
            <a:r>
              <a:rPr lang="en-US" sz="2267" kern="0">
                <a:solidFill>
                  <a:srgbClr val="000000"/>
                </a:solidFill>
                <a:highlight>
                  <a:srgbClr val="00FF00"/>
                </a:highlight>
                <a:latin typeface="Arial"/>
                <a:cs typeface="Arial"/>
                <a:sym typeface="Arial"/>
              </a:rPr>
              <a:t>VACCINE</a:t>
            </a:r>
            <a:r>
              <a:rPr lang="en-US" sz="2267" kern="0">
                <a:solidFill>
                  <a:srgbClr val="000000"/>
                </a:solidFill>
                <a:latin typeface="Arial"/>
                <a:cs typeface="Arial"/>
                <a:sym typeface="Arial"/>
              </a:rPr>
              <a:t>, recommended for young girls before they become sexually active. </a:t>
            </a:r>
            <a:endParaRPr sz="2267"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a:p>
            <a:pPr defTabSz="1219170">
              <a:buClr>
                <a:srgbClr val="000000"/>
              </a:buClr>
            </a:pPr>
            <a:r>
              <a:rPr lang="en-US" sz="2267" kern="0">
                <a:solidFill>
                  <a:srgbClr val="000000"/>
                </a:solidFill>
                <a:latin typeface="Arial"/>
                <a:cs typeface="Arial"/>
                <a:sym typeface="Arial"/>
              </a:rPr>
              <a:t>Source:  </a:t>
            </a:r>
            <a:r>
              <a:rPr lang="en-US" sz="2267" u="sng" kern="0">
                <a:solidFill>
                  <a:srgbClr val="0000EE"/>
                </a:solidFill>
                <a:latin typeface="Arial"/>
                <a:cs typeface="Arial"/>
                <a:sym typeface="Arial"/>
                <a:hlinkClick r:id="rId5"/>
              </a:rPr>
              <a:t>Cancer.gov</a:t>
            </a:r>
            <a:endParaRPr sz="2267" kern="0">
              <a:solidFill>
                <a:srgbClr val="000000"/>
              </a:solidFill>
              <a:latin typeface="Arial"/>
              <a:cs typeface="Arial"/>
              <a:sym typeface="Arial"/>
            </a:endParaRPr>
          </a:p>
          <a:p>
            <a:pPr defTabSz="1219170">
              <a:buClr>
                <a:srgbClr val="000000"/>
              </a:buClr>
              <a:buSzPts val="900"/>
            </a:pPr>
            <a:endParaRPr sz="2267" kern="0">
              <a:solidFill>
                <a:srgbClr val="000000"/>
              </a:solidFill>
              <a:latin typeface="Arial"/>
              <a:cs typeface="Arial"/>
              <a:sym typeface="Arial"/>
            </a:endParaRPr>
          </a:p>
          <a:p>
            <a:pPr defTabSz="1219170">
              <a:buClr>
                <a:srgbClr val="000000"/>
              </a:buClr>
            </a:pPr>
            <a:endParaRPr sz="1600" kern="0">
              <a:solidFill>
                <a:srgbClr val="000000"/>
              </a:solidFill>
              <a:latin typeface="Arial"/>
              <a:cs typeface="Arial"/>
              <a:sym typeface="Arial"/>
            </a:endParaRPr>
          </a:p>
        </p:txBody>
      </p:sp>
      <p:pic>
        <p:nvPicPr>
          <p:cNvPr id="217" name="Google Shape;217;p31"/>
          <p:cNvPicPr preferRelativeResize="0"/>
          <p:nvPr/>
        </p:nvPicPr>
        <p:blipFill>
          <a:blip r:embed="rId6">
            <a:alphaModFix/>
          </a:blip>
          <a:stretch>
            <a:fillRect/>
          </a:stretch>
        </p:blipFill>
        <p:spPr>
          <a:xfrm>
            <a:off x="597928" y="153697"/>
            <a:ext cx="4431251" cy="33234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2" descr="CDR0000609924.jpg"/>
          <p:cNvPicPr preferRelativeResize="0"/>
          <p:nvPr/>
        </p:nvPicPr>
        <p:blipFill>
          <a:blip r:embed="rId3">
            <a:alphaModFix/>
          </a:blip>
          <a:stretch>
            <a:fillRect/>
          </a:stretch>
        </p:blipFill>
        <p:spPr>
          <a:xfrm>
            <a:off x="2322800" y="210168"/>
            <a:ext cx="6717923" cy="5510965"/>
          </a:xfrm>
          <a:prstGeom prst="rect">
            <a:avLst/>
          </a:prstGeom>
          <a:noFill/>
          <a:ln>
            <a:noFill/>
          </a:ln>
        </p:spPr>
      </p:pic>
      <p:sp>
        <p:nvSpPr>
          <p:cNvPr id="223" name="Google Shape;223;p32"/>
          <p:cNvSpPr txBox="1"/>
          <p:nvPr/>
        </p:nvSpPr>
        <p:spPr>
          <a:xfrm>
            <a:off x="1968840" y="5628803"/>
            <a:ext cx="7984800" cy="924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The doctor can also check for abnormalities with the uterus and the bladder.</a:t>
            </a:r>
            <a:endParaRPr sz="2667" kern="0">
              <a:solidFill>
                <a:srgbClr val="000000"/>
              </a:solidFill>
              <a:latin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p:nvPr/>
        </p:nvSpPr>
        <p:spPr>
          <a:xfrm>
            <a:off x="-7" y="-13"/>
            <a:ext cx="5027600" cy="560800"/>
          </a:xfrm>
          <a:prstGeom prst="rect">
            <a:avLst/>
          </a:prstGeom>
          <a:noFill/>
          <a:ln>
            <a:noFill/>
          </a:ln>
        </p:spPr>
        <p:txBody>
          <a:bodyPr spcFirstLastPara="1" wrap="square" lIns="41900" tIns="41900" rIns="41900" bIns="41900" anchor="t" anchorCtr="0">
            <a:noAutofit/>
          </a:bodyPr>
          <a:lstStyle/>
          <a:p>
            <a:pPr defTabSz="1219170">
              <a:lnSpc>
                <a:spcPct val="119921"/>
              </a:lnSpc>
              <a:buClr>
                <a:srgbClr val="000000"/>
              </a:buClr>
            </a:pPr>
            <a:r>
              <a:rPr lang="en-US" sz="3867" kern="0">
                <a:solidFill>
                  <a:srgbClr val="000000"/>
                </a:solidFill>
                <a:latin typeface="Arial"/>
                <a:ea typeface="Arial"/>
                <a:cs typeface="Arial"/>
                <a:sym typeface="Arial"/>
              </a:rPr>
              <a:t>Female External</a:t>
            </a:r>
            <a:endParaRPr sz="3867" kern="0">
              <a:solidFill>
                <a:srgbClr val="000000"/>
              </a:solidFill>
              <a:latin typeface="Arial"/>
              <a:ea typeface="Arial"/>
              <a:cs typeface="Arial"/>
              <a:sym typeface="Arial"/>
            </a:endParaRPr>
          </a:p>
        </p:txBody>
      </p:sp>
      <p:pic>
        <p:nvPicPr>
          <p:cNvPr id="229" name="Google Shape;229;p33"/>
          <p:cNvPicPr preferRelativeResize="0"/>
          <p:nvPr/>
        </p:nvPicPr>
        <p:blipFill>
          <a:blip r:embed="rId3">
            <a:alphaModFix/>
          </a:blip>
          <a:stretch>
            <a:fillRect/>
          </a:stretch>
        </p:blipFill>
        <p:spPr>
          <a:xfrm>
            <a:off x="1704769" y="765669"/>
            <a:ext cx="8782433" cy="4588000"/>
          </a:xfrm>
          <a:prstGeom prst="rect">
            <a:avLst/>
          </a:prstGeom>
          <a:noFill/>
          <a:ln>
            <a:noFill/>
          </a:ln>
        </p:spPr>
      </p:pic>
      <p:sp>
        <p:nvSpPr>
          <p:cNvPr id="230" name="Google Shape;230;p33"/>
          <p:cNvSpPr txBox="1"/>
          <p:nvPr/>
        </p:nvSpPr>
        <p:spPr>
          <a:xfrm>
            <a:off x="1704767" y="5353667"/>
            <a:ext cx="8782400" cy="141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a:solidFill>
                  <a:srgbClr val="000000"/>
                </a:solidFill>
                <a:latin typeface="Arial"/>
                <a:cs typeface="Arial"/>
                <a:sym typeface="Arial"/>
              </a:rPr>
              <a:t>The hymen is tissue that partially covers the opening of the vagina, often associated with “virginity.”  The tissue actually thins and disappears over time and may have stretched during activities other than sex.  See “</a:t>
            </a:r>
            <a:r>
              <a:rPr lang="en-US" sz="1867" u="sng" kern="0">
                <a:solidFill>
                  <a:srgbClr val="0000EE"/>
                </a:solidFill>
                <a:latin typeface="Arial"/>
                <a:cs typeface="Arial"/>
                <a:sym typeface="Arial"/>
                <a:hlinkClick r:id="rId4"/>
              </a:rPr>
              <a:t>6 Things You Never Knew About Your Hymen</a:t>
            </a:r>
            <a:r>
              <a:rPr lang="en-US" sz="1867" kern="0">
                <a:solidFill>
                  <a:srgbClr val="000000"/>
                </a:solidFill>
                <a:latin typeface="Arial"/>
                <a:cs typeface="Arial"/>
                <a:sym typeface="Arial"/>
              </a:rPr>
              <a:t>”    and  </a:t>
            </a:r>
            <a:r>
              <a:rPr lang="en-US" sz="1867" u="sng" kern="0">
                <a:solidFill>
                  <a:srgbClr val="0000EE"/>
                </a:solidFill>
                <a:latin typeface="Arial"/>
                <a:cs typeface="Arial"/>
                <a:sym typeface="Arial"/>
                <a:hlinkClick r:id="rId5"/>
              </a:rPr>
              <a:t>Adam Ruins Everything</a:t>
            </a:r>
            <a:endParaRPr sz="1867" kern="0">
              <a:solidFill>
                <a:srgbClr val="000000"/>
              </a:solidFill>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p:nvPr/>
        </p:nvSpPr>
        <p:spPr>
          <a:xfrm>
            <a:off x="464869" y="290636"/>
            <a:ext cx="5276000" cy="56484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267" kern="0" dirty="0">
                <a:solidFill>
                  <a:srgbClr val="000000"/>
                </a:solidFill>
                <a:latin typeface="Arial"/>
                <a:ea typeface="Arial"/>
                <a:cs typeface="Arial"/>
                <a:sym typeface="Arial"/>
                <a:hlinkClick r:id="rId3"/>
              </a:rPr>
              <a:t>Female Cycles</a:t>
            </a:r>
            <a:endParaRPr sz="2267" kern="0" dirty="0">
              <a:solidFill>
                <a:srgbClr val="000000"/>
              </a:solidFill>
              <a:latin typeface="Arial"/>
              <a:ea typeface="Arial"/>
              <a:cs typeface="Arial"/>
              <a:sym typeface="Arial"/>
            </a:endParaRPr>
          </a:p>
          <a:p>
            <a:pPr defTabSz="1219170">
              <a:lnSpc>
                <a:spcPct val="120138"/>
              </a:lnSpc>
              <a:buClr>
                <a:srgbClr val="000000"/>
              </a:buClr>
            </a:pPr>
            <a:endParaRPr sz="2267" kern="0" dirty="0">
              <a:solidFill>
                <a:srgbClr val="000000"/>
              </a:solidFill>
              <a:latin typeface="Arial"/>
              <a:ea typeface="Arial"/>
              <a:cs typeface="Arial"/>
              <a:sym typeface="Arial"/>
            </a:endParaRPr>
          </a:p>
          <a:p>
            <a:pPr defTabSz="1219170">
              <a:lnSpc>
                <a:spcPct val="120138"/>
              </a:lnSpc>
              <a:buClr>
                <a:srgbClr val="000000"/>
              </a:buClr>
            </a:pPr>
            <a:r>
              <a:rPr lang="en-US" sz="2267" kern="0" dirty="0">
                <a:solidFill>
                  <a:srgbClr val="000000"/>
                </a:solidFill>
                <a:latin typeface="Arial"/>
                <a:ea typeface="Arial"/>
                <a:cs typeface="Arial"/>
                <a:sym typeface="Arial"/>
              </a:rPr>
              <a:t>*Interesting fact – humans are one of the few animals that do not have some kind of visible obvious display of fertility. </a:t>
            </a:r>
            <a:endParaRPr sz="2267" kern="0" dirty="0">
              <a:solidFill>
                <a:srgbClr val="000000"/>
              </a:solidFill>
              <a:latin typeface="Arial"/>
              <a:ea typeface="Arial"/>
              <a:cs typeface="Arial"/>
              <a:sym typeface="Arial"/>
            </a:endParaRPr>
          </a:p>
          <a:p>
            <a:pPr defTabSz="1219170">
              <a:lnSpc>
                <a:spcPct val="120138"/>
              </a:lnSpc>
              <a:buClr>
                <a:srgbClr val="000000"/>
              </a:buClr>
            </a:pPr>
            <a:endParaRPr sz="2267" kern="0" dirty="0">
              <a:solidFill>
                <a:srgbClr val="000000"/>
              </a:solidFill>
              <a:latin typeface="Arial"/>
              <a:ea typeface="Arial"/>
              <a:cs typeface="Arial"/>
              <a:sym typeface="Arial"/>
            </a:endParaRPr>
          </a:p>
          <a:p>
            <a:pPr defTabSz="1219170">
              <a:lnSpc>
                <a:spcPct val="120138"/>
              </a:lnSpc>
              <a:buClr>
                <a:srgbClr val="000000"/>
              </a:buClr>
            </a:pPr>
            <a:r>
              <a:rPr lang="en-US" sz="2267" kern="0" dirty="0">
                <a:solidFill>
                  <a:srgbClr val="000000"/>
                </a:solidFill>
                <a:latin typeface="Arial"/>
                <a:ea typeface="Arial"/>
                <a:cs typeface="Arial"/>
                <a:sym typeface="Arial"/>
              </a:rPr>
              <a:t>Evolutionary biologists suggest this trait evolved as a way to keep males interested for more than just the fertile period, increasing the likelihood of male parental care of offspring. </a:t>
            </a:r>
            <a:endParaRPr sz="2267" kern="0" dirty="0">
              <a:solidFill>
                <a:srgbClr val="000000"/>
              </a:solidFill>
              <a:latin typeface="Arial"/>
              <a:ea typeface="Arial"/>
              <a:cs typeface="Arial"/>
              <a:sym typeface="Arial"/>
            </a:endParaRPr>
          </a:p>
          <a:p>
            <a:pPr defTabSz="1219170">
              <a:lnSpc>
                <a:spcPct val="120138"/>
              </a:lnSpc>
              <a:buClr>
                <a:srgbClr val="000000"/>
              </a:buClr>
            </a:pPr>
            <a:endParaRPr sz="2267" kern="0" dirty="0">
              <a:solidFill>
                <a:srgbClr val="000000"/>
              </a:solidFill>
              <a:latin typeface="Arial"/>
              <a:ea typeface="Arial"/>
              <a:cs typeface="Arial"/>
              <a:sym typeface="Arial"/>
            </a:endParaRPr>
          </a:p>
        </p:txBody>
      </p:sp>
      <p:pic>
        <p:nvPicPr>
          <p:cNvPr id="236" name="Google Shape;236;p34"/>
          <p:cNvPicPr preferRelativeResize="0"/>
          <p:nvPr/>
        </p:nvPicPr>
        <p:blipFill rotWithShape="1">
          <a:blip r:embed="rId4">
            <a:alphaModFix/>
          </a:blip>
          <a:srcRect b="8958"/>
          <a:stretch/>
        </p:blipFill>
        <p:spPr>
          <a:xfrm>
            <a:off x="6479867" y="476832"/>
            <a:ext cx="4772000" cy="51422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5"/>
          <p:cNvPicPr preferRelativeResize="0"/>
          <p:nvPr/>
        </p:nvPicPr>
        <p:blipFill>
          <a:blip r:embed="rId3">
            <a:alphaModFix/>
          </a:blip>
          <a:stretch>
            <a:fillRect/>
          </a:stretch>
        </p:blipFill>
        <p:spPr>
          <a:xfrm>
            <a:off x="820002" y="213800"/>
            <a:ext cx="5651621" cy="5823235"/>
          </a:xfrm>
          <a:prstGeom prst="rect">
            <a:avLst/>
          </a:prstGeom>
          <a:noFill/>
          <a:ln>
            <a:noFill/>
          </a:ln>
        </p:spPr>
      </p:pic>
      <p:pic>
        <p:nvPicPr>
          <p:cNvPr id="242" name="Google Shape;242;p35"/>
          <p:cNvPicPr preferRelativeResize="0"/>
          <p:nvPr/>
        </p:nvPicPr>
        <p:blipFill>
          <a:blip r:embed="rId4">
            <a:alphaModFix/>
          </a:blip>
          <a:stretch>
            <a:fillRect/>
          </a:stretch>
        </p:blipFill>
        <p:spPr>
          <a:xfrm>
            <a:off x="8256791" y="365760"/>
            <a:ext cx="3218091" cy="2851555"/>
          </a:xfrm>
          <a:prstGeom prst="rect">
            <a:avLst/>
          </a:prstGeom>
          <a:noFill/>
          <a:ln>
            <a:noFill/>
          </a:ln>
        </p:spPr>
      </p:pic>
      <p:pic>
        <p:nvPicPr>
          <p:cNvPr id="243" name="Google Shape;243;p35"/>
          <p:cNvPicPr preferRelativeResize="0"/>
          <p:nvPr/>
        </p:nvPicPr>
        <p:blipFill>
          <a:blip r:embed="rId5">
            <a:alphaModFix/>
          </a:blip>
          <a:stretch>
            <a:fillRect/>
          </a:stretch>
        </p:blipFill>
        <p:spPr>
          <a:xfrm>
            <a:off x="8048281" y="3572708"/>
            <a:ext cx="3480243" cy="2917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9"/>
          <p:cNvSpPr txBox="1">
            <a:spLocks noGrp="1"/>
          </p:cNvSpPr>
          <p:nvPr>
            <p:ph type="ctrTitle"/>
          </p:nvPr>
        </p:nvSpPr>
        <p:spPr>
          <a:xfrm>
            <a:off x="1096920" y="177637"/>
            <a:ext cx="9752000" cy="841200"/>
          </a:xfrm>
          <a:prstGeom prst="rect">
            <a:avLst/>
          </a:prstGeom>
          <a:noFill/>
          <a:ln>
            <a:noFill/>
          </a:ln>
        </p:spPr>
        <p:txBody>
          <a:bodyPr spcFirstLastPara="1" wrap="square" lIns="41900" tIns="41900" rIns="41900" bIns="41900" anchor="ctr" anchorCtr="0">
            <a:noAutofit/>
          </a:bodyPr>
          <a:lstStyle/>
          <a:p>
            <a:pPr algn="ctr">
              <a:lnSpc>
                <a:spcPct val="119886"/>
              </a:lnSpc>
            </a:pPr>
            <a:r>
              <a:rPr lang="en-US" sz="5333"/>
              <a:t>The Reproductive System</a:t>
            </a:r>
            <a:endParaRPr sz="5333"/>
          </a:p>
        </p:txBody>
      </p:sp>
      <p:sp>
        <p:nvSpPr>
          <p:cNvPr id="39" name="Google Shape;39;p9"/>
          <p:cNvSpPr txBox="1">
            <a:spLocks noGrp="1"/>
          </p:cNvSpPr>
          <p:nvPr>
            <p:ph type="subTitle" idx="1"/>
          </p:nvPr>
        </p:nvSpPr>
        <p:spPr>
          <a:xfrm>
            <a:off x="2560320" y="1005840"/>
            <a:ext cx="6705600" cy="500400"/>
          </a:xfrm>
          <a:prstGeom prst="rect">
            <a:avLst/>
          </a:prstGeom>
          <a:noFill/>
          <a:ln>
            <a:noFill/>
          </a:ln>
        </p:spPr>
        <p:txBody>
          <a:bodyPr spcFirstLastPara="1" wrap="square" lIns="41900" tIns="41900" rIns="41900" bIns="41900" anchor="t" anchorCtr="0">
            <a:noAutofit/>
          </a:bodyPr>
          <a:lstStyle/>
          <a:p>
            <a:pPr algn="ctr">
              <a:lnSpc>
                <a:spcPct val="119921"/>
              </a:lnSpc>
            </a:pPr>
            <a:r>
              <a:rPr lang="en-US" sz="3867">
                <a:solidFill>
                  <a:srgbClr val="898989"/>
                </a:solidFill>
              </a:rPr>
              <a:t>A Practical Guide</a:t>
            </a:r>
            <a:endParaRPr sz="3867">
              <a:solidFill>
                <a:srgbClr val="898989"/>
              </a:solidFill>
            </a:endParaRPr>
          </a:p>
        </p:txBody>
      </p:sp>
      <p:pic>
        <p:nvPicPr>
          <p:cNvPr id="40" name="Google Shape;40;p9"/>
          <p:cNvPicPr preferRelativeResize="0"/>
          <p:nvPr/>
        </p:nvPicPr>
        <p:blipFill>
          <a:blip r:embed="rId3">
            <a:alphaModFix/>
          </a:blip>
          <a:stretch>
            <a:fillRect/>
          </a:stretch>
        </p:blipFill>
        <p:spPr>
          <a:xfrm>
            <a:off x="1838301" y="1609927"/>
            <a:ext cx="8149651" cy="3910612"/>
          </a:xfrm>
          <a:prstGeom prst="rect">
            <a:avLst/>
          </a:prstGeom>
          <a:noFill/>
          <a:ln>
            <a:noFill/>
          </a:ln>
        </p:spPr>
      </p:pic>
      <p:sp>
        <p:nvSpPr>
          <p:cNvPr id="41" name="Google Shape;41;p9"/>
          <p:cNvSpPr txBox="1"/>
          <p:nvPr/>
        </p:nvSpPr>
        <p:spPr>
          <a:xfrm>
            <a:off x="1827960" y="5322128"/>
            <a:ext cx="8789200" cy="7936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kern="0">
                <a:solidFill>
                  <a:srgbClr val="000000"/>
                </a:solidFill>
                <a:latin typeface="Arial"/>
                <a:cs typeface="Arial"/>
                <a:sym typeface="Arial"/>
              </a:rPr>
              <a:t>Unlike other animals, humans can </a:t>
            </a:r>
            <a:r>
              <a:rPr lang="en-US" sz="3333" b="1" kern="0">
                <a:solidFill>
                  <a:srgbClr val="000000"/>
                </a:solidFill>
                <a:latin typeface="Arial"/>
                <a:cs typeface="Arial"/>
                <a:sym typeface="Arial"/>
              </a:rPr>
              <a:t>CHOOSE </a:t>
            </a:r>
            <a:r>
              <a:rPr lang="en-US" sz="3333" kern="0">
                <a:solidFill>
                  <a:srgbClr val="000000"/>
                </a:solidFill>
                <a:latin typeface="Arial"/>
                <a:cs typeface="Arial"/>
                <a:sym typeface="Arial"/>
              </a:rPr>
              <a:t>when they want to reproduce.</a:t>
            </a:r>
            <a:endParaRPr sz="3333" kern="0">
              <a:solidFill>
                <a:srgbClr val="000000"/>
              </a:solidFill>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p:nvPr/>
        </p:nvSpPr>
        <p:spPr>
          <a:xfrm>
            <a:off x="268080" y="189877"/>
            <a:ext cx="11854400" cy="30716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kern="0">
                <a:solidFill>
                  <a:srgbClr val="000000"/>
                </a:solidFill>
                <a:latin typeface="Arial"/>
                <a:cs typeface="Arial"/>
                <a:sym typeface="Arial"/>
              </a:rPr>
              <a:t>How much blood is normal for a cycle?</a:t>
            </a:r>
            <a:endParaRPr sz="3333" kern="0">
              <a:solidFill>
                <a:srgbClr val="000000"/>
              </a:solidFill>
              <a:latin typeface="Arial"/>
              <a:cs typeface="Arial"/>
              <a:sym typeface="Arial"/>
            </a:endParaRPr>
          </a:p>
          <a:p>
            <a:pPr defTabSz="1219170">
              <a:buClr>
                <a:srgbClr val="000000"/>
              </a:buClr>
            </a:pPr>
            <a:endParaRPr sz="933" kern="0">
              <a:solidFill>
                <a:srgbClr val="000000"/>
              </a:solidFill>
              <a:latin typeface="Arial"/>
              <a:cs typeface="Arial"/>
              <a:sym typeface="Arial"/>
            </a:endParaRPr>
          </a:p>
          <a:p>
            <a:pPr defTabSz="1219170">
              <a:buClr>
                <a:srgbClr val="000000"/>
              </a:buClr>
            </a:pPr>
            <a:r>
              <a:rPr lang="en-US" sz="3333" kern="0">
                <a:solidFill>
                  <a:srgbClr val="000000"/>
                </a:solidFill>
                <a:latin typeface="Arial"/>
                <a:cs typeface="Arial"/>
                <a:sym typeface="Arial"/>
              </a:rPr>
              <a:t>Flow of more than 80 ml (or 16 soaked sanitary products) per menstrual period is considered </a:t>
            </a:r>
            <a:r>
              <a:rPr lang="en-US" sz="3333" u="sng" kern="0">
                <a:solidFill>
                  <a:srgbClr val="000000"/>
                </a:solidFill>
                <a:latin typeface="Arial"/>
                <a:cs typeface="Arial"/>
                <a:sym typeface="Arial"/>
              </a:rPr>
              <a:t>menorrhagia</a:t>
            </a:r>
            <a:r>
              <a:rPr lang="en-US" sz="1600" kern="0">
                <a:solidFill>
                  <a:srgbClr val="000000"/>
                </a:solidFill>
                <a:latin typeface="Arial"/>
                <a:cs typeface="Arial"/>
                <a:sym typeface="Arial"/>
              </a:rPr>
              <a:t>. </a:t>
            </a:r>
            <a:endParaRPr sz="1600" kern="0">
              <a:solidFill>
                <a:srgbClr val="000000"/>
              </a:solidFill>
              <a:latin typeface="Arial"/>
              <a:cs typeface="Arial"/>
              <a:sym typeface="Arial"/>
            </a:endParaRPr>
          </a:p>
          <a:p>
            <a:pPr defTabSz="1219170">
              <a:buClr>
                <a:srgbClr val="000000"/>
              </a:buClr>
            </a:pPr>
            <a:endParaRPr sz="1600" kern="0">
              <a:solidFill>
                <a:srgbClr val="000000"/>
              </a:solidFill>
              <a:latin typeface="Arial"/>
              <a:cs typeface="Arial"/>
              <a:sym typeface="Arial"/>
            </a:endParaRPr>
          </a:p>
          <a:p>
            <a:pPr marL="507987" defTabSz="1219170">
              <a:buClr>
                <a:srgbClr val="000000"/>
              </a:buClr>
            </a:pPr>
            <a:r>
              <a:rPr lang="en-US" sz="2667" kern="0">
                <a:solidFill>
                  <a:srgbClr val="000000"/>
                </a:solidFill>
                <a:latin typeface="Arial"/>
                <a:cs typeface="Arial"/>
                <a:sym typeface="Arial"/>
              </a:rPr>
              <a:t>the most common amount of menstrual flow (measured in a laboratory from all collected tampons and pads) was about two tablespoons (30 ml) in a whole period - </a:t>
            </a:r>
            <a:endParaRPr sz="2667" kern="0">
              <a:solidFill>
                <a:srgbClr val="000000"/>
              </a:solidFill>
              <a:latin typeface="Arial"/>
              <a:cs typeface="Arial"/>
              <a:sym typeface="Arial"/>
            </a:endParaRPr>
          </a:p>
        </p:txBody>
      </p:sp>
      <p:sp>
        <p:nvSpPr>
          <p:cNvPr id="250" name="Google Shape;250;p36"/>
          <p:cNvSpPr txBox="1"/>
          <p:nvPr/>
        </p:nvSpPr>
        <p:spPr>
          <a:xfrm>
            <a:off x="438267" y="3685933"/>
            <a:ext cx="5424000" cy="2602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Some fun words….</a:t>
            </a:r>
            <a:endParaRPr sz="2667" kern="0">
              <a:solidFill>
                <a:srgbClr val="000000"/>
              </a:solidFill>
              <a:latin typeface="Arial"/>
              <a:cs typeface="Arial"/>
              <a:sym typeface="Arial"/>
            </a:endParaRPr>
          </a:p>
          <a:p>
            <a:pPr defTabSz="1219170">
              <a:buClr>
                <a:srgbClr val="000000"/>
              </a:buClr>
            </a:pPr>
            <a:endParaRPr sz="933" kern="0">
              <a:solidFill>
                <a:srgbClr val="000000"/>
              </a:solidFill>
              <a:latin typeface="Arial"/>
              <a:cs typeface="Arial"/>
              <a:sym typeface="Arial"/>
            </a:endParaRPr>
          </a:p>
          <a:p>
            <a:pPr defTabSz="1219170">
              <a:buClr>
                <a:srgbClr val="000000"/>
              </a:buClr>
            </a:pPr>
            <a:r>
              <a:rPr lang="en-US" sz="2667" u="sng" kern="0">
                <a:solidFill>
                  <a:srgbClr val="000000"/>
                </a:solidFill>
                <a:latin typeface="Arial"/>
                <a:cs typeface="Arial"/>
                <a:sym typeface="Arial"/>
              </a:rPr>
              <a:t>Menarche</a:t>
            </a:r>
            <a:r>
              <a:rPr lang="en-US" sz="2667" kern="0">
                <a:solidFill>
                  <a:srgbClr val="000000"/>
                </a:solidFill>
                <a:latin typeface="Arial"/>
                <a:cs typeface="Arial"/>
                <a:sym typeface="Arial"/>
              </a:rPr>
              <a:t>  = the start of the menstrual cycle</a:t>
            </a:r>
            <a:endParaRPr sz="2667" kern="0">
              <a:solidFill>
                <a:srgbClr val="000000"/>
              </a:solidFill>
              <a:latin typeface="Arial"/>
              <a:cs typeface="Arial"/>
              <a:sym typeface="Arial"/>
            </a:endParaRPr>
          </a:p>
          <a:p>
            <a:pPr defTabSz="1219170">
              <a:buClr>
                <a:srgbClr val="000000"/>
              </a:buClr>
            </a:pPr>
            <a:endParaRPr sz="2667" kern="0">
              <a:solidFill>
                <a:srgbClr val="000000"/>
              </a:solidFill>
              <a:latin typeface="Arial"/>
              <a:cs typeface="Arial"/>
              <a:sym typeface="Arial"/>
            </a:endParaRPr>
          </a:p>
          <a:p>
            <a:pPr defTabSz="1219170">
              <a:buClr>
                <a:srgbClr val="000000"/>
              </a:buClr>
            </a:pPr>
            <a:r>
              <a:rPr lang="en-US" sz="2667" u="sng" kern="0">
                <a:solidFill>
                  <a:srgbClr val="000000"/>
                </a:solidFill>
                <a:latin typeface="Arial"/>
                <a:cs typeface="Arial"/>
                <a:sym typeface="Arial"/>
              </a:rPr>
              <a:t>Menopause</a:t>
            </a:r>
            <a:r>
              <a:rPr lang="en-US" sz="2667" kern="0">
                <a:solidFill>
                  <a:srgbClr val="000000"/>
                </a:solidFill>
                <a:latin typeface="Arial"/>
                <a:cs typeface="Arial"/>
                <a:sym typeface="Arial"/>
              </a:rPr>
              <a:t> = the end of the cycle</a:t>
            </a:r>
            <a:endParaRPr sz="2667" kern="0">
              <a:solidFill>
                <a:srgbClr val="000000"/>
              </a:solidFill>
              <a:latin typeface="Arial"/>
              <a:cs typeface="Arial"/>
              <a:sym typeface="Arial"/>
            </a:endParaRPr>
          </a:p>
        </p:txBody>
      </p:sp>
      <p:pic>
        <p:nvPicPr>
          <p:cNvPr id="251" name="Google Shape;251;p36"/>
          <p:cNvPicPr preferRelativeResize="0"/>
          <p:nvPr/>
        </p:nvPicPr>
        <p:blipFill rotWithShape="1">
          <a:blip r:embed="rId3">
            <a:alphaModFix/>
          </a:blip>
          <a:srcRect r="22191"/>
          <a:stretch/>
        </p:blipFill>
        <p:spPr>
          <a:xfrm>
            <a:off x="6305760" y="3343389"/>
            <a:ext cx="5123160" cy="32874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7" descr="670px-Use-a-Tampon-Step-13.jpg"/>
          <p:cNvPicPr preferRelativeResize="0"/>
          <p:nvPr/>
        </p:nvPicPr>
        <p:blipFill>
          <a:blip r:embed="rId3">
            <a:alphaModFix/>
          </a:blip>
          <a:stretch>
            <a:fillRect/>
          </a:stretch>
        </p:blipFill>
        <p:spPr>
          <a:xfrm>
            <a:off x="2266951" y="322190"/>
            <a:ext cx="5743575" cy="3591877"/>
          </a:xfrm>
          <a:prstGeom prst="rect">
            <a:avLst/>
          </a:prstGeom>
          <a:noFill/>
          <a:ln>
            <a:noFill/>
          </a:ln>
        </p:spPr>
      </p:pic>
      <p:pic>
        <p:nvPicPr>
          <p:cNvPr id="257" name="Google Shape;257;p37" descr="6409343.jpg"/>
          <p:cNvPicPr preferRelativeResize="0"/>
          <p:nvPr/>
        </p:nvPicPr>
        <p:blipFill>
          <a:blip r:embed="rId4">
            <a:alphaModFix/>
          </a:blip>
          <a:stretch>
            <a:fillRect/>
          </a:stretch>
        </p:blipFill>
        <p:spPr>
          <a:xfrm>
            <a:off x="872835" y="3996868"/>
            <a:ext cx="3060383" cy="2700337"/>
          </a:xfrm>
          <a:prstGeom prst="rect">
            <a:avLst/>
          </a:prstGeom>
          <a:noFill/>
          <a:ln>
            <a:noFill/>
          </a:ln>
        </p:spPr>
      </p:pic>
      <p:pic>
        <p:nvPicPr>
          <p:cNvPr id="258" name="Google Shape;258;p37" descr="DSC02172Bcopy.jpg"/>
          <p:cNvPicPr preferRelativeResize="0"/>
          <p:nvPr/>
        </p:nvPicPr>
        <p:blipFill>
          <a:blip r:embed="rId5">
            <a:alphaModFix/>
          </a:blip>
          <a:stretch>
            <a:fillRect/>
          </a:stretch>
        </p:blipFill>
        <p:spPr>
          <a:xfrm>
            <a:off x="5878891" y="4060752"/>
            <a:ext cx="4331160" cy="287615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p:nvPr/>
        </p:nvSpPr>
        <p:spPr>
          <a:xfrm>
            <a:off x="606240" y="378900"/>
            <a:ext cx="10381600" cy="960000"/>
          </a:xfrm>
          <a:prstGeom prst="rect">
            <a:avLst/>
          </a:prstGeom>
          <a:noFill/>
          <a:ln>
            <a:noFill/>
          </a:ln>
        </p:spPr>
        <p:txBody>
          <a:bodyPr spcFirstLastPara="1" wrap="square" lIns="100567" tIns="100567" rIns="100567" bIns="100567" anchor="t" anchorCtr="0">
            <a:noAutofit/>
          </a:bodyPr>
          <a:lstStyle/>
          <a:p>
            <a:pPr defTabSz="1219170">
              <a:buClr>
                <a:srgbClr val="000000"/>
              </a:buClr>
            </a:pPr>
            <a:endParaRPr sz="1867" kern="0">
              <a:solidFill>
                <a:srgbClr val="000000"/>
              </a:solidFill>
              <a:latin typeface="Arial"/>
              <a:cs typeface="Arial"/>
              <a:sym typeface="Arial"/>
            </a:endParaRPr>
          </a:p>
        </p:txBody>
      </p:sp>
      <p:pic>
        <p:nvPicPr>
          <p:cNvPr id="264" name="Google Shape;264;p38"/>
          <p:cNvPicPr preferRelativeResize="0"/>
          <p:nvPr/>
        </p:nvPicPr>
        <p:blipFill>
          <a:blip r:embed="rId3">
            <a:alphaModFix/>
          </a:blip>
          <a:stretch>
            <a:fillRect/>
          </a:stretch>
        </p:blipFill>
        <p:spPr>
          <a:xfrm>
            <a:off x="7389328" y="4044398"/>
            <a:ext cx="3180331" cy="2300805"/>
          </a:xfrm>
          <a:prstGeom prst="rect">
            <a:avLst/>
          </a:prstGeom>
          <a:noFill/>
          <a:ln>
            <a:noFill/>
          </a:ln>
        </p:spPr>
      </p:pic>
      <p:pic>
        <p:nvPicPr>
          <p:cNvPr id="265" name="Google Shape;265;p38"/>
          <p:cNvPicPr preferRelativeResize="0"/>
          <p:nvPr/>
        </p:nvPicPr>
        <p:blipFill>
          <a:blip r:embed="rId4">
            <a:alphaModFix/>
          </a:blip>
          <a:stretch>
            <a:fillRect/>
          </a:stretch>
        </p:blipFill>
        <p:spPr>
          <a:xfrm>
            <a:off x="6941401" y="378901"/>
            <a:ext cx="3621383" cy="3349777"/>
          </a:xfrm>
          <a:prstGeom prst="rect">
            <a:avLst/>
          </a:prstGeom>
          <a:noFill/>
          <a:ln>
            <a:noFill/>
          </a:ln>
        </p:spPr>
      </p:pic>
      <p:pic>
        <p:nvPicPr>
          <p:cNvPr id="266" name="Google Shape;266;p38">
            <a:hlinkClick r:id="rId5"/>
          </p:cNvPr>
          <p:cNvPicPr preferRelativeResize="0"/>
          <p:nvPr/>
        </p:nvPicPr>
        <p:blipFill>
          <a:blip r:embed="rId6">
            <a:alphaModFix/>
          </a:blip>
          <a:stretch>
            <a:fillRect/>
          </a:stretch>
        </p:blipFill>
        <p:spPr>
          <a:xfrm>
            <a:off x="656967" y="118816"/>
            <a:ext cx="5227635" cy="3869933"/>
          </a:xfrm>
          <a:prstGeom prst="rect">
            <a:avLst/>
          </a:prstGeom>
          <a:noFill/>
          <a:ln>
            <a:noFill/>
          </a:ln>
        </p:spPr>
      </p:pic>
      <p:sp>
        <p:nvSpPr>
          <p:cNvPr id="267" name="Google Shape;267;p38"/>
          <p:cNvSpPr txBox="1"/>
          <p:nvPr/>
        </p:nvSpPr>
        <p:spPr>
          <a:xfrm>
            <a:off x="818652" y="4367967"/>
            <a:ext cx="4674400" cy="14320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800" kern="0">
                <a:solidFill>
                  <a:srgbClr val="000000"/>
                </a:solidFill>
                <a:latin typeface="Arial"/>
                <a:cs typeface="Arial"/>
                <a:sym typeface="Arial"/>
              </a:rPr>
              <a:t>Period panties have an absorbent core. No need for pads or tampons!</a:t>
            </a:r>
            <a:endParaRPr sz="2800" kern="0">
              <a:solidFill>
                <a:srgbClr val="000000"/>
              </a:solidFill>
              <a:latin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p:nvPr/>
        </p:nvSpPr>
        <p:spPr>
          <a:xfrm>
            <a:off x="192691" y="0"/>
            <a:ext cx="11298800" cy="4072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Think about this….</a:t>
            </a:r>
            <a:endParaRPr sz="2667" kern="0">
              <a:solidFill>
                <a:srgbClr val="000000"/>
              </a:solidFill>
              <a:latin typeface="Arial"/>
              <a:cs typeface="Arial"/>
              <a:sym typeface="Arial"/>
            </a:endParaRPr>
          </a:p>
        </p:txBody>
      </p:sp>
      <p:pic>
        <p:nvPicPr>
          <p:cNvPr id="273" name="Google Shape;273;p39"/>
          <p:cNvPicPr preferRelativeResize="0"/>
          <p:nvPr/>
        </p:nvPicPr>
        <p:blipFill>
          <a:blip r:embed="rId3">
            <a:alphaModFix/>
          </a:blip>
          <a:stretch>
            <a:fillRect/>
          </a:stretch>
        </p:blipFill>
        <p:spPr>
          <a:xfrm>
            <a:off x="1317133" y="709968"/>
            <a:ext cx="9420067" cy="47100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p:nvPr/>
        </p:nvSpPr>
        <p:spPr>
          <a:xfrm>
            <a:off x="232267" y="199133"/>
            <a:ext cx="11028000" cy="1017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4800" kern="0">
                <a:solidFill>
                  <a:srgbClr val="000000"/>
                </a:solidFill>
                <a:latin typeface="Arial"/>
                <a:cs typeface="Arial"/>
                <a:sym typeface="Arial"/>
              </a:rPr>
              <a:t>How Are Babies Made? </a:t>
            </a:r>
            <a:endParaRPr sz="4800" kern="0">
              <a:solidFill>
                <a:srgbClr val="000000"/>
              </a:solidFill>
              <a:latin typeface="Arial"/>
              <a:cs typeface="Arial"/>
              <a:sym typeface="Arial"/>
            </a:endParaRPr>
          </a:p>
        </p:txBody>
      </p:sp>
      <p:pic>
        <p:nvPicPr>
          <p:cNvPr id="279" name="Google Shape;279;p40"/>
          <p:cNvPicPr preferRelativeResize="0"/>
          <p:nvPr/>
        </p:nvPicPr>
        <p:blipFill>
          <a:blip r:embed="rId3">
            <a:alphaModFix/>
          </a:blip>
          <a:stretch>
            <a:fillRect/>
          </a:stretch>
        </p:blipFill>
        <p:spPr>
          <a:xfrm>
            <a:off x="3411300" y="1347067"/>
            <a:ext cx="8557001" cy="4872733"/>
          </a:xfrm>
          <a:prstGeom prst="rect">
            <a:avLst/>
          </a:prstGeom>
          <a:noFill/>
          <a:ln>
            <a:noFill/>
          </a:ln>
        </p:spPr>
      </p:pic>
      <p:sp>
        <p:nvSpPr>
          <p:cNvPr id="280" name="Google Shape;280;p40"/>
          <p:cNvSpPr txBox="1"/>
          <p:nvPr/>
        </p:nvSpPr>
        <p:spPr>
          <a:xfrm>
            <a:off x="243333" y="1570700"/>
            <a:ext cx="2559600" cy="1991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a:solidFill>
                  <a:srgbClr val="000000"/>
                </a:solidFill>
                <a:latin typeface="Arial"/>
                <a:cs typeface="Arial"/>
                <a:sym typeface="Arial"/>
              </a:rPr>
              <a:t>Excerpt from a 1970’s CHILDREN’s book called “Where Did I come From?” </a:t>
            </a:r>
            <a:endParaRPr sz="1867" kern="0">
              <a:solidFill>
                <a:srgbClr val="000000"/>
              </a:solidFill>
              <a:latin typeface="Arial"/>
              <a:cs typeface="Arial"/>
              <a:sym typeface="Arial"/>
            </a:endParaRPr>
          </a:p>
        </p:txBody>
      </p:sp>
      <p:pic>
        <p:nvPicPr>
          <p:cNvPr id="281" name="Google Shape;281;p40"/>
          <p:cNvPicPr preferRelativeResize="0"/>
          <p:nvPr/>
        </p:nvPicPr>
        <p:blipFill>
          <a:blip r:embed="rId4">
            <a:alphaModFix/>
          </a:blip>
          <a:stretch>
            <a:fillRect/>
          </a:stretch>
        </p:blipFill>
        <p:spPr>
          <a:xfrm>
            <a:off x="319367" y="3278400"/>
            <a:ext cx="2650917" cy="265091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1"/>
          <p:cNvPicPr preferRelativeResize="0"/>
          <p:nvPr/>
        </p:nvPicPr>
        <p:blipFill>
          <a:blip r:embed="rId3">
            <a:alphaModFix/>
          </a:blip>
          <a:stretch>
            <a:fillRect/>
          </a:stretch>
        </p:blipFill>
        <p:spPr>
          <a:xfrm>
            <a:off x="1379021" y="818591"/>
            <a:ext cx="9135540" cy="5068912"/>
          </a:xfrm>
          <a:prstGeom prst="rect">
            <a:avLst/>
          </a:prstGeom>
          <a:noFill/>
          <a:ln>
            <a:noFill/>
          </a:ln>
        </p:spPr>
      </p:pic>
      <p:sp>
        <p:nvSpPr>
          <p:cNvPr id="287" name="Google Shape;287;p41"/>
          <p:cNvSpPr txBox="1"/>
          <p:nvPr/>
        </p:nvSpPr>
        <p:spPr>
          <a:xfrm>
            <a:off x="609600" y="182880"/>
            <a:ext cx="10674400" cy="6140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a:solidFill>
                  <a:srgbClr val="000000"/>
                </a:solidFill>
                <a:latin typeface="Arial"/>
                <a:ea typeface="Arial"/>
                <a:cs typeface="Arial"/>
                <a:sym typeface="Arial"/>
              </a:rPr>
              <a:t>FERTILIZATION normally </a:t>
            </a:r>
            <a:r>
              <a:rPr lang="en-US" sz="2933" u="sng" kern="0">
                <a:solidFill>
                  <a:srgbClr val="000000"/>
                </a:solidFill>
                <a:latin typeface="Arial"/>
                <a:ea typeface="Arial"/>
                <a:cs typeface="Arial"/>
                <a:sym typeface="Arial"/>
              </a:rPr>
              <a:t>occurs in the Fallopian Tubes</a:t>
            </a:r>
            <a:endParaRPr sz="2933" u="sng" kern="0">
              <a:solidFill>
                <a:srgbClr val="000000"/>
              </a:solidFill>
              <a:latin typeface="Arial"/>
              <a:ea typeface="Arial"/>
              <a:cs typeface="Arial"/>
              <a:sym typeface="Arial"/>
            </a:endParaRPr>
          </a:p>
        </p:txBody>
      </p:sp>
      <p:sp>
        <p:nvSpPr>
          <p:cNvPr id="288" name="Google Shape;288;p41"/>
          <p:cNvSpPr txBox="1"/>
          <p:nvPr/>
        </p:nvSpPr>
        <p:spPr>
          <a:xfrm>
            <a:off x="1477260" y="5909220"/>
            <a:ext cx="9237600" cy="7048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3067" kern="0">
                <a:solidFill>
                  <a:srgbClr val="000000"/>
                </a:solidFill>
                <a:latin typeface="Arial"/>
                <a:ea typeface="Arial"/>
                <a:cs typeface="Arial"/>
                <a:sym typeface="Arial"/>
              </a:rPr>
              <a:t>The fertilized egg (zygote) implants in the uterus</a:t>
            </a:r>
            <a:endParaRPr sz="3067" kern="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2" descr="female genital organs Hills Color Atlas.jpg"/>
          <p:cNvPicPr preferRelativeResize="0"/>
          <p:nvPr/>
        </p:nvPicPr>
        <p:blipFill>
          <a:blip r:embed="rId3">
            <a:alphaModFix/>
          </a:blip>
          <a:stretch>
            <a:fillRect/>
          </a:stretch>
        </p:blipFill>
        <p:spPr>
          <a:xfrm>
            <a:off x="5596999" y="452632"/>
            <a:ext cx="4937200" cy="6143267"/>
          </a:xfrm>
          <a:prstGeom prst="rect">
            <a:avLst/>
          </a:prstGeom>
          <a:noFill/>
          <a:ln>
            <a:noFill/>
          </a:ln>
        </p:spPr>
      </p:pic>
      <p:sp>
        <p:nvSpPr>
          <p:cNvPr id="294" name="Google Shape;294;p42"/>
          <p:cNvSpPr txBox="1"/>
          <p:nvPr/>
        </p:nvSpPr>
        <p:spPr>
          <a:xfrm>
            <a:off x="515367" y="688833"/>
            <a:ext cx="4738800" cy="41808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In animals that have a large number of offspring (like cats) the uterus is divided into two uterine horns  (the fallopian tubes in humans).   Gestation of embryos occurs in these tubes.</a:t>
            </a:r>
            <a:endParaRPr sz="2667" kern="0">
              <a:solidFill>
                <a:srgbClr val="000000"/>
              </a:solidFill>
              <a:latin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3" descr="f69041d874533096748e2d77480c1fea.jpg"/>
          <p:cNvPicPr preferRelativeResize="0"/>
          <p:nvPr/>
        </p:nvPicPr>
        <p:blipFill>
          <a:blip r:embed="rId3">
            <a:alphaModFix/>
          </a:blip>
          <a:stretch>
            <a:fillRect/>
          </a:stretch>
        </p:blipFill>
        <p:spPr>
          <a:xfrm>
            <a:off x="618137" y="576265"/>
            <a:ext cx="5808467" cy="5808499"/>
          </a:xfrm>
          <a:prstGeom prst="rect">
            <a:avLst/>
          </a:prstGeom>
          <a:noFill/>
          <a:ln>
            <a:noFill/>
          </a:ln>
        </p:spPr>
      </p:pic>
      <p:pic>
        <p:nvPicPr>
          <p:cNvPr id="300" name="Google Shape;300;p43" descr="p22-001.jpg"/>
          <p:cNvPicPr preferRelativeResize="0"/>
          <p:nvPr/>
        </p:nvPicPr>
        <p:blipFill>
          <a:blip r:embed="rId4">
            <a:alphaModFix/>
          </a:blip>
          <a:stretch>
            <a:fillRect/>
          </a:stretch>
        </p:blipFill>
        <p:spPr>
          <a:xfrm>
            <a:off x="7036680" y="866070"/>
            <a:ext cx="3610643" cy="33565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p:nvPr/>
        </p:nvSpPr>
        <p:spPr>
          <a:xfrm>
            <a:off x="174420" y="97831"/>
            <a:ext cx="7466000" cy="500400"/>
          </a:xfrm>
          <a:prstGeom prst="rect">
            <a:avLst/>
          </a:prstGeom>
          <a:noFill/>
          <a:ln>
            <a:noFill/>
          </a:ln>
        </p:spPr>
        <p:txBody>
          <a:bodyPr spcFirstLastPara="1" wrap="square" lIns="41900" tIns="41900" rIns="41900" bIns="41900" anchor="t" anchorCtr="0">
            <a:noAutofit/>
          </a:bodyPr>
          <a:lstStyle/>
          <a:p>
            <a:pPr defTabSz="1219170">
              <a:lnSpc>
                <a:spcPct val="120089"/>
              </a:lnSpc>
              <a:buClr>
                <a:srgbClr val="000000"/>
              </a:buClr>
            </a:pPr>
            <a:r>
              <a:rPr lang="en-US" sz="3467" kern="0">
                <a:solidFill>
                  <a:srgbClr val="000000"/>
                </a:solidFill>
                <a:latin typeface="Arial"/>
                <a:ea typeface="Arial"/>
                <a:cs typeface="Arial"/>
                <a:sym typeface="Arial"/>
              </a:rPr>
              <a:t>FERTILIZATION &amp; PREGNANCY</a:t>
            </a:r>
            <a:endParaRPr sz="3467" kern="0">
              <a:solidFill>
                <a:srgbClr val="000000"/>
              </a:solidFill>
              <a:latin typeface="Arial"/>
              <a:ea typeface="Arial"/>
              <a:cs typeface="Arial"/>
              <a:sym typeface="Arial"/>
            </a:endParaRPr>
          </a:p>
        </p:txBody>
      </p:sp>
      <p:sp>
        <p:nvSpPr>
          <p:cNvPr id="306" name="Google Shape;306;p44"/>
          <p:cNvSpPr txBox="1"/>
          <p:nvPr/>
        </p:nvSpPr>
        <p:spPr>
          <a:xfrm>
            <a:off x="280200" y="642465"/>
            <a:ext cx="5278000" cy="2308000"/>
          </a:xfrm>
          <a:prstGeom prst="rect">
            <a:avLst/>
          </a:prstGeom>
          <a:noFill/>
          <a:ln>
            <a:noFill/>
          </a:ln>
        </p:spPr>
        <p:txBody>
          <a:bodyPr spcFirstLastPara="1" wrap="square" lIns="41900" tIns="41900" rIns="41900" bIns="41900" anchor="t" anchorCtr="0">
            <a:noAutofit/>
          </a:bodyPr>
          <a:lstStyle/>
          <a:p>
            <a:pPr defTabSz="1219170">
              <a:lnSpc>
                <a:spcPct val="119886"/>
              </a:lnSpc>
              <a:buClr>
                <a:srgbClr val="000000"/>
              </a:buClr>
            </a:pPr>
            <a:r>
              <a:rPr lang="en-US" sz="2667" kern="0">
                <a:solidFill>
                  <a:srgbClr val="000000"/>
                </a:solidFill>
                <a:latin typeface="Arial"/>
                <a:ea typeface="Arial"/>
                <a:cs typeface="Arial"/>
                <a:sym typeface="Arial"/>
              </a:rPr>
              <a:t>Sperm must travel to the egg and penetrate to combine the DNA from both parents -- this creates the first cell after fertilization: the ZYGOTE</a:t>
            </a:r>
            <a:endParaRPr sz="2667" kern="0">
              <a:solidFill>
                <a:srgbClr val="000000"/>
              </a:solidFill>
              <a:latin typeface="Arial"/>
              <a:ea typeface="Arial"/>
              <a:cs typeface="Arial"/>
              <a:sym typeface="Arial"/>
            </a:endParaRPr>
          </a:p>
        </p:txBody>
      </p:sp>
      <p:pic>
        <p:nvPicPr>
          <p:cNvPr id="307" name="Google Shape;307;p44"/>
          <p:cNvPicPr preferRelativeResize="0"/>
          <p:nvPr/>
        </p:nvPicPr>
        <p:blipFill>
          <a:blip r:embed="rId3">
            <a:alphaModFix/>
          </a:blip>
          <a:stretch>
            <a:fillRect/>
          </a:stretch>
        </p:blipFill>
        <p:spPr>
          <a:xfrm>
            <a:off x="5791200" y="1142978"/>
            <a:ext cx="3886200" cy="3181343"/>
          </a:xfrm>
          <a:prstGeom prst="rect">
            <a:avLst/>
          </a:prstGeom>
          <a:noFill/>
          <a:ln>
            <a:noFill/>
          </a:ln>
        </p:spPr>
      </p:pic>
      <p:sp>
        <p:nvSpPr>
          <p:cNvPr id="308" name="Google Shape;308;p44"/>
          <p:cNvSpPr txBox="1"/>
          <p:nvPr/>
        </p:nvSpPr>
        <p:spPr>
          <a:xfrm>
            <a:off x="492240" y="2950425"/>
            <a:ext cx="4854000" cy="9572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267" kern="0">
                <a:solidFill>
                  <a:srgbClr val="000000"/>
                </a:solidFill>
                <a:latin typeface="Arial"/>
                <a:ea typeface="Arial"/>
                <a:cs typeface="Arial"/>
                <a:sym typeface="Arial"/>
              </a:rPr>
              <a:t>23 chromosomes from each parent; zygote has a total of 46 chromosomes</a:t>
            </a:r>
            <a:endParaRPr sz="2267" kern="0">
              <a:solidFill>
                <a:srgbClr val="000000"/>
              </a:solidFill>
              <a:latin typeface="Arial"/>
              <a:ea typeface="Arial"/>
              <a:cs typeface="Arial"/>
              <a:sym typeface="Arial"/>
            </a:endParaRPr>
          </a:p>
        </p:txBody>
      </p:sp>
      <p:pic>
        <p:nvPicPr>
          <p:cNvPr id="309" name="Google Shape;309;p44"/>
          <p:cNvPicPr preferRelativeResize="0"/>
          <p:nvPr/>
        </p:nvPicPr>
        <p:blipFill>
          <a:blip r:embed="rId4">
            <a:alphaModFix/>
          </a:blip>
          <a:stretch>
            <a:fillRect/>
          </a:stretch>
        </p:blipFill>
        <p:spPr>
          <a:xfrm>
            <a:off x="1810335" y="4185406"/>
            <a:ext cx="8926712" cy="253549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p:nvPr/>
        </p:nvSpPr>
        <p:spPr>
          <a:xfrm>
            <a:off x="364351" y="272700"/>
            <a:ext cx="6226400" cy="35192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4667" kern="0">
                <a:solidFill>
                  <a:srgbClr val="000000"/>
                </a:solidFill>
                <a:latin typeface="Arial"/>
                <a:ea typeface="Arial"/>
                <a:cs typeface="Arial"/>
                <a:sym typeface="Arial"/>
              </a:rPr>
              <a:t>CONCEPTION</a:t>
            </a:r>
            <a:endParaRPr sz="4667" kern="0">
              <a:solidFill>
                <a:srgbClr val="000000"/>
              </a:solidFill>
              <a:latin typeface="Arial"/>
              <a:ea typeface="Arial"/>
              <a:cs typeface="Arial"/>
              <a:sym typeface="Arial"/>
            </a:endParaRPr>
          </a:p>
          <a:p>
            <a:pPr defTabSz="1219170">
              <a:buClr>
                <a:srgbClr val="000000"/>
              </a:buClr>
            </a:pPr>
            <a:endParaRPr sz="2933" kern="0">
              <a:solidFill>
                <a:srgbClr val="000000"/>
              </a:solidFill>
              <a:latin typeface="Arial"/>
              <a:ea typeface="Arial"/>
              <a:cs typeface="Arial"/>
              <a:sym typeface="Arial"/>
            </a:endParaRPr>
          </a:p>
          <a:p>
            <a:pPr defTabSz="1219170">
              <a:buClr>
                <a:srgbClr val="000000"/>
              </a:buClr>
            </a:pPr>
            <a:r>
              <a:rPr lang="en-US" sz="2933" kern="0">
                <a:solidFill>
                  <a:srgbClr val="000000"/>
                </a:solidFill>
                <a:latin typeface="Arial"/>
                <a:ea typeface="Arial"/>
                <a:cs typeface="Arial"/>
                <a:sym typeface="Arial"/>
              </a:rPr>
              <a:t>Refers to the </a:t>
            </a:r>
            <a:r>
              <a:rPr lang="en-US" sz="2933" u="sng" kern="0">
                <a:solidFill>
                  <a:srgbClr val="000000"/>
                </a:solidFill>
                <a:latin typeface="Arial"/>
                <a:ea typeface="Arial"/>
                <a:cs typeface="Arial"/>
                <a:sym typeface="Arial"/>
              </a:rPr>
              <a:t>point at which the egg is fertilized</a:t>
            </a:r>
            <a:endParaRPr sz="2933" u="sng" kern="0">
              <a:solidFill>
                <a:srgbClr val="000000"/>
              </a:solidFill>
              <a:latin typeface="Arial"/>
              <a:ea typeface="Arial"/>
              <a:cs typeface="Arial"/>
              <a:sym typeface="Arial"/>
            </a:endParaRPr>
          </a:p>
          <a:p>
            <a:pPr defTabSz="1219170">
              <a:buClr>
                <a:srgbClr val="000000"/>
              </a:buClr>
            </a:pPr>
            <a:endParaRPr sz="2933" kern="0">
              <a:solidFill>
                <a:srgbClr val="000000"/>
              </a:solidFill>
              <a:latin typeface="Arial"/>
              <a:ea typeface="Arial"/>
              <a:cs typeface="Arial"/>
              <a:sym typeface="Arial"/>
            </a:endParaRPr>
          </a:p>
          <a:p>
            <a:pPr defTabSz="1219170">
              <a:buClr>
                <a:srgbClr val="000000"/>
              </a:buClr>
            </a:pPr>
            <a:r>
              <a:rPr lang="en-US" sz="2933" kern="0">
                <a:solidFill>
                  <a:srgbClr val="000000"/>
                </a:solidFill>
                <a:latin typeface="Arial"/>
                <a:ea typeface="Arial"/>
                <a:cs typeface="Arial"/>
                <a:sym typeface="Arial"/>
              </a:rPr>
              <a:t>*Some believe life begins at conception*</a:t>
            </a:r>
            <a:endParaRPr sz="2933" kern="0">
              <a:solidFill>
                <a:srgbClr val="000000"/>
              </a:solidFill>
              <a:latin typeface="Arial"/>
              <a:ea typeface="Arial"/>
              <a:cs typeface="Arial"/>
              <a:sym typeface="Arial"/>
            </a:endParaRPr>
          </a:p>
          <a:p>
            <a:pPr defTabSz="1219170">
              <a:buClr>
                <a:srgbClr val="000000"/>
              </a:buClr>
            </a:pPr>
            <a:endParaRPr sz="2933" kern="0">
              <a:solidFill>
                <a:srgbClr val="000000"/>
              </a:solidFill>
              <a:latin typeface="Arial"/>
              <a:ea typeface="Arial"/>
              <a:cs typeface="Arial"/>
              <a:sym typeface="Arial"/>
            </a:endParaRPr>
          </a:p>
          <a:p>
            <a:pPr defTabSz="1219170">
              <a:buClr>
                <a:srgbClr val="000000"/>
              </a:buClr>
            </a:pPr>
            <a:endParaRPr sz="2933" kern="0">
              <a:solidFill>
                <a:srgbClr val="000000"/>
              </a:solidFill>
              <a:latin typeface="Arial"/>
              <a:ea typeface="Arial"/>
              <a:cs typeface="Arial"/>
              <a:sym typeface="Arial"/>
            </a:endParaRPr>
          </a:p>
        </p:txBody>
      </p:sp>
      <p:pic>
        <p:nvPicPr>
          <p:cNvPr id="315" name="Google Shape;315;p45"/>
          <p:cNvPicPr preferRelativeResize="0"/>
          <p:nvPr/>
        </p:nvPicPr>
        <p:blipFill>
          <a:blip r:embed="rId3">
            <a:alphaModFix/>
          </a:blip>
          <a:stretch>
            <a:fillRect/>
          </a:stretch>
        </p:blipFill>
        <p:spPr>
          <a:xfrm>
            <a:off x="6828720" y="92341"/>
            <a:ext cx="4909829" cy="3208231"/>
          </a:xfrm>
          <a:prstGeom prst="rect">
            <a:avLst/>
          </a:prstGeom>
          <a:noFill/>
          <a:ln>
            <a:noFill/>
          </a:ln>
        </p:spPr>
      </p:pic>
      <p:sp>
        <p:nvSpPr>
          <p:cNvPr id="316" name="Google Shape;316;p45"/>
          <p:cNvSpPr txBox="1"/>
          <p:nvPr/>
        </p:nvSpPr>
        <p:spPr>
          <a:xfrm>
            <a:off x="488880" y="3475620"/>
            <a:ext cx="10897600" cy="33124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kern="0" dirty="0">
                <a:solidFill>
                  <a:srgbClr val="000000"/>
                </a:solidFill>
                <a:latin typeface="Arial"/>
                <a:ea typeface="Arial"/>
                <a:cs typeface="Arial"/>
                <a:sym typeface="Arial"/>
              </a:rPr>
              <a:t> </a:t>
            </a:r>
            <a:endParaRPr sz="2933" kern="0" dirty="0">
              <a:solidFill>
                <a:srgbClr val="000000"/>
              </a:solidFill>
              <a:latin typeface="Arial"/>
              <a:ea typeface="Arial"/>
              <a:cs typeface="Arial"/>
              <a:sym typeface="Arial"/>
            </a:endParaRPr>
          </a:p>
          <a:p>
            <a:pPr defTabSz="1219170">
              <a:buClr>
                <a:srgbClr val="000000"/>
              </a:buClr>
            </a:pPr>
            <a:r>
              <a:rPr lang="en-US" sz="2933" kern="0" dirty="0">
                <a:solidFill>
                  <a:srgbClr val="000000"/>
                </a:solidFill>
                <a:latin typeface="Arial"/>
                <a:ea typeface="Arial"/>
                <a:cs typeface="Arial"/>
                <a:sym typeface="Arial"/>
              </a:rPr>
              <a:t>Conception can also be a verb</a:t>
            </a:r>
            <a:endParaRPr sz="2933" kern="0" dirty="0">
              <a:solidFill>
                <a:srgbClr val="000000"/>
              </a:solidFill>
              <a:latin typeface="Arial"/>
              <a:ea typeface="Arial"/>
              <a:cs typeface="Arial"/>
              <a:sym typeface="Arial"/>
            </a:endParaRPr>
          </a:p>
          <a:p>
            <a:pPr defTabSz="1219170">
              <a:buClr>
                <a:srgbClr val="000000"/>
              </a:buClr>
            </a:pPr>
            <a:endParaRPr sz="2933" kern="0" dirty="0">
              <a:solidFill>
                <a:srgbClr val="000000"/>
              </a:solidFill>
              <a:latin typeface="Arial"/>
              <a:ea typeface="Arial"/>
              <a:cs typeface="Arial"/>
              <a:sym typeface="Arial"/>
            </a:endParaRPr>
          </a:p>
          <a:p>
            <a:pPr defTabSz="1219170">
              <a:buClr>
                <a:srgbClr val="000000"/>
              </a:buClr>
            </a:pPr>
            <a:r>
              <a:rPr lang="en-US" sz="2933" kern="0" dirty="0">
                <a:solidFill>
                  <a:srgbClr val="000000"/>
                </a:solidFill>
                <a:latin typeface="Arial"/>
                <a:ea typeface="Arial"/>
                <a:cs typeface="Arial"/>
                <a:sym typeface="Arial"/>
              </a:rPr>
              <a:t>Jane did not have trouble </a:t>
            </a:r>
            <a:r>
              <a:rPr lang="en-US" sz="2933" u="sng" kern="0" dirty="0">
                <a:solidFill>
                  <a:srgbClr val="000000"/>
                </a:solidFill>
                <a:latin typeface="Arial"/>
                <a:ea typeface="Arial"/>
                <a:cs typeface="Arial"/>
                <a:sym typeface="Arial"/>
              </a:rPr>
              <a:t>conceiving</a:t>
            </a:r>
            <a:r>
              <a:rPr lang="en-US" sz="2933" kern="0" dirty="0">
                <a:solidFill>
                  <a:srgbClr val="000000"/>
                </a:solidFill>
                <a:latin typeface="Arial"/>
                <a:ea typeface="Arial"/>
                <a:cs typeface="Arial"/>
                <a:sym typeface="Arial"/>
              </a:rPr>
              <a:t> her first child.</a:t>
            </a:r>
            <a:endParaRPr sz="2933" kern="0" dirty="0">
              <a:solidFill>
                <a:srgbClr val="000000"/>
              </a:solidFill>
              <a:latin typeface="Arial"/>
              <a:ea typeface="Arial"/>
              <a:cs typeface="Arial"/>
              <a:sym typeface="Arial"/>
            </a:endParaRPr>
          </a:p>
          <a:p>
            <a:pPr defTabSz="1219170">
              <a:buClr>
                <a:srgbClr val="000000"/>
              </a:buClr>
            </a:pPr>
            <a:endParaRPr sz="2933" kern="0" dirty="0">
              <a:solidFill>
                <a:srgbClr val="000000"/>
              </a:solidFill>
              <a:latin typeface="Arial"/>
              <a:ea typeface="Arial"/>
              <a:cs typeface="Arial"/>
              <a:sym typeface="Arial"/>
            </a:endParaRPr>
          </a:p>
          <a:p>
            <a:pPr defTabSz="1219170">
              <a:buClr>
                <a:srgbClr val="000000"/>
              </a:buClr>
            </a:pPr>
            <a:r>
              <a:rPr lang="en-US" sz="2933" kern="0" dirty="0">
                <a:solidFill>
                  <a:srgbClr val="000000"/>
                </a:solidFill>
                <a:latin typeface="Arial"/>
                <a:ea typeface="Arial"/>
                <a:cs typeface="Arial"/>
                <a:sym typeface="Arial"/>
              </a:rPr>
              <a:t>Bob could not </a:t>
            </a:r>
            <a:r>
              <a:rPr lang="en-US" sz="2933" u="sng" kern="0" dirty="0">
                <a:solidFill>
                  <a:srgbClr val="000000"/>
                </a:solidFill>
                <a:latin typeface="Arial"/>
                <a:ea typeface="Arial"/>
                <a:cs typeface="Arial"/>
                <a:sym typeface="Arial"/>
              </a:rPr>
              <a:t>conceive</a:t>
            </a:r>
            <a:r>
              <a:rPr lang="en-US" sz="2933" kern="0" dirty="0">
                <a:solidFill>
                  <a:srgbClr val="000000"/>
                </a:solidFill>
                <a:latin typeface="Arial"/>
                <a:ea typeface="Arial"/>
                <a:cs typeface="Arial"/>
                <a:sym typeface="Arial"/>
              </a:rPr>
              <a:t> of a situation where he would need a parachute.</a:t>
            </a:r>
            <a:endParaRPr sz="2933" kern="0" dirty="0">
              <a:solidFill>
                <a:srgbClr val="000000"/>
              </a:solidFill>
              <a:latin typeface="Arial"/>
              <a:ea typeface="Arial"/>
              <a:cs typeface="Arial"/>
              <a:sym typeface="Arial"/>
            </a:endParaRPr>
          </a:p>
          <a:p>
            <a:pPr defTabSz="1219170">
              <a:buClr>
                <a:srgbClr val="000000"/>
              </a:buClr>
            </a:pPr>
            <a:r>
              <a:rPr lang="en-US" sz="2933" kern="0" dirty="0">
                <a:solidFill>
                  <a:srgbClr val="000000"/>
                </a:solidFill>
                <a:latin typeface="Arial"/>
                <a:ea typeface="Arial"/>
                <a:cs typeface="Arial"/>
                <a:sym typeface="Arial"/>
              </a:rPr>
              <a:t> </a:t>
            </a:r>
            <a:endParaRPr sz="2933" kern="0" dirty="0">
              <a:solidFill>
                <a:srgbClr val="000000"/>
              </a:solidFill>
              <a:latin typeface="Arial"/>
              <a:ea typeface="Arial"/>
              <a:cs typeface="Arial"/>
              <a:sym typeface="Arial"/>
            </a:endParaRPr>
          </a:p>
          <a:p>
            <a:pPr algn="ctr" defTabSz="1219170">
              <a:buClr>
                <a:srgbClr val="000000"/>
              </a:buClr>
            </a:pPr>
            <a:r>
              <a:rPr lang="en-US" sz="2933" i="1" kern="0" dirty="0">
                <a:solidFill>
                  <a:srgbClr val="000000"/>
                </a:solidFill>
                <a:latin typeface="Arial"/>
                <a:ea typeface="Arial"/>
                <a:cs typeface="Arial"/>
                <a:sym typeface="Arial"/>
              </a:rPr>
              <a:t>What does MISCONCEPTION mean? </a:t>
            </a:r>
            <a:r>
              <a:rPr lang="en-US" sz="2933" kern="0" dirty="0">
                <a:solidFill>
                  <a:srgbClr val="000000"/>
                </a:solidFill>
                <a:latin typeface="Arial"/>
                <a:ea typeface="Arial"/>
                <a:cs typeface="Arial"/>
                <a:sym typeface="Arial"/>
              </a:rPr>
              <a:t> </a:t>
            </a:r>
            <a:endParaRPr sz="2933" i="1" kern="0"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0"/>
          <p:cNvSpPr txBox="1"/>
          <p:nvPr/>
        </p:nvSpPr>
        <p:spPr>
          <a:xfrm>
            <a:off x="222500" y="152100"/>
            <a:ext cx="7610800" cy="55112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400" i="1" kern="0">
                <a:solidFill>
                  <a:srgbClr val="000000"/>
                </a:solidFill>
                <a:latin typeface="Arial"/>
                <a:ea typeface="Arial"/>
                <a:cs typeface="Arial"/>
                <a:sym typeface="Arial"/>
              </a:rPr>
              <a:t>In this chapter, we will only focus on the more practical aspects of human reproduction.</a:t>
            </a:r>
            <a:endParaRPr sz="2400" i="1" kern="0">
              <a:solidFill>
                <a:srgbClr val="000000"/>
              </a:solidFill>
              <a:latin typeface="Arial"/>
              <a:ea typeface="Arial"/>
              <a:cs typeface="Arial"/>
              <a:sym typeface="Arial"/>
            </a:endParaRPr>
          </a:p>
          <a:p>
            <a:pPr defTabSz="1219170">
              <a:lnSpc>
                <a:spcPct val="120138"/>
              </a:lnSpc>
              <a:buClr>
                <a:srgbClr val="000000"/>
              </a:buClr>
            </a:pPr>
            <a:endParaRPr sz="2400" i="1" kern="0">
              <a:solidFill>
                <a:srgbClr val="000000"/>
              </a:solidFill>
              <a:latin typeface="Arial"/>
              <a:ea typeface="Arial"/>
              <a:cs typeface="Arial"/>
              <a:sym typeface="Arial"/>
            </a:endParaRPr>
          </a:p>
          <a:p>
            <a:pPr defTabSz="1219170">
              <a:lnSpc>
                <a:spcPct val="120138"/>
              </a:lnSpc>
              <a:buClr>
                <a:srgbClr val="000000"/>
              </a:buClr>
            </a:pPr>
            <a:r>
              <a:rPr lang="en-US" sz="2400" i="1" kern="0">
                <a:solidFill>
                  <a:srgbClr val="000000"/>
                </a:solidFill>
                <a:latin typeface="Arial"/>
                <a:ea typeface="Arial"/>
                <a:cs typeface="Arial"/>
                <a:sym typeface="Arial"/>
              </a:rPr>
              <a:t>Your book may be a resource, but we will not be following it closely.</a:t>
            </a:r>
            <a:endParaRPr sz="2400" i="1" kern="0">
              <a:solidFill>
                <a:srgbClr val="000000"/>
              </a:solidFill>
              <a:latin typeface="Arial"/>
              <a:ea typeface="Arial"/>
              <a:cs typeface="Arial"/>
              <a:sym typeface="Arial"/>
            </a:endParaRPr>
          </a:p>
          <a:p>
            <a:pPr defTabSz="1219170">
              <a:lnSpc>
                <a:spcPct val="120138"/>
              </a:lnSpc>
              <a:buClr>
                <a:srgbClr val="000000"/>
              </a:buClr>
            </a:pPr>
            <a:endParaRPr sz="2400" i="1" kern="0">
              <a:solidFill>
                <a:srgbClr val="000000"/>
              </a:solidFill>
              <a:latin typeface="Arial"/>
              <a:ea typeface="Arial"/>
              <a:cs typeface="Arial"/>
              <a:sym typeface="Arial"/>
            </a:endParaRPr>
          </a:p>
          <a:p>
            <a:pPr defTabSz="1219170">
              <a:lnSpc>
                <a:spcPct val="120138"/>
              </a:lnSpc>
              <a:buClr>
                <a:srgbClr val="000000"/>
              </a:buClr>
            </a:pPr>
            <a:r>
              <a:rPr lang="en-US" sz="2400" i="1" kern="0">
                <a:solidFill>
                  <a:srgbClr val="000000"/>
                </a:solidFill>
                <a:latin typeface="Arial"/>
                <a:ea typeface="Arial"/>
                <a:cs typeface="Arial"/>
                <a:sym typeface="Arial"/>
              </a:rPr>
              <a:t>Here, you will get an overview of both the male and female reproductive system as well as a general idea of how the process of pregnancy and birth occur.</a:t>
            </a:r>
            <a:endParaRPr sz="2400" i="1" kern="0">
              <a:solidFill>
                <a:srgbClr val="000000"/>
              </a:solidFill>
              <a:latin typeface="Arial"/>
              <a:ea typeface="Arial"/>
              <a:cs typeface="Arial"/>
              <a:sym typeface="Arial"/>
            </a:endParaRPr>
          </a:p>
          <a:p>
            <a:pPr defTabSz="1219170">
              <a:lnSpc>
                <a:spcPct val="120138"/>
              </a:lnSpc>
              <a:buClr>
                <a:srgbClr val="000000"/>
              </a:buClr>
            </a:pPr>
            <a:endParaRPr sz="2400" i="1" kern="0">
              <a:solidFill>
                <a:srgbClr val="000000"/>
              </a:solidFill>
              <a:latin typeface="Arial"/>
              <a:ea typeface="Arial"/>
              <a:cs typeface="Arial"/>
              <a:sym typeface="Arial"/>
            </a:endParaRPr>
          </a:p>
          <a:p>
            <a:pPr defTabSz="1219170">
              <a:lnSpc>
                <a:spcPct val="120138"/>
              </a:lnSpc>
              <a:buClr>
                <a:srgbClr val="000000"/>
              </a:buClr>
            </a:pPr>
            <a:r>
              <a:rPr lang="en-US" sz="2400" i="1" kern="0">
                <a:solidFill>
                  <a:srgbClr val="000000"/>
                </a:solidFill>
                <a:latin typeface="Arial"/>
                <a:ea typeface="Arial"/>
                <a:cs typeface="Arial"/>
                <a:sym typeface="Arial"/>
              </a:rPr>
              <a:t>We will also be watching the video – “From Conception to Birth”</a:t>
            </a:r>
            <a:endParaRPr sz="2400" i="1" kern="0">
              <a:solidFill>
                <a:srgbClr val="000000"/>
              </a:solidFill>
              <a:latin typeface="Arial"/>
              <a:ea typeface="Arial"/>
              <a:cs typeface="Arial"/>
              <a:sym typeface="Arial"/>
            </a:endParaRPr>
          </a:p>
        </p:txBody>
      </p:sp>
      <p:pic>
        <p:nvPicPr>
          <p:cNvPr id="47" name="Google Shape;47;p10"/>
          <p:cNvPicPr preferRelativeResize="0"/>
          <p:nvPr/>
        </p:nvPicPr>
        <p:blipFill>
          <a:blip r:embed="rId3">
            <a:alphaModFix/>
          </a:blip>
          <a:stretch>
            <a:fillRect/>
          </a:stretch>
        </p:blipFill>
        <p:spPr>
          <a:xfrm>
            <a:off x="8176294" y="446725"/>
            <a:ext cx="3276585" cy="46291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p:nvPr/>
        </p:nvSpPr>
        <p:spPr>
          <a:xfrm>
            <a:off x="336811" y="227340"/>
            <a:ext cx="6045600" cy="7576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4000" kern="0">
                <a:solidFill>
                  <a:srgbClr val="000000"/>
                </a:solidFill>
                <a:latin typeface="Arial"/>
                <a:cs typeface="Arial"/>
                <a:sym typeface="Arial"/>
              </a:rPr>
              <a:t>SEX DETERMINATION</a:t>
            </a:r>
            <a:endParaRPr sz="4000" kern="0">
              <a:solidFill>
                <a:srgbClr val="000000"/>
              </a:solidFill>
              <a:latin typeface="Arial"/>
              <a:cs typeface="Arial"/>
              <a:sym typeface="Arial"/>
            </a:endParaRPr>
          </a:p>
        </p:txBody>
      </p:sp>
      <p:pic>
        <p:nvPicPr>
          <p:cNvPr id="322" name="Google Shape;322;p46"/>
          <p:cNvPicPr preferRelativeResize="0"/>
          <p:nvPr/>
        </p:nvPicPr>
        <p:blipFill>
          <a:blip r:embed="rId3">
            <a:alphaModFix/>
          </a:blip>
          <a:stretch>
            <a:fillRect/>
          </a:stretch>
        </p:blipFill>
        <p:spPr>
          <a:xfrm>
            <a:off x="336811" y="883913"/>
            <a:ext cx="4840523" cy="4214884"/>
          </a:xfrm>
          <a:prstGeom prst="rect">
            <a:avLst/>
          </a:prstGeom>
          <a:noFill/>
          <a:ln>
            <a:noFill/>
          </a:ln>
        </p:spPr>
      </p:pic>
      <p:pic>
        <p:nvPicPr>
          <p:cNvPr id="323" name="Google Shape;323;p46"/>
          <p:cNvPicPr preferRelativeResize="0"/>
          <p:nvPr/>
        </p:nvPicPr>
        <p:blipFill>
          <a:blip r:embed="rId4">
            <a:alphaModFix/>
          </a:blip>
          <a:stretch>
            <a:fillRect/>
          </a:stretch>
        </p:blipFill>
        <p:spPr>
          <a:xfrm>
            <a:off x="6558735" y="227341"/>
            <a:ext cx="4054792" cy="4106228"/>
          </a:xfrm>
          <a:prstGeom prst="rect">
            <a:avLst/>
          </a:prstGeom>
          <a:noFill/>
          <a:ln>
            <a:noFill/>
          </a:ln>
        </p:spPr>
      </p:pic>
      <p:pic>
        <p:nvPicPr>
          <p:cNvPr id="324" name="Google Shape;324;p46"/>
          <p:cNvPicPr preferRelativeResize="0"/>
          <p:nvPr/>
        </p:nvPicPr>
        <p:blipFill>
          <a:blip r:embed="rId5">
            <a:alphaModFix/>
          </a:blip>
          <a:stretch>
            <a:fillRect/>
          </a:stretch>
        </p:blipFill>
        <p:spPr>
          <a:xfrm>
            <a:off x="7308572" y="4547891"/>
            <a:ext cx="3255345" cy="2167844"/>
          </a:xfrm>
          <a:prstGeom prst="rect">
            <a:avLst/>
          </a:prstGeom>
          <a:noFill/>
          <a:ln>
            <a:noFill/>
          </a:ln>
        </p:spPr>
      </p:pic>
      <p:pic>
        <p:nvPicPr>
          <p:cNvPr id="325" name="Google Shape;325;p46"/>
          <p:cNvPicPr preferRelativeResize="0"/>
          <p:nvPr/>
        </p:nvPicPr>
        <p:blipFill>
          <a:blip r:embed="rId6">
            <a:alphaModFix/>
          </a:blip>
          <a:stretch>
            <a:fillRect/>
          </a:stretch>
        </p:blipFill>
        <p:spPr>
          <a:xfrm>
            <a:off x="1667131" y="4598741"/>
            <a:ext cx="3087995" cy="206614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372391" y="279652"/>
            <a:ext cx="11554800" cy="2865200"/>
          </a:xfrm>
          <a:prstGeom prst="rect">
            <a:avLst/>
          </a:prstGeom>
        </p:spPr>
        <p:txBody>
          <a:bodyPr spcFirstLastPara="1" wrap="square" lIns="41900" tIns="41900" rIns="41900" bIns="41900" anchor="t" anchorCtr="0">
            <a:noAutofit/>
          </a:bodyPr>
          <a:lstStyle/>
          <a:p>
            <a:pPr>
              <a:buNone/>
            </a:pPr>
            <a:r>
              <a:rPr lang="en-US"/>
              <a:t>If the zygote has the incorrect number of chromosomes, it may never start growing.  An extra chromosome #21 will result in the baby having Down Syndrome.</a:t>
            </a:r>
            <a:endParaRPr/>
          </a:p>
        </p:txBody>
      </p:sp>
      <p:pic>
        <p:nvPicPr>
          <p:cNvPr id="331" name="Google Shape;331;p47"/>
          <p:cNvPicPr preferRelativeResize="0"/>
          <p:nvPr/>
        </p:nvPicPr>
        <p:blipFill>
          <a:blip r:embed="rId3">
            <a:alphaModFix/>
          </a:blip>
          <a:stretch>
            <a:fillRect/>
          </a:stretch>
        </p:blipFill>
        <p:spPr>
          <a:xfrm>
            <a:off x="975360" y="3291841"/>
            <a:ext cx="2286000" cy="3120391"/>
          </a:xfrm>
          <a:prstGeom prst="rect">
            <a:avLst/>
          </a:prstGeom>
          <a:noFill/>
          <a:ln>
            <a:noFill/>
          </a:ln>
        </p:spPr>
      </p:pic>
      <p:pic>
        <p:nvPicPr>
          <p:cNvPr id="332" name="Google Shape;332;p47"/>
          <p:cNvPicPr preferRelativeResize="0"/>
          <p:nvPr/>
        </p:nvPicPr>
        <p:blipFill>
          <a:blip r:embed="rId4">
            <a:alphaModFix/>
          </a:blip>
          <a:stretch>
            <a:fillRect/>
          </a:stretch>
        </p:blipFill>
        <p:spPr>
          <a:xfrm>
            <a:off x="4998721" y="3200401"/>
            <a:ext cx="6183031" cy="319196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p:nvPr/>
        </p:nvSpPr>
        <p:spPr>
          <a:xfrm>
            <a:off x="325951" y="274635"/>
            <a:ext cx="9193200" cy="500400"/>
          </a:xfrm>
          <a:prstGeom prst="rect">
            <a:avLst/>
          </a:prstGeom>
          <a:noFill/>
          <a:ln>
            <a:noFill/>
          </a:ln>
        </p:spPr>
        <p:txBody>
          <a:bodyPr spcFirstLastPara="1" wrap="square" lIns="41900" tIns="41900" rIns="41900" bIns="41900" anchor="t" anchorCtr="0">
            <a:noAutofit/>
          </a:bodyPr>
          <a:lstStyle/>
          <a:p>
            <a:pPr defTabSz="1219170">
              <a:lnSpc>
                <a:spcPct val="120089"/>
              </a:lnSpc>
              <a:buClr>
                <a:srgbClr val="000000"/>
              </a:buClr>
            </a:pPr>
            <a:r>
              <a:rPr lang="en-US" sz="3467" kern="0">
                <a:solidFill>
                  <a:srgbClr val="000000"/>
                </a:solidFill>
                <a:latin typeface="Arial"/>
                <a:ea typeface="Arial"/>
                <a:cs typeface="Arial"/>
                <a:sym typeface="Arial"/>
              </a:rPr>
              <a:t>How does a woman know she is pregnant?</a:t>
            </a:r>
            <a:endParaRPr sz="3467" kern="0">
              <a:solidFill>
                <a:srgbClr val="000000"/>
              </a:solidFill>
              <a:latin typeface="Arial"/>
              <a:ea typeface="Arial"/>
              <a:cs typeface="Arial"/>
              <a:sym typeface="Arial"/>
            </a:endParaRPr>
          </a:p>
        </p:txBody>
      </p:sp>
      <p:sp>
        <p:nvSpPr>
          <p:cNvPr id="338" name="Google Shape;338;p48"/>
          <p:cNvSpPr txBox="1"/>
          <p:nvPr/>
        </p:nvSpPr>
        <p:spPr>
          <a:xfrm>
            <a:off x="529829" y="1115640"/>
            <a:ext cx="4421600" cy="3244400"/>
          </a:xfrm>
          <a:prstGeom prst="rect">
            <a:avLst/>
          </a:prstGeom>
          <a:noFill/>
          <a:ln>
            <a:noFill/>
          </a:ln>
        </p:spPr>
        <p:txBody>
          <a:bodyPr spcFirstLastPara="1" wrap="square" lIns="41900" tIns="41900" rIns="41900" bIns="41900" anchor="t" anchorCtr="0">
            <a:noAutofit/>
          </a:bodyPr>
          <a:lstStyle/>
          <a:p>
            <a:pPr marL="423323" indent="-270927" defTabSz="1219170">
              <a:lnSpc>
                <a:spcPct val="120000"/>
              </a:lnSpc>
              <a:buClr>
                <a:srgbClr val="000000"/>
              </a:buClr>
              <a:buSzPts val="2400"/>
              <a:buFont typeface="Arial"/>
              <a:buChar char="●"/>
            </a:pPr>
            <a:r>
              <a:rPr lang="en-US" sz="3200" kern="0" dirty="0">
                <a:solidFill>
                  <a:srgbClr val="000000"/>
                </a:solidFill>
                <a:latin typeface="Arial"/>
                <a:ea typeface="Arial"/>
                <a:cs typeface="Arial"/>
                <a:sym typeface="Arial"/>
              </a:rPr>
              <a:t>Missed period</a:t>
            </a:r>
            <a:endParaRPr sz="3200" kern="0" dirty="0">
              <a:solidFill>
                <a:srgbClr val="000000"/>
              </a:solidFill>
              <a:latin typeface="Arial"/>
              <a:ea typeface="Arial"/>
              <a:cs typeface="Arial"/>
              <a:sym typeface="Arial"/>
            </a:endParaRPr>
          </a:p>
          <a:p>
            <a:pPr marL="423323" indent="-270927" defTabSz="1219170">
              <a:lnSpc>
                <a:spcPct val="120000"/>
              </a:lnSpc>
              <a:buClr>
                <a:srgbClr val="000000"/>
              </a:buClr>
              <a:buSzPts val="2400"/>
              <a:buFont typeface="Arial"/>
              <a:buChar char="●"/>
            </a:pPr>
            <a:r>
              <a:rPr lang="en-US" sz="3200" kern="0" dirty="0">
                <a:solidFill>
                  <a:srgbClr val="000000"/>
                </a:solidFill>
                <a:latin typeface="Arial"/>
                <a:ea typeface="Arial"/>
                <a:cs typeface="Arial"/>
                <a:sym typeface="Arial"/>
              </a:rPr>
              <a:t>Changes in body, tenderness in breasts, nausea…</a:t>
            </a:r>
            <a:r>
              <a:rPr lang="en-US" sz="3200" kern="0" dirty="0" err="1">
                <a:solidFill>
                  <a:srgbClr val="000000"/>
                </a:solidFill>
                <a:latin typeface="Arial"/>
                <a:ea typeface="Arial"/>
                <a:cs typeface="Arial"/>
                <a:sym typeface="Arial"/>
              </a:rPr>
              <a:t>etc</a:t>
            </a:r>
            <a:endParaRPr sz="3200" kern="0" dirty="0">
              <a:solidFill>
                <a:srgbClr val="000000"/>
              </a:solidFill>
              <a:latin typeface="Arial"/>
              <a:ea typeface="Arial"/>
              <a:cs typeface="Arial"/>
              <a:sym typeface="Arial"/>
            </a:endParaRPr>
          </a:p>
          <a:p>
            <a:pPr marL="423323" indent="-270927" defTabSz="1219170">
              <a:lnSpc>
                <a:spcPct val="120000"/>
              </a:lnSpc>
              <a:buClr>
                <a:srgbClr val="000000"/>
              </a:buClr>
              <a:buSzPts val="2400"/>
              <a:buFont typeface="Arial"/>
              <a:buChar char="●"/>
            </a:pPr>
            <a:r>
              <a:rPr lang="en-US" sz="3200" kern="0" dirty="0">
                <a:solidFill>
                  <a:srgbClr val="000000"/>
                </a:solidFill>
                <a:latin typeface="Arial"/>
                <a:ea typeface="Arial"/>
                <a:cs typeface="Arial"/>
                <a:sym typeface="Arial"/>
              </a:rPr>
              <a:t>Pregnancy test – tests urine for hormone levels</a:t>
            </a:r>
            <a:endParaRPr sz="3200" kern="0" dirty="0">
              <a:solidFill>
                <a:srgbClr val="000000"/>
              </a:solidFill>
              <a:latin typeface="Arial"/>
              <a:ea typeface="Arial"/>
              <a:cs typeface="Arial"/>
              <a:sym typeface="Arial"/>
            </a:endParaRPr>
          </a:p>
        </p:txBody>
      </p:sp>
      <p:pic>
        <p:nvPicPr>
          <p:cNvPr id="339" name="Google Shape;339;p48"/>
          <p:cNvPicPr preferRelativeResize="0"/>
          <p:nvPr/>
        </p:nvPicPr>
        <p:blipFill>
          <a:blip r:embed="rId3">
            <a:alphaModFix/>
          </a:blip>
          <a:stretch>
            <a:fillRect/>
          </a:stretch>
        </p:blipFill>
        <p:spPr>
          <a:xfrm>
            <a:off x="5181601" y="1066793"/>
            <a:ext cx="4952993" cy="5467343"/>
          </a:xfrm>
          <a:prstGeom prst="rect">
            <a:avLst/>
          </a:prstGeom>
          <a:noFill/>
          <a:ln>
            <a:noFill/>
          </a:ln>
        </p:spPr>
      </p:pic>
      <p:pic>
        <p:nvPicPr>
          <p:cNvPr id="340" name="Google Shape;340;p48"/>
          <p:cNvPicPr preferRelativeResize="0"/>
          <p:nvPr/>
        </p:nvPicPr>
        <p:blipFill>
          <a:blip r:embed="rId4">
            <a:alphaModFix/>
          </a:blip>
          <a:stretch>
            <a:fillRect/>
          </a:stretch>
        </p:blipFill>
        <p:spPr>
          <a:xfrm>
            <a:off x="8200200" y="910352"/>
            <a:ext cx="3514725" cy="205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txBox="1"/>
          <p:nvPr/>
        </p:nvSpPr>
        <p:spPr>
          <a:xfrm>
            <a:off x="267089" y="201352"/>
            <a:ext cx="5657200" cy="11372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3333" b="1" kern="0">
                <a:solidFill>
                  <a:srgbClr val="000000"/>
                </a:solidFill>
                <a:latin typeface="Arial"/>
                <a:ea typeface="Arial"/>
                <a:cs typeface="Arial"/>
                <a:sym typeface="Arial"/>
              </a:rPr>
              <a:t>Male Reproductive System</a:t>
            </a:r>
            <a:endParaRPr sz="3333" b="1" kern="0">
              <a:solidFill>
                <a:srgbClr val="000000"/>
              </a:solidFill>
              <a:latin typeface="Arial"/>
              <a:ea typeface="Arial"/>
              <a:cs typeface="Arial"/>
              <a:sym typeface="Arial"/>
            </a:endParaRPr>
          </a:p>
        </p:txBody>
      </p:sp>
      <p:sp>
        <p:nvSpPr>
          <p:cNvPr id="53" name="Google Shape;53;p11"/>
          <p:cNvSpPr txBox="1"/>
          <p:nvPr/>
        </p:nvSpPr>
        <p:spPr>
          <a:xfrm>
            <a:off x="331529" y="1918957"/>
            <a:ext cx="5528400" cy="3393600"/>
          </a:xfrm>
          <a:prstGeom prst="rect">
            <a:avLst/>
          </a:prstGeom>
          <a:solidFill>
            <a:srgbClr val="FFFFFF"/>
          </a:solidFill>
          <a:ln>
            <a:noFill/>
          </a:ln>
        </p:spPr>
        <p:txBody>
          <a:bodyPr spcFirstLastPara="1" wrap="square" lIns="41900" tIns="41900" rIns="41900" bIns="41900" anchor="t" anchorCtr="0">
            <a:noAutofit/>
          </a:bodyPr>
          <a:lstStyle/>
          <a:p>
            <a:pPr defTabSz="1219170">
              <a:lnSpc>
                <a:spcPct val="120138"/>
              </a:lnSpc>
              <a:buClr>
                <a:srgbClr val="000000"/>
              </a:buClr>
            </a:pPr>
            <a:r>
              <a:rPr lang="en-US" sz="3733" kern="0" dirty="0">
                <a:solidFill>
                  <a:srgbClr val="000000"/>
                </a:solidFill>
                <a:latin typeface="Arial"/>
                <a:ea typeface="Arial"/>
                <a:cs typeface="Arial"/>
                <a:sym typeface="Arial"/>
              </a:rPr>
              <a:t>Major Structures: </a:t>
            </a:r>
            <a:endParaRPr sz="3733" kern="0" dirty="0">
              <a:solidFill>
                <a:srgbClr val="000000"/>
              </a:solidFill>
              <a:latin typeface="Arial"/>
              <a:ea typeface="Arial"/>
              <a:cs typeface="Arial"/>
              <a:sym typeface="Arial"/>
            </a:endParaRPr>
          </a:p>
          <a:p>
            <a:pPr defTabSz="1219170">
              <a:lnSpc>
                <a:spcPct val="120138"/>
              </a:lnSpc>
              <a:buClr>
                <a:srgbClr val="000000"/>
              </a:buClr>
            </a:pPr>
            <a:endParaRPr sz="3733" kern="0" dirty="0">
              <a:solidFill>
                <a:srgbClr val="000000"/>
              </a:solidFill>
              <a:latin typeface="Arial"/>
              <a:cs typeface="Arial"/>
              <a:sym typeface="Arial"/>
            </a:endParaRPr>
          </a:p>
          <a:p>
            <a:pPr defTabSz="1219170">
              <a:lnSpc>
                <a:spcPct val="120138"/>
              </a:lnSpc>
              <a:buClr>
                <a:srgbClr val="000000"/>
              </a:buClr>
            </a:pPr>
            <a:r>
              <a:rPr lang="en-US" sz="3733" kern="0" dirty="0">
                <a:solidFill>
                  <a:srgbClr val="000000"/>
                </a:solidFill>
                <a:latin typeface="Arial"/>
                <a:ea typeface="Arial"/>
                <a:cs typeface="Arial"/>
                <a:sym typeface="Arial"/>
              </a:rPr>
              <a:t>Testes</a:t>
            </a:r>
            <a:endParaRPr sz="3733" kern="0" dirty="0">
              <a:solidFill>
                <a:srgbClr val="000000"/>
              </a:solidFill>
              <a:latin typeface="Arial"/>
              <a:cs typeface="Arial"/>
              <a:sym typeface="Arial"/>
            </a:endParaRPr>
          </a:p>
          <a:p>
            <a:pPr defTabSz="1219170">
              <a:lnSpc>
                <a:spcPct val="120138"/>
              </a:lnSpc>
              <a:buClr>
                <a:srgbClr val="000000"/>
              </a:buClr>
            </a:pPr>
            <a:r>
              <a:rPr lang="en-US" sz="3733" kern="0" dirty="0">
                <a:solidFill>
                  <a:srgbClr val="000000"/>
                </a:solidFill>
                <a:latin typeface="Arial"/>
                <a:ea typeface="Arial"/>
                <a:cs typeface="Arial"/>
                <a:sym typeface="Arial"/>
              </a:rPr>
              <a:t>Vas Deferens</a:t>
            </a:r>
            <a:endParaRPr sz="3733" kern="0" dirty="0">
              <a:solidFill>
                <a:srgbClr val="000000"/>
              </a:solidFill>
              <a:latin typeface="Arial"/>
              <a:cs typeface="Arial"/>
              <a:sym typeface="Arial"/>
            </a:endParaRPr>
          </a:p>
          <a:p>
            <a:pPr defTabSz="1219170">
              <a:lnSpc>
                <a:spcPct val="120138"/>
              </a:lnSpc>
              <a:buClr>
                <a:srgbClr val="000000"/>
              </a:buClr>
            </a:pPr>
            <a:r>
              <a:rPr lang="en-US" sz="3733" kern="0" dirty="0">
                <a:solidFill>
                  <a:srgbClr val="000000"/>
                </a:solidFill>
                <a:latin typeface="Arial"/>
                <a:ea typeface="Arial"/>
                <a:cs typeface="Arial"/>
                <a:sym typeface="Arial"/>
              </a:rPr>
              <a:t>Prostate</a:t>
            </a:r>
            <a:endParaRPr sz="3733" kern="0" dirty="0">
              <a:solidFill>
                <a:srgbClr val="000000"/>
              </a:solidFill>
              <a:latin typeface="Arial"/>
              <a:cs typeface="Arial"/>
              <a:sym typeface="Arial"/>
            </a:endParaRPr>
          </a:p>
          <a:p>
            <a:pPr defTabSz="1219170">
              <a:lnSpc>
                <a:spcPct val="120138"/>
              </a:lnSpc>
              <a:buClr>
                <a:srgbClr val="000000"/>
              </a:buClr>
            </a:pPr>
            <a:r>
              <a:rPr lang="en-US" sz="3733" kern="0" dirty="0">
                <a:solidFill>
                  <a:srgbClr val="000000"/>
                </a:solidFill>
                <a:latin typeface="Arial"/>
                <a:ea typeface="Arial"/>
                <a:cs typeface="Arial"/>
                <a:sym typeface="Arial"/>
              </a:rPr>
              <a:t>Penis </a:t>
            </a:r>
            <a:endParaRPr sz="3733" kern="0" dirty="0">
              <a:solidFill>
                <a:srgbClr val="000000"/>
              </a:solidFill>
              <a:latin typeface="Arial"/>
              <a:ea typeface="Arial"/>
              <a:cs typeface="Arial"/>
              <a:sym typeface="Arial"/>
            </a:endParaRPr>
          </a:p>
        </p:txBody>
      </p:sp>
      <p:pic>
        <p:nvPicPr>
          <p:cNvPr id="54" name="Google Shape;54;p11"/>
          <p:cNvPicPr preferRelativeResize="0"/>
          <p:nvPr/>
        </p:nvPicPr>
        <p:blipFill>
          <a:blip r:embed="rId3">
            <a:alphaModFix/>
          </a:blip>
          <a:stretch>
            <a:fillRect/>
          </a:stretch>
        </p:blipFill>
        <p:spPr>
          <a:xfrm>
            <a:off x="6457951" y="372241"/>
            <a:ext cx="4073197" cy="61135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2"/>
          <p:cNvPicPr preferRelativeResize="0"/>
          <p:nvPr/>
        </p:nvPicPr>
        <p:blipFill>
          <a:blip r:embed="rId3">
            <a:alphaModFix/>
          </a:blip>
          <a:stretch>
            <a:fillRect/>
          </a:stretch>
        </p:blipFill>
        <p:spPr>
          <a:xfrm>
            <a:off x="5903270" y="110636"/>
            <a:ext cx="6146300" cy="5823667"/>
          </a:xfrm>
          <a:prstGeom prst="rect">
            <a:avLst/>
          </a:prstGeom>
          <a:noFill/>
          <a:ln>
            <a:noFill/>
          </a:ln>
        </p:spPr>
      </p:pic>
      <p:sp>
        <p:nvSpPr>
          <p:cNvPr id="60" name="Google Shape;60;p12"/>
          <p:cNvSpPr txBox="1"/>
          <p:nvPr/>
        </p:nvSpPr>
        <p:spPr>
          <a:xfrm>
            <a:off x="305600" y="290233"/>
            <a:ext cx="5335600" cy="5162800"/>
          </a:xfrm>
          <a:prstGeom prst="rect">
            <a:avLst/>
          </a:prstGeom>
          <a:noFill/>
          <a:ln>
            <a:noFill/>
          </a:ln>
        </p:spPr>
        <p:txBody>
          <a:bodyPr spcFirstLastPara="1" wrap="square" lIns="41900" tIns="41900" rIns="41900" bIns="41900" anchor="t" anchorCtr="0">
            <a:noAutofit/>
          </a:bodyPr>
          <a:lstStyle/>
          <a:p>
            <a:pPr defTabSz="1219170">
              <a:buClr>
                <a:srgbClr val="000000"/>
              </a:buClr>
            </a:pPr>
            <a:r>
              <a:rPr lang="en-US" sz="2933" b="1" kern="0">
                <a:solidFill>
                  <a:srgbClr val="000000"/>
                </a:solidFill>
                <a:latin typeface="Arial"/>
                <a:ea typeface="Arial"/>
                <a:cs typeface="Arial"/>
                <a:sym typeface="Arial"/>
              </a:rPr>
              <a:t>Testes</a:t>
            </a:r>
            <a:r>
              <a:rPr lang="en-US" sz="2933" kern="0">
                <a:solidFill>
                  <a:srgbClr val="000000"/>
                </a:solidFill>
                <a:latin typeface="Arial"/>
                <a:ea typeface="Arial"/>
                <a:cs typeface="Arial"/>
                <a:sym typeface="Arial"/>
              </a:rPr>
              <a:t> - </a:t>
            </a:r>
            <a:r>
              <a:rPr lang="en-US" sz="2933" u="sng" kern="0">
                <a:solidFill>
                  <a:srgbClr val="000000"/>
                </a:solidFill>
                <a:latin typeface="Arial"/>
                <a:ea typeface="Arial"/>
                <a:cs typeface="Arial"/>
                <a:sym typeface="Arial"/>
              </a:rPr>
              <a:t>make sperm</a:t>
            </a:r>
            <a:r>
              <a:rPr lang="en-US" sz="2933" kern="0">
                <a:solidFill>
                  <a:srgbClr val="000000"/>
                </a:solidFill>
                <a:latin typeface="Arial"/>
                <a:ea typeface="Arial"/>
                <a:cs typeface="Arial"/>
                <a:sym typeface="Arial"/>
              </a:rPr>
              <a:t> via meiosis. The testes</a:t>
            </a:r>
            <a:r>
              <a:rPr lang="en-US" sz="2933" kern="0">
                <a:solidFill>
                  <a:srgbClr val="000000"/>
                </a:solidFill>
                <a:latin typeface="Arial"/>
                <a:cs typeface="Arial"/>
                <a:sym typeface="Arial"/>
              </a:rPr>
              <a:t> also</a:t>
            </a:r>
            <a:r>
              <a:rPr lang="en-US" sz="2933" kern="0">
                <a:solidFill>
                  <a:srgbClr val="000000"/>
                </a:solidFill>
                <a:latin typeface="Arial"/>
                <a:ea typeface="Arial"/>
                <a:cs typeface="Arial"/>
                <a:sym typeface="Arial"/>
              </a:rPr>
              <a:t> </a:t>
            </a:r>
            <a:r>
              <a:rPr lang="en-US" sz="2933" u="sng" kern="0">
                <a:solidFill>
                  <a:srgbClr val="000000"/>
                </a:solidFill>
                <a:latin typeface="Arial"/>
                <a:ea typeface="Arial"/>
                <a:cs typeface="Arial"/>
                <a:sym typeface="Arial"/>
              </a:rPr>
              <a:t>produc</a:t>
            </a:r>
            <a:r>
              <a:rPr lang="en-US" sz="2933" u="sng" kern="0">
                <a:solidFill>
                  <a:srgbClr val="000000"/>
                </a:solidFill>
                <a:latin typeface="Arial"/>
                <a:cs typeface="Arial"/>
                <a:sym typeface="Arial"/>
              </a:rPr>
              <a:t>e </a:t>
            </a:r>
            <a:r>
              <a:rPr lang="en-US" sz="2933" u="sng" kern="0">
                <a:solidFill>
                  <a:srgbClr val="000000"/>
                </a:solidFill>
                <a:latin typeface="Arial"/>
                <a:ea typeface="Arial"/>
                <a:cs typeface="Arial"/>
                <a:sym typeface="Arial"/>
              </a:rPr>
              <a:t>testosterone</a:t>
            </a:r>
            <a:r>
              <a:rPr lang="en-US" sz="2933" kern="0">
                <a:solidFill>
                  <a:srgbClr val="000000"/>
                </a:solidFill>
                <a:latin typeface="Arial"/>
                <a:ea typeface="Arial"/>
                <a:cs typeface="Arial"/>
                <a:sym typeface="Arial"/>
              </a:rPr>
              <a:t>, the male hormone.</a:t>
            </a:r>
            <a:endParaRPr sz="2933" kern="0">
              <a:solidFill>
                <a:srgbClr val="000000"/>
              </a:solidFill>
              <a:latin typeface="Arial"/>
              <a:ea typeface="Arial"/>
              <a:cs typeface="Arial"/>
              <a:sym typeface="Arial"/>
            </a:endParaRPr>
          </a:p>
          <a:p>
            <a:pPr defTabSz="1219170">
              <a:buClr>
                <a:srgbClr val="000000"/>
              </a:buClr>
            </a:pPr>
            <a:endParaRPr sz="2933" kern="0">
              <a:solidFill>
                <a:srgbClr val="000000"/>
              </a:solidFill>
              <a:latin typeface="Arial"/>
              <a:cs typeface="Arial"/>
              <a:sym typeface="Arial"/>
            </a:endParaRPr>
          </a:p>
          <a:p>
            <a:pPr marL="507987" indent="-440256" defTabSz="1219170">
              <a:buClr>
                <a:srgbClr val="000000"/>
              </a:buClr>
              <a:buSzPts val="2200"/>
              <a:buFont typeface="Arial"/>
              <a:buChar char="-"/>
            </a:pPr>
            <a:r>
              <a:rPr lang="en-US" sz="2933" kern="0">
                <a:solidFill>
                  <a:srgbClr val="000000"/>
                </a:solidFill>
                <a:latin typeface="Arial"/>
                <a:cs typeface="Arial"/>
                <a:sym typeface="Arial"/>
              </a:rPr>
              <a:t>They are enclosed in the scrotum</a:t>
            </a:r>
            <a:endParaRPr sz="2933" kern="0">
              <a:solidFill>
                <a:srgbClr val="000000"/>
              </a:solidFill>
              <a:latin typeface="Arial"/>
              <a:cs typeface="Arial"/>
              <a:sym typeface="Arial"/>
            </a:endParaRPr>
          </a:p>
          <a:p>
            <a:pPr defTabSz="1219170">
              <a:buClr>
                <a:srgbClr val="000000"/>
              </a:buClr>
            </a:pPr>
            <a:endParaRPr sz="2933" kern="0">
              <a:solidFill>
                <a:srgbClr val="000000"/>
              </a:solidFill>
              <a:latin typeface="Arial"/>
              <a:ea typeface="Arial"/>
              <a:cs typeface="Arial"/>
              <a:sym typeface="Arial"/>
            </a:endParaRPr>
          </a:p>
          <a:p>
            <a:pPr defTabSz="1219170">
              <a:buClr>
                <a:srgbClr val="000000"/>
              </a:buClr>
            </a:pPr>
            <a:r>
              <a:rPr lang="en-US" sz="2933" b="1" kern="0">
                <a:solidFill>
                  <a:srgbClr val="000000"/>
                </a:solidFill>
                <a:latin typeface="Arial"/>
                <a:ea typeface="Arial"/>
                <a:cs typeface="Arial"/>
                <a:sym typeface="Arial"/>
              </a:rPr>
              <a:t>Testosterone</a:t>
            </a:r>
            <a:r>
              <a:rPr lang="en-US" sz="2933" kern="0">
                <a:solidFill>
                  <a:srgbClr val="000000"/>
                </a:solidFill>
                <a:latin typeface="Arial"/>
                <a:ea typeface="Arial"/>
                <a:cs typeface="Arial"/>
                <a:sym typeface="Arial"/>
              </a:rPr>
              <a:t> is responsible for many of the </a:t>
            </a:r>
            <a:r>
              <a:rPr lang="en-US" sz="2933" u="sng" kern="0">
                <a:solidFill>
                  <a:srgbClr val="000000"/>
                </a:solidFill>
                <a:latin typeface="Arial"/>
                <a:ea typeface="Arial"/>
                <a:cs typeface="Arial"/>
                <a:sym typeface="Arial"/>
              </a:rPr>
              <a:t>male characteristics</a:t>
            </a:r>
            <a:r>
              <a:rPr lang="en-US" sz="2933" kern="0">
                <a:solidFill>
                  <a:srgbClr val="000000"/>
                </a:solidFill>
                <a:latin typeface="Arial"/>
                <a:ea typeface="Arial"/>
                <a:cs typeface="Arial"/>
                <a:sym typeface="Arial"/>
              </a:rPr>
              <a:t>.</a:t>
            </a:r>
            <a:endParaRPr sz="2933" kern="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body" idx="1"/>
          </p:nvPr>
        </p:nvSpPr>
        <p:spPr>
          <a:xfrm>
            <a:off x="299667" y="216599"/>
            <a:ext cx="6649600" cy="6232000"/>
          </a:xfrm>
          <a:prstGeom prst="rect">
            <a:avLst/>
          </a:prstGeom>
        </p:spPr>
        <p:txBody>
          <a:bodyPr spcFirstLastPara="1" wrap="square" lIns="41900" tIns="41900" rIns="41900" bIns="41900" anchor="t" anchorCtr="0">
            <a:noAutofit/>
          </a:bodyPr>
          <a:lstStyle/>
          <a:p>
            <a:pPr marL="0" indent="0">
              <a:buNone/>
            </a:pPr>
            <a:r>
              <a:rPr lang="en-US" b="1"/>
              <a:t>Epididymus </a:t>
            </a:r>
            <a:r>
              <a:rPr lang="en-US"/>
              <a:t>- </a:t>
            </a:r>
            <a:r>
              <a:rPr lang="en-US" u="sng"/>
              <a:t>collects mature sperm</a:t>
            </a:r>
            <a:r>
              <a:rPr lang="en-US"/>
              <a:t> which is eventually propelled through the vas deferens</a:t>
            </a:r>
            <a:endParaRPr b="1"/>
          </a:p>
          <a:p>
            <a:pPr marL="0" indent="0">
              <a:buNone/>
            </a:pPr>
            <a:endParaRPr b="1"/>
          </a:p>
          <a:p>
            <a:pPr marL="0" indent="0">
              <a:buNone/>
            </a:pPr>
            <a:r>
              <a:rPr lang="en-US" b="1"/>
              <a:t>Vas deferens</a:t>
            </a:r>
            <a:r>
              <a:rPr lang="en-US"/>
              <a:t> -sperm travel through this tube, joins with urethra   </a:t>
            </a:r>
            <a:endParaRPr/>
          </a:p>
          <a:p>
            <a:pPr marL="0" indent="0">
              <a:buNone/>
            </a:pPr>
            <a:endParaRPr/>
          </a:p>
          <a:p>
            <a:pPr marL="0" indent="0">
              <a:buNone/>
            </a:pPr>
            <a:r>
              <a:rPr lang="en-US" b="1"/>
              <a:t>Vasectomy</a:t>
            </a:r>
            <a:r>
              <a:rPr lang="en-US"/>
              <a:t> - the tube is cut to prevent sperm leaving (and fertilizing an egg)</a:t>
            </a:r>
            <a:endParaRPr/>
          </a:p>
          <a:p>
            <a:pPr marL="0" indent="0">
              <a:buNone/>
            </a:pPr>
            <a:endParaRPr/>
          </a:p>
          <a:p>
            <a:pPr marL="423323" indent="0">
              <a:buNone/>
            </a:pPr>
            <a:r>
              <a:rPr lang="en-US"/>
              <a:t>This procedure can be done right in the doctor's office</a:t>
            </a:r>
            <a:endParaRPr/>
          </a:p>
        </p:txBody>
      </p:sp>
      <p:pic>
        <p:nvPicPr>
          <p:cNvPr id="66" name="Google Shape;66;p13"/>
          <p:cNvPicPr preferRelativeResize="0"/>
          <p:nvPr/>
        </p:nvPicPr>
        <p:blipFill>
          <a:blip r:embed="rId3">
            <a:alphaModFix/>
          </a:blip>
          <a:stretch>
            <a:fillRect/>
          </a:stretch>
        </p:blipFill>
        <p:spPr>
          <a:xfrm>
            <a:off x="7458207" y="266227"/>
            <a:ext cx="3691891" cy="3040357"/>
          </a:xfrm>
          <a:prstGeom prst="rect">
            <a:avLst/>
          </a:prstGeom>
          <a:noFill/>
          <a:ln>
            <a:noFill/>
          </a:ln>
        </p:spPr>
      </p:pic>
      <p:pic>
        <p:nvPicPr>
          <p:cNvPr id="67" name="Google Shape;67;p13"/>
          <p:cNvPicPr preferRelativeResize="0"/>
          <p:nvPr/>
        </p:nvPicPr>
        <p:blipFill>
          <a:blip r:embed="rId4">
            <a:alphaModFix/>
          </a:blip>
          <a:stretch>
            <a:fillRect/>
          </a:stretch>
        </p:blipFill>
        <p:spPr>
          <a:xfrm>
            <a:off x="6949273" y="3561007"/>
            <a:ext cx="4926360" cy="29490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365700" y="81300"/>
            <a:ext cx="11934400" cy="2154000"/>
          </a:xfrm>
          <a:prstGeom prst="rect">
            <a:avLst/>
          </a:prstGeom>
        </p:spPr>
        <p:txBody>
          <a:bodyPr spcFirstLastPara="1" wrap="square" lIns="100567" tIns="100567" rIns="100567" bIns="100567" anchor="t" anchorCtr="0">
            <a:noAutofit/>
          </a:bodyPr>
          <a:lstStyle/>
          <a:p>
            <a:pPr marL="0" indent="0">
              <a:buClr>
                <a:schemeClr val="dk1"/>
              </a:buClr>
              <a:buSzPts val="900"/>
              <a:buNone/>
            </a:pPr>
            <a:r>
              <a:rPr lang="en-US" sz="3200">
                <a:solidFill>
                  <a:schemeClr val="dk1"/>
                </a:solidFill>
              </a:rPr>
              <a:t>What is the difference between the urethra and a garden hose?</a:t>
            </a:r>
            <a:endParaRPr sz="3600">
              <a:solidFill>
                <a:schemeClr val="dk1"/>
              </a:solidFill>
            </a:endParaRPr>
          </a:p>
          <a:p>
            <a:pPr marL="423323" indent="0">
              <a:buClr>
                <a:schemeClr val="dk1"/>
              </a:buClr>
              <a:buSzPts val="900"/>
              <a:buNone/>
            </a:pPr>
            <a:r>
              <a:rPr lang="en-US" sz="3600">
                <a:solidFill>
                  <a:schemeClr val="dk1"/>
                </a:solidFill>
              </a:rPr>
              <a:t>                 There is a </a:t>
            </a:r>
            <a:r>
              <a:rPr lang="en-US" sz="3600" i="1">
                <a:solidFill>
                  <a:schemeClr val="dk1"/>
                </a:solidFill>
              </a:rPr>
              <a:t>vas deferens.</a:t>
            </a:r>
            <a:r>
              <a:rPr lang="en-US" sz="3600">
                <a:solidFill>
                  <a:schemeClr val="dk1"/>
                </a:solidFill>
              </a:rPr>
              <a:t>...</a:t>
            </a:r>
            <a:endParaRPr sz="3600"/>
          </a:p>
        </p:txBody>
      </p:sp>
      <p:pic>
        <p:nvPicPr>
          <p:cNvPr id="73" name="Google Shape;73;p14" descr="prostategland2.jpg"/>
          <p:cNvPicPr preferRelativeResize="0"/>
          <p:nvPr/>
        </p:nvPicPr>
        <p:blipFill>
          <a:blip r:embed="rId3">
            <a:alphaModFix/>
          </a:blip>
          <a:stretch>
            <a:fillRect/>
          </a:stretch>
        </p:blipFill>
        <p:spPr>
          <a:xfrm>
            <a:off x="2216399" y="1478033"/>
            <a:ext cx="6654000" cy="45171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177029" y="95197"/>
            <a:ext cx="11552000" cy="891600"/>
          </a:xfrm>
          <a:prstGeom prst="rect">
            <a:avLst/>
          </a:prstGeom>
        </p:spPr>
        <p:txBody>
          <a:bodyPr spcFirstLastPara="1" wrap="square" lIns="41900" tIns="41900" rIns="41900" bIns="41900" anchor="t" anchorCtr="0">
            <a:noAutofit/>
          </a:bodyPr>
          <a:lstStyle/>
          <a:p>
            <a:pPr>
              <a:buNone/>
            </a:pPr>
            <a:r>
              <a:rPr lang="en-US"/>
              <a:t>Circumcision</a:t>
            </a:r>
            <a:endParaRPr/>
          </a:p>
        </p:txBody>
      </p:sp>
      <p:sp>
        <p:nvSpPr>
          <p:cNvPr id="79" name="Google Shape;79;p15"/>
          <p:cNvSpPr txBox="1">
            <a:spLocks noGrp="1"/>
          </p:cNvSpPr>
          <p:nvPr>
            <p:ph type="body" idx="1"/>
          </p:nvPr>
        </p:nvSpPr>
        <p:spPr>
          <a:xfrm>
            <a:off x="511500" y="1050705"/>
            <a:ext cx="11567600" cy="1599600"/>
          </a:xfrm>
          <a:prstGeom prst="rect">
            <a:avLst/>
          </a:prstGeom>
        </p:spPr>
        <p:txBody>
          <a:bodyPr spcFirstLastPara="1" wrap="square" lIns="41900" tIns="41900" rIns="41900" bIns="41900" anchor="t" anchorCtr="0">
            <a:noAutofit/>
          </a:bodyPr>
          <a:lstStyle/>
          <a:p>
            <a:pPr marL="0" indent="0">
              <a:buNone/>
            </a:pPr>
            <a:r>
              <a:rPr lang="en-US"/>
              <a:t>Boys are born with a hood of skin, called the </a:t>
            </a:r>
            <a:r>
              <a:rPr lang="en-US" u="sng"/>
              <a:t>foreskin</a:t>
            </a:r>
            <a:r>
              <a:rPr lang="en-US"/>
              <a:t>, covering the head (also called the glans) of the penis. In circumcision, the foreskin is surgically removed, exposing the end of the penis. </a:t>
            </a:r>
            <a:endParaRPr/>
          </a:p>
        </p:txBody>
      </p:sp>
      <p:pic>
        <p:nvPicPr>
          <p:cNvPr id="80" name="Google Shape;80;p15" descr="circumcision.jpg"/>
          <p:cNvPicPr preferRelativeResize="0"/>
          <p:nvPr/>
        </p:nvPicPr>
        <p:blipFill>
          <a:blip r:embed="rId3">
            <a:alphaModFix/>
          </a:blip>
          <a:stretch>
            <a:fillRect/>
          </a:stretch>
        </p:blipFill>
        <p:spPr>
          <a:xfrm>
            <a:off x="785434" y="2714201"/>
            <a:ext cx="5651167" cy="3687369"/>
          </a:xfrm>
          <a:prstGeom prst="rect">
            <a:avLst/>
          </a:prstGeom>
          <a:noFill/>
          <a:ln>
            <a:noFill/>
          </a:ln>
        </p:spPr>
      </p:pic>
      <p:pic>
        <p:nvPicPr>
          <p:cNvPr id="81" name="Google Shape;81;p15" descr="circumcision-500px.png"/>
          <p:cNvPicPr preferRelativeResize="0"/>
          <p:nvPr/>
        </p:nvPicPr>
        <p:blipFill>
          <a:blip r:embed="rId4">
            <a:alphaModFix/>
          </a:blip>
          <a:stretch>
            <a:fillRect/>
          </a:stretch>
        </p:blipFill>
        <p:spPr>
          <a:xfrm>
            <a:off x="6436598" y="2526132"/>
            <a:ext cx="5011833" cy="4039533"/>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Widescreen</PresentationFormat>
  <Paragraphs>175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vt:lpstr>
      <vt:lpstr>Times New Roman</vt:lpstr>
      <vt:lpstr>Trebuchet MS</vt:lpstr>
      <vt:lpstr>Verdana</vt:lpstr>
      <vt:lpstr>Custom</vt:lpstr>
      <vt:lpstr>PowerPoint Presentation</vt:lpstr>
      <vt:lpstr>PowerPoint Presentation</vt:lpstr>
      <vt:lpstr>The Reproductive System</vt:lpstr>
      <vt:lpstr>PowerPoint Presentation</vt:lpstr>
      <vt:lpstr>PowerPoint Presentation</vt:lpstr>
      <vt:lpstr>PowerPoint Presentation</vt:lpstr>
      <vt:lpstr>PowerPoint Presentation</vt:lpstr>
      <vt:lpstr>PowerPoint Presentation</vt:lpstr>
      <vt:lpstr>Circumcision</vt:lpstr>
      <vt:lpstr>Prostate -  gland that produces a fluid that carries sperm during ejaculation. It surrounds the urethra</vt:lpstr>
      <vt:lpstr>PowerPoint Presentation</vt:lpstr>
      <vt:lpstr>PowerPoint Presentation</vt:lpstr>
      <vt:lpstr>Male Contraception  -  not yet approved</vt:lpstr>
      <vt:lpstr>PowerPoint Presentation</vt:lpstr>
      <vt:lpstr>PowerPoint Presentation</vt:lpstr>
      <vt:lpstr>PowerPoint Presentation</vt:lpstr>
      <vt:lpstr>PowerPoint Presentation</vt:lpstr>
      <vt:lpstr>Twins</vt:lpstr>
      <vt:lpstr>Can twins have different fathers?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the zygote has the incorrect number of chromosomes, it may never start growing.  An extra chromosome #21 will result in the baby having Down Syndrome.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Lyndsey Norton</dc:creator>
  <cp:lastModifiedBy>Lyndsey Norton</cp:lastModifiedBy>
  <cp:revision>2</cp:revision>
  <dcterms:created xsi:type="dcterms:W3CDTF">2020-03-25T21:50:14Z</dcterms:created>
  <dcterms:modified xsi:type="dcterms:W3CDTF">2020-03-25T21:51:10Z</dcterms:modified>
</cp:coreProperties>
</file>