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7DD39-4ACA-4AF3-9EBE-C65C08508E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85B154-779C-4787-AB35-7126116850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F222908-F239-45C8-BAE1-057E900F996A}"/>
              </a:ext>
            </a:extLst>
          </p:cNvPr>
          <p:cNvSpPr>
            <a:spLocks noGrp="1"/>
          </p:cNvSpPr>
          <p:nvPr>
            <p:ph type="dt" sz="half" idx="10"/>
          </p:nvPr>
        </p:nvSpPr>
        <p:spPr/>
        <p:txBody>
          <a:bodyPr/>
          <a:lstStyle/>
          <a:p>
            <a:fld id="{079F5E88-573C-4FEE-BEED-F71FE0476971}" type="datetimeFigureOut">
              <a:rPr lang="en-US" smtClean="0"/>
              <a:t>7/3/2018</a:t>
            </a:fld>
            <a:endParaRPr lang="en-US"/>
          </a:p>
        </p:txBody>
      </p:sp>
      <p:sp>
        <p:nvSpPr>
          <p:cNvPr id="5" name="Footer Placeholder 4">
            <a:extLst>
              <a:ext uri="{FF2B5EF4-FFF2-40B4-BE49-F238E27FC236}">
                <a16:creationId xmlns:a16="http://schemas.microsoft.com/office/drawing/2014/main" id="{8877ED26-CC55-4676-BB7E-213D507AD5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912712-53B8-416D-9E94-6DDDB7C0B84E}"/>
              </a:ext>
            </a:extLst>
          </p:cNvPr>
          <p:cNvSpPr>
            <a:spLocks noGrp="1"/>
          </p:cNvSpPr>
          <p:nvPr>
            <p:ph type="sldNum" sz="quarter" idx="12"/>
          </p:nvPr>
        </p:nvSpPr>
        <p:spPr/>
        <p:txBody>
          <a:bodyPr/>
          <a:lstStyle/>
          <a:p>
            <a:fld id="{20FA570E-4030-4F46-A609-1773DE09AEDF}" type="slidenum">
              <a:rPr lang="en-US" smtClean="0"/>
              <a:t>‹#›</a:t>
            </a:fld>
            <a:endParaRPr lang="en-US"/>
          </a:p>
        </p:txBody>
      </p:sp>
    </p:spTree>
    <p:extLst>
      <p:ext uri="{BB962C8B-B14F-4D97-AF65-F5344CB8AC3E}">
        <p14:creationId xmlns:p14="http://schemas.microsoft.com/office/powerpoint/2010/main" val="840839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D8175-FC20-4536-AD21-CC89185DC7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8A469A1-1719-4D20-8D57-7A822ABDE10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37CB20-F94D-460A-AA21-307D7112A736}"/>
              </a:ext>
            </a:extLst>
          </p:cNvPr>
          <p:cNvSpPr>
            <a:spLocks noGrp="1"/>
          </p:cNvSpPr>
          <p:nvPr>
            <p:ph type="dt" sz="half" idx="10"/>
          </p:nvPr>
        </p:nvSpPr>
        <p:spPr/>
        <p:txBody>
          <a:bodyPr/>
          <a:lstStyle/>
          <a:p>
            <a:fld id="{079F5E88-573C-4FEE-BEED-F71FE0476971}" type="datetimeFigureOut">
              <a:rPr lang="en-US" smtClean="0"/>
              <a:t>7/3/2018</a:t>
            </a:fld>
            <a:endParaRPr lang="en-US"/>
          </a:p>
        </p:txBody>
      </p:sp>
      <p:sp>
        <p:nvSpPr>
          <p:cNvPr id="5" name="Footer Placeholder 4">
            <a:extLst>
              <a:ext uri="{FF2B5EF4-FFF2-40B4-BE49-F238E27FC236}">
                <a16:creationId xmlns:a16="http://schemas.microsoft.com/office/drawing/2014/main" id="{2CD2730B-A766-4975-99CB-9763557D18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D98406-E9E4-40D0-AB75-415EB69724EA}"/>
              </a:ext>
            </a:extLst>
          </p:cNvPr>
          <p:cNvSpPr>
            <a:spLocks noGrp="1"/>
          </p:cNvSpPr>
          <p:nvPr>
            <p:ph type="sldNum" sz="quarter" idx="12"/>
          </p:nvPr>
        </p:nvSpPr>
        <p:spPr/>
        <p:txBody>
          <a:bodyPr/>
          <a:lstStyle/>
          <a:p>
            <a:fld id="{20FA570E-4030-4F46-A609-1773DE09AEDF}" type="slidenum">
              <a:rPr lang="en-US" smtClean="0"/>
              <a:t>‹#›</a:t>
            </a:fld>
            <a:endParaRPr lang="en-US"/>
          </a:p>
        </p:txBody>
      </p:sp>
    </p:spTree>
    <p:extLst>
      <p:ext uri="{BB962C8B-B14F-4D97-AF65-F5344CB8AC3E}">
        <p14:creationId xmlns:p14="http://schemas.microsoft.com/office/powerpoint/2010/main" val="3970069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5EB2DD-5107-4CAC-AB2F-E77F557238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4BA081-A591-4051-8CD7-EF49593E64A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F6CEE9-1314-4FFF-A9BF-B0627172A8AC}"/>
              </a:ext>
            </a:extLst>
          </p:cNvPr>
          <p:cNvSpPr>
            <a:spLocks noGrp="1"/>
          </p:cNvSpPr>
          <p:nvPr>
            <p:ph type="dt" sz="half" idx="10"/>
          </p:nvPr>
        </p:nvSpPr>
        <p:spPr/>
        <p:txBody>
          <a:bodyPr/>
          <a:lstStyle/>
          <a:p>
            <a:fld id="{079F5E88-573C-4FEE-BEED-F71FE0476971}" type="datetimeFigureOut">
              <a:rPr lang="en-US" smtClean="0"/>
              <a:t>7/3/2018</a:t>
            </a:fld>
            <a:endParaRPr lang="en-US"/>
          </a:p>
        </p:txBody>
      </p:sp>
      <p:sp>
        <p:nvSpPr>
          <p:cNvPr id="5" name="Footer Placeholder 4">
            <a:extLst>
              <a:ext uri="{FF2B5EF4-FFF2-40B4-BE49-F238E27FC236}">
                <a16:creationId xmlns:a16="http://schemas.microsoft.com/office/drawing/2014/main" id="{92C7F7E0-C68F-4217-8861-15452B64FA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9BDCBD-D4CF-4AF1-A01D-651F59FD68E2}"/>
              </a:ext>
            </a:extLst>
          </p:cNvPr>
          <p:cNvSpPr>
            <a:spLocks noGrp="1"/>
          </p:cNvSpPr>
          <p:nvPr>
            <p:ph type="sldNum" sz="quarter" idx="12"/>
          </p:nvPr>
        </p:nvSpPr>
        <p:spPr/>
        <p:txBody>
          <a:bodyPr/>
          <a:lstStyle/>
          <a:p>
            <a:fld id="{20FA570E-4030-4F46-A609-1773DE09AEDF}" type="slidenum">
              <a:rPr lang="en-US" smtClean="0"/>
              <a:t>‹#›</a:t>
            </a:fld>
            <a:endParaRPr lang="en-US"/>
          </a:p>
        </p:txBody>
      </p:sp>
    </p:spTree>
    <p:extLst>
      <p:ext uri="{BB962C8B-B14F-4D97-AF65-F5344CB8AC3E}">
        <p14:creationId xmlns:p14="http://schemas.microsoft.com/office/powerpoint/2010/main" val="3064480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7E1F0-B283-4801-B04C-699E171671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199AD6-114E-4FEA-B15A-743D173AED1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861469-7BD0-45AB-A3D0-8441360F3A80}"/>
              </a:ext>
            </a:extLst>
          </p:cNvPr>
          <p:cNvSpPr>
            <a:spLocks noGrp="1"/>
          </p:cNvSpPr>
          <p:nvPr>
            <p:ph type="dt" sz="half" idx="10"/>
          </p:nvPr>
        </p:nvSpPr>
        <p:spPr/>
        <p:txBody>
          <a:bodyPr/>
          <a:lstStyle/>
          <a:p>
            <a:fld id="{079F5E88-573C-4FEE-BEED-F71FE0476971}" type="datetimeFigureOut">
              <a:rPr lang="en-US" smtClean="0"/>
              <a:t>7/3/2018</a:t>
            </a:fld>
            <a:endParaRPr lang="en-US"/>
          </a:p>
        </p:txBody>
      </p:sp>
      <p:sp>
        <p:nvSpPr>
          <p:cNvPr id="5" name="Footer Placeholder 4">
            <a:extLst>
              <a:ext uri="{FF2B5EF4-FFF2-40B4-BE49-F238E27FC236}">
                <a16:creationId xmlns:a16="http://schemas.microsoft.com/office/drawing/2014/main" id="{5A9FACCB-6CEE-4A2A-B707-EC326FC505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AC4034-A30E-4658-B968-2578748CAC32}"/>
              </a:ext>
            </a:extLst>
          </p:cNvPr>
          <p:cNvSpPr>
            <a:spLocks noGrp="1"/>
          </p:cNvSpPr>
          <p:nvPr>
            <p:ph type="sldNum" sz="quarter" idx="12"/>
          </p:nvPr>
        </p:nvSpPr>
        <p:spPr/>
        <p:txBody>
          <a:bodyPr/>
          <a:lstStyle/>
          <a:p>
            <a:fld id="{20FA570E-4030-4F46-A609-1773DE09AEDF}" type="slidenum">
              <a:rPr lang="en-US" smtClean="0"/>
              <a:t>‹#›</a:t>
            </a:fld>
            <a:endParaRPr lang="en-US"/>
          </a:p>
        </p:txBody>
      </p:sp>
    </p:spTree>
    <p:extLst>
      <p:ext uri="{BB962C8B-B14F-4D97-AF65-F5344CB8AC3E}">
        <p14:creationId xmlns:p14="http://schemas.microsoft.com/office/powerpoint/2010/main" val="959830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9748C-ED82-4473-86C2-33FB7006A3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AD6B5A5-ECA6-47F1-9C60-F8489D72BC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4A65984-BEAE-4852-B24E-574C839DCFE1}"/>
              </a:ext>
            </a:extLst>
          </p:cNvPr>
          <p:cNvSpPr>
            <a:spLocks noGrp="1"/>
          </p:cNvSpPr>
          <p:nvPr>
            <p:ph type="dt" sz="half" idx="10"/>
          </p:nvPr>
        </p:nvSpPr>
        <p:spPr/>
        <p:txBody>
          <a:bodyPr/>
          <a:lstStyle/>
          <a:p>
            <a:fld id="{079F5E88-573C-4FEE-BEED-F71FE0476971}" type="datetimeFigureOut">
              <a:rPr lang="en-US" smtClean="0"/>
              <a:t>7/3/2018</a:t>
            </a:fld>
            <a:endParaRPr lang="en-US"/>
          </a:p>
        </p:txBody>
      </p:sp>
      <p:sp>
        <p:nvSpPr>
          <p:cNvPr id="5" name="Footer Placeholder 4">
            <a:extLst>
              <a:ext uri="{FF2B5EF4-FFF2-40B4-BE49-F238E27FC236}">
                <a16:creationId xmlns:a16="http://schemas.microsoft.com/office/drawing/2014/main" id="{C900FE97-1683-4BF3-86CE-69748DBA01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51E7B5-6130-4BBD-B1CF-27028D581154}"/>
              </a:ext>
            </a:extLst>
          </p:cNvPr>
          <p:cNvSpPr>
            <a:spLocks noGrp="1"/>
          </p:cNvSpPr>
          <p:nvPr>
            <p:ph type="sldNum" sz="quarter" idx="12"/>
          </p:nvPr>
        </p:nvSpPr>
        <p:spPr/>
        <p:txBody>
          <a:bodyPr/>
          <a:lstStyle/>
          <a:p>
            <a:fld id="{20FA570E-4030-4F46-A609-1773DE09AEDF}" type="slidenum">
              <a:rPr lang="en-US" smtClean="0"/>
              <a:t>‹#›</a:t>
            </a:fld>
            <a:endParaRPr lang="en-US"/>
          </a:p>
        </p:txBody>
      </p:sp>
    </p:spTree>
    <p:extLst>
      <p:ext uri="{BB962C8B-B14F-4D97-AF65-F5344CB8AC3E}">
        <p14:creationId xmlns:p14="http://schemas.microsoft.com/office/powerpoint/2010/main" val="1997598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BD69-3427-4B41-ADF1-FC96269242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5BFD57-2036-4F8C-A754-93576D0B079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02EA8C-667B-4B57-9F54-CDFB1FA1CFF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E6C812-C116-4CD1-B6D4-EBAF110307DB}"/>
              </a:ext>
            </a:extLst>
          </p:cNvPr>
          <p:cNvSpPr>
            <a:spLocks noGrp="1"/>
          </p:cNvSpPr>
          <p:nvPr>
            <p:ph type="dt" sz="half" idx="10"/>
          </p:nvPr>
        </p:nvSpPr>
        <p:spPr/>
        <p:txBody>
          <a:bodyPr/>
          <a:lstStyle/>
          <a:p>
            <a:fld id="{079F5E88-573C-4FEE-BEED-F71FE0476971}" type="datetimeFigureOut">
              <a:rPr lang="en-US" smtClean="0"/>
              <a:t>7/3/2018</a:t>
            </a:fld>
            <a:endParaRPr lang="en-US"/>
          </a:p>
        </p:txBody>
      </p:sp>
      <p:sp>
        <p:nvSpPr>
          <p:cNvPr id="6" name="Footer Placeholder 5">
            <a:extLst>
              <a:ext uri="{FF2B5EF4-FFF2-40B4-BE49-F238E27FC236}">
                <a16:creationId xmlns:a16="http://schemas.microsoft.com/office/drawing/2014/main" id="{D468C93C-D4F0-44E3-89C1-C36E101E8D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11E14E-D91E-4777-B78C-FAB0C7B57B06}"/>
              </a:ext>
            </a:extLst>
          </p:cNvPr>
          <p:cNvSpPr>
            <a:spLocks noGrp="1"/>
          </p:cNvSpPr>
          <p:nvPr>
            <p:ph type="sldNum" sz="quarter" idx="12"/>
          </p:nvPr>
        </p:nvSpPr>
        <p:spPr/>
        <p:txBody>
          <a:bodyPr/>
          <a:lstStyle/>
          <a:p>
            <a:fld id="{20FA570E-4030-4F46-A609-1773DE09AEDF}" type="slidenum">
              <a:rPr lang="en-US" smtClean="0"/>
              <a:t>‹#›</a:t>
            </a:fld>
            <a:endParaRPr lang="en-US"/>
          </a:p>
        </p:txBody>
      </p:sp>
    </p:spTree>
    <p:extLst>
      <p:ext uri="{BB962C8B-B14F-4D97-AF65-F5344CB8AC3E}">
        <p14:creationId xmlns:p14="http://schemas.microsoft.com/office/powerpoint/2010/main" val="2340690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D49E1-0D4E-4D01-8FBA-9C68BE1F498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6565D3-279C-461F-A322-5FF0867DE7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DDBF767-8506-4E06-8366-8C40C624EC4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9ACE706-6110-4FF4-AE75-C1963A5517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C3CBC08-F9E0-4272-BDE0-11BF68E9519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F384A6-1BCD-40BF-9115-DECE4F271D45}"/>
              </a:ext>
            </a:extLst>
          </p:cNvPr>
          <p:cNvSpPr>
            <a:spLocks noGrp="1"/>
          </p:cNvSpPr>
          <p:nvPr>
            <p:ph type="dt" sz="half" idx="10"/>
          </p:nvPr>
        </p:nvSpPr>
        <p:spPr/>
        <p:txBody>
          <a:bodyPr/>
          <a:lstStyle/>
          <a:p>
            <a:fld id="{079F5E88-573C-4FEE-BEED-F71FE0476971}" type="datetimeFigureOut">
              <a:rPr lang="en-US" smtClean="0"/>
              <a:t>7/3/2018</a:t>
            </a:fld>
            <a:endParaRPr lang="en-US"/>
          </a:p>
        </p:txBody>
      </p:sp>
      <p:sp>
        <p:nvSpPr>
          <p:cNvPr id="8" name="Footer Placeholder 7">
            <a:extLst>
              <a:ext uri="{FF2B5EF4-FFF2-40B4-BE49-F238E27FC236}">
                <a16:creationId xmlns:a16="http://schemas.microsoft.com/office/drawing/2014/main" id="{DD380491-32E2-450A-B9C3-56CD92F042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6272D76-1688-4BC6-B3F6-BD4504B26F98}"/>
              </a:ext>
            </a:extLst>
          </p:cNvPr>
          <p:cNvSpPr>
            <a:spLocks noGrp="1"/>
          </p:cNvSpPr>
          <p:nvPr>
            <p:ph type="sldNum" sz="quarter" idx="12"/>
          </p:nvPr>
        </p:nvSpPr>
        <p:spPr/>
        <p:txBody>
          <a:bodyPr/>
          <a:lstStyle/>
          <a:p>
            <a:fld id="{20FA570E-4030-4F46-A609-1773DE09AEDF}" type="slidenum">
              <a:rPr lang="en-US" smtClean="0"/>
              <a:t>‹#›</a:t>
            </a:fld>
            <a:endParaRPr lang="en-US"/>
          </a:p>
        </p:txBody>
      </p:sp>
    </p:spTree>
    <p:extLst>
      <p:ext uri="{BB962C8B-B14F-4D97-AF65-F5344CB8AC3E}">
        <p14:creationId xmlns:p14="http://schemas.microsoft.com/office/powerpoint/2010/main" val="313969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8F9BE-43AC-478A-91D0-0097364699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CE437A-8EFA-4835-BFFF-A68011F3DC34}"/>
              </a:ext>
            </a:extLst>
          </p:cNvPr>
          <p:cNvSpPr>
            <a:spLocks noGrp="1"/>
          </p:cNvSpPr>
          <p:nvPr>
            <p:ph type="dt" sz="half" idx="10"/>
          </p:nvPr>
        </p:nvSpPr>
        <p:spPr/>
        <p:txBody>
          <a:bodyPr/>
          <a:lstStyle/>
          <a:p>
            <a:fld id="{079F5E88-573C-4FEE-BEED-F71FE0476971}" type="datetimeFigureOut">
              <a:rPr lang="en-US" smtClean="0"/>
              <a:t>7/3/2018</a:t>
            </a:fld>
            <a:endParaRPr lang="en-US"/>
          </a:p>
        </p:txBody>
      </p:sp>
      <p:sp>
        <p:nvSpPr>
          <p:cNvPr id="4" name="Footer Placeholder 3">
            <a:extLst>
              <a:ext uri="{FF2B5EF4-FFF2-40B4-BE49-F238E27FC236}">
                <a16:creationId xmlns:a16="http://schemas.microsoft.com/office/drawing/2014/main" id="{96C49C60-CED3-4A8C-A881-AB649502CAC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B667C1-E2B7-407B-B0A3-810DE46463C2}"/>
              </a:ext>
            </a:extLst>
          </p:cNvPr>
          <p:cNvSpPr>
            <a:spLocks noGrp="1"/>
          </p:cNvSpPr>
          <p:nvPr>
            <p:ph type="sldNum" sz="quarter" idx="12"/>
          </p:nvPr>
        </p:nvSpPr>
        <p:spPr/>
        <p:txBody>
          <a:bodyPr/>
          <a:lstStyle/>
          <a:p>
            <a:fld id="{20FA570E-4030-4F46-A609-1773DE09AEDF}" type="slidenum">
              <a:rPr lang="en-US" smtClean="0"/>
              <a:t>‹#›</a:t>
            </a:fld>
            <a:endParaRPr lang="en-US"/>
          </a:p>
        </p:txBody>
      </p:sp>
    </p:spTree>
    <p:extLst>
      <p:ext uri="{BB962C8B-B14F-4D97-AF65-F5344CB8AC3E}">
        <p14:creationId xmlns:p14="http://schemas.microsoft.com/office/powerpoint/2010/main" val="1841526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C01B83-2861-45B8-ABC2-8EA72B852EA0}"/>
              </a:ext>
            </a:extLst>
          </p:cNvPr>
          <p:cNvSpPr>
            <a:spLocks noGrp="1"/>
          </p:cNvSpPr>
          <p:nvPr>
            <p:ph type="dt" sz="half" idx="10"/>
          </p:nvPr>
        </p:nvSpPr>
        <p:spPr/>
        <p:txBody>
          <a:bodyPr/>
          <a:lstStyle/>
          <a:p>
            <a:fld id="{079F5E88-573C-4FEE-BEED-F71FE0476971}" type="datetimeFigureOut">
              <a:rPr lang="en-US" smtClean="0"/>
              <a:t>7/3/2018</a:t>
            </a:fld>
            <a:endParaRPr lang="en-US"/>
          </a:p>
        </p:txBody>
      </p:sp>
      <p:sp>
        <p:nvSpPr>
          <p:cNvPr id="3" name="Footer Placeholder 2">
            <a:extLst>
              <a:ext uri="{FF2B5EF4-FFF2-40B4-BE49-F238E27FC236}">
                <a16:creationId xmlns:a16="http://schemas.microsoft.com/office/drawing/2014/main" id="{B6EDF42E-04C0-410F-B39C-A8B289E0B3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743877-2180-4046-8C02-1A6BDC8EE60A}"/>
              </a:ext>
            </a:extLst>
          </p:cNvPr>
          <p:cNvSpPr>
            <a:spLocks noGrp="1"/>
          </p:cNvSpPr>
          <p:nvPr>
            <p:ph type="sldNum" sz="quarter" idx="12"/>
          </p:nvPr>
        </p:nvSpPr>
        <p:spPr/>
        <p:txBody>
          <a:bodyPr/>
          <a:lstStyle/>
          <a:p>
            <a:fld id="{20FA570E-4030-4F46-A609-1773DE09AEDF}" type="slidenum">
              <a:rPr lang="en-US" smtClean="0"/>
              <a:t>‹#›</a:t>
            </a:fld>
            <a:endParaRPr lang="en-US"/>
          </a:p>
        </p:txBody>
      </p:sp>
    </p:spTree>
    <p:extLst>
      <p:ext uri="{BB962C8B-B14F-4D97-AF65-F5344CB8AC3E}">
        <p14:creationId xmlns:p14="http://schemas.microsoft.com/office/powerpoint/2010/main" val="2113401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B62AD-E0F0-4741-837C-348F3BB80D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C97211-F9F7-4109-BE6A-BA9CF30EAC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B895D88-9303-431F-A777-89E7400C8B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3EFEF7C-73AE-41F9-80A2-0625BAF3C68F}"/>
              </a:ext>
            </a:extLst>
          </p:cNvPr>
          <p:cNvSpPr>
            <a:spLocks noGrp="1"/>
          </p:cNvSpPr>
          <p:nvPr>
            <p:ph type="dt" sz="half" idx="10"/>
          </p:nvPr>
        </p:nvSpPr>
        <p:spPr/>
        <p:txBody>
          <a:bodyPr/>
          <a:lstStyle/>
          <a:p>
            <a:fld id="{079F5E88-573C-4FEE-BEED-F71FE0476971}" type="datetimeFigureOut">
              <a:rPr lang="en-US" smtClean="0"/>
              <a:t>7/3/2018</a:t>
            </a:fld>
            <a:endParaRPr lang="en-US"/>
          </a:p>
        </p:txBody>
      </p:sp>
      <p:sp>
        <p:nvSpPr>
          <p:cNvPr id="6" name="Footer Placeholder 5">
            <a:extLst>
              <a:ext uri="{FF2B5EF4-FFF2-40B4-BE49-F238E27FC236}">
                <a16:creationId xmlns:a16="http://schemas.microsoft.com/office/drawing/2014/main" id="{D835B94A-EAF1-4EE8-A24A-CFBEF3E72F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944F15-56AF-469D-B669-7AE4B0EBD4CE}"/>
              </a:ext>
            </a:extLst>
          </p:cNvPr>
          <p:cNvSpPr>
            <a:spLocks noGrp="1"/>
          </p:cNvSpPr>
          <p:nvPr>
            <p:ph type="sldNum" sz="quarter" idx="12"/>
          </p:nvPr>
        </p:nvSpPr>
        <p:spPr/>
        <p:txBody>
          <a:bodyPr/>
          <a:lstStyle/>
          <a:p>
            <a:fld id="{20FA570E-4030-4F46-A609-1773DE09AEDF}" type="slidenum">
              <a:rPr lang="en-US" smtClean="0"/>
              <a:t>‹#›</a:t>
            </a:fld>
            <a:endParaRPr lang="en-US"/>
          </a:p>
        </p:txBody>
      </p:sp>
    </p:spTree>
    <p:extLst>
      <p:ext uri="{BB962C8B-B14F-4D97-AF65-F5344CB8AC3E}">
        <p14:creationId xmlns:p14="http://schemas.microsoft.com/office/powerpoint/2010/main" val="1308122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C9E7E-1388-417E-B170-EF97E894C6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B50526-B5D3-4D9C-818B-D088C7ACB8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A9AF9A7-6E3F-4B8F-AE27-EDA12157CC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732FF1B-7E16-4D8A-801B-C2399634FB27}"/>
              </a:ext>
            </a:extLst>
          </p:cNvPr>
          <p:cNvSpPr>
            <a:spLocks noGrp="1"/>
          </p:cNvSpPr>
          <p:nvPr>
            <p:ph type="dt" sz="half" idx="10"/>
          </p:nvPr>
        </p:nvSpPr>
        <p:spPr/>
        <p:txBody>
          <a:bodyPr/>
          <a:lstStyle/>
          <a:p>
            <a:fld id="{079F5E88-573C-4FEE-BEED-F71FE0476971}" type="datetimeFigureOut">
              <a:rPr lang="en-US" smtClean="0"/>
              <a:t>7/3/2018</a:t>
            </a:fld>
            <a:endParaRPr lang="en-US"/>
          </a:p>
        </p:txBody>
      </p:sp>
      <p:sp>
        <p:nvSpPr>
          <p:cNvPr id="6" name="Footer Placeholder 5">
            <a:extLst>
              <a:ext uri="{FF2B5EF4-FFF2-40B4-BE49-F238E27FC236}">
                <a16:creationId xmlns:a16="http://schemas.microsoft.com/office/drawing/2014/main" id="{1D9599F1-FC46-42DC-BA2B-3F1FF5DD0A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1FE263-A579-4807-B7E2-330CE1027DB9}"/>
              </a:ext>
            </a:extLst>
          </p:cNvPr>
          <p:cNvSpPr>
            <a:spLocks noGrp="1"/>
          </p:cNvSpPr>
          <p:nvPr>
            <p:ph type="sldNum" sz="quarter" idx="12"/>
          </p:nvPr>
        </p:nvSpPr>
        <p:spPr/>
        <p:txBody>
          <a:bodyPr/>
          <a:lstStyle/>
          <a:p>
            <a:fld id="{20FA570E-4030-4F46-A609-1773DE09AEDF}" type="slidenum">
              <a:rPr lang="en-US" smtClean="0"/>
              <a:t>‹#›</a:t>
            </a:fld>
            <a:endParaRPr lang="en-US"/>
          </a:p>
        </p:txBody>
      </p:sp>
    </p:spTree>
    <p:extLst>
      <p:ext uri="{BB962C8B-B14F-4D97-AF65-F5344CB8AC3E}">
        <p14:creationId xmlns:p14="http://schemas.microsoft.com/office/powerpoint/2010/main" val="222345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40000"/>
                <a:lumOff val="60000"/>
              </a:schemeClr>
            </a:gs>
            <a:gs pos="74000">
              <a:schemeClr val="accent6">
                <a:lumMod val="20000"/>
                <a:lumOff val="80000"/>
              </a:schemeClr>
            </a:gs>
            <a:gs pos="83000">
              <a:schemeClr val="accent6">
                <a:lumMod val="60000"/>
                <a:lumOff val="40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9C4A49-E970-4A96-A847-374B37B13C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B2FE5D-791B-4DB5-9948-68EC19042D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ACDD9A-F98E-4B20-83B9-C06DC56F36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F5E88-573C-4FEE-BEED-F71FE0476971}" type="datetimeFigureOut">
              <a:rPr lang="en-US" smtClean="0"/>
              <a:t>7/3/2018</a:t>
            </a:fld>
            <a:endParaRPr lang="en-US"/>
          </a:p>
        </p:txBody>
      </p:sp>
      <p:sp>
        <p:nvSpPr>
          <p:cNvPr id="5" name="Footer Placeholder 4">
            <a:extLst>
              <a:ext uri="{FF2B5EF4-FFF2-40B4-BE49-F238E27FC236}">
                <a16:creationId xmlns:a16="http://schemas.microsoft.com/office/drawing/2014/main" id="{7CACEB02-4064-4E64-B445-B36AF96D1F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4594A4F-F700-48D9-B1D1-C23AE30D5E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FA570E-4030-4F46-A609-1773DE09AEDF}" type="slidenum">
              <a:rPr lang="en-US" smtClean="0"/>
              <a:t>‹#›</a:t>
            </a:fld>
            <a:endParaRPr lang="en-US"/>
          </a:p>
        </p:txBody>
      </p:sp>
    </p:spTree>
    <p:extLst>
      <p:ext uri="{BB962C8B-B14F-4D97-AF65-F5344CB8AC3E}">
        <p14:creationId xmlns:p14="http://schemas.microsoft.com/office/powerpoint/2010/main" val="880849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apsopensource.com/world-south-pole-gnomonic-projection-map.html" TargetMode="External"/><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nglish.stackexchange.com/questions/110492/how-to-refer-to-the-elevated-areas-of-a-mountain" TargetMode="External"/><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cioly.org/wiki/index.php/Dynamic_Planet/Oceanography" TargetMode="External"/><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hyperlink" Target="https://creativecommons.org/licenses/by/3.0/"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rnickolaus.wikispaces.com/Social+Studies+Notes"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ynamicsocialstudies.wikispaces.com/Latitude+and+Longitude+Balloon"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golvgs-geo-c.wikispaces.com/Oppgave+9+-+12"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claseshistoria.com/bilingue/1eso/earthplanet/representation-projections-esp.html" TargetMode="External"/><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FEBFC-F93E-4680-BF14-64055765C16D}"/>
              </a:ext>
            </a:extLst>
          </p:cNvPr>
          <p:cNvSpPr>
            <a:spLocks noGrp="1"/>
          </p:cNvSpPr>
          <p:nvPr>
            <p:ph type="ctrTitle"/>
          </p:nvPr>
        </p:nvSpPr>
        <p:spPr/>
        <p:txBody>
          <a:bodyPr/>
          <a:lstStyle/>
          <a:p>
            <a:r>
              <a:rPr lang="en-US" dirty="0"/>
              <a:t>Chapter 2: Mapping Our World!</a:t>
            </a:r>
          </a:p>
        </p:txBody>
      </p:sp>
    </p:spTree>
    <p:extLst>
      <p:ext uri="{BB962C8B-B14F-4D97-AF65-F5344CB8AC3E}">
        <p14:creationId xmlns:p14="http://schemas.microsoft.com/office/powerpoint/2010/main" val="3998290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594A2-CECD-4553-BA91-AA49FDD4CE01}"/>
              </a:ext>
            </a:extLst>
          </p:cNvPr>
          <p:cNvSpPr>
            <a:spLocks noGrp="1"/>
          </p:cNvSpPr>
          <p:nvPr>
            <p:ph type="title"/>
          </p:nvPr>
        </p:nvSpPr>
        <p:spPr>
          <a:xfrm>
            <a:off x="838200" y="68262"/>
            <a:ext cx="10515600" cy="1325563"/>
          </a:xfrm>
        </p:spPr>
        <p:txBody>
          <a:bodyPr/>
          <a:lstStyle/>
          <a:p>
            <a:pPr algn="ctr"/>
            <a:r>
              <a:rPr lang="en-US" dirty="0"/>
              <a:t>Gnomonic Projections</a:t>
            </a:r>
          </a:p>
        </p:txBody>
      </p:sp>
      <p:sp>
        <p:nvSpPr>
          <p:cNvPr id="3" name="Content Placeholder 2">
            <a:extLst>
              <a:ext uri="{FF2B5EF4-FFF2-40B4-BE49-F238E27FC236}">
                <a16:creationId xmlns:a16="http://schemas.microsoft.com/office/drawing/2014/main" id="{E857DD7A-6B81-4D7E-AAE5-C4E4E5812ADB}"/>
              </a:ext>
            </a:extLst>
          </p:cNvPr>
          <p:cNvSpPr>
            <a:spLocks noGrp="1"/>
          </p:cNvSpPr>
          <p:nvPr>
            <p:ph idx="1"/>
          </p:nvPr>
        </p:nvSpPr>
        <p:spPr>
          <a:xfrm>
            <a:off x="365760" y="1074420"/>
            <a:ext cx="6789420" cy="5418455"/>
          </a:xfrm>
        </p:spPr>
        <p:txBody>
          <a:bodyPr>
            <a:normAutofit lnSpcReduction="10000"/>
          </a:bodyPr>
          <a:lstStyle/>
          <a:p>
            <a:r>
              <a:rPr lang="en-US" sz="3200" dirty="0"/>
              <a:t>Made by projecting points and lines from a globe onto a piece of paper that touches the globe at a single point.</a:t>
            </a:r>
          </a:p>
          <a:p>
            <a:r>
              <a:rPr lang="en-US" sz="3200" dirty="0"/>
              <a:t>At the single point, there is no distortion, but outside of that point distortion is heavy.</a:t>
            </a:r>
          </a:p>
          <a:p>
            <a:r>
              <a:rPr lang="en-US" sz="3200" dirty="0"/>
              <a:t>While there is distortion, it still shows the quickest travel routes for navigation. A straight line on a gnomonic projection is the straightest path from A to B.</a:t>
            </a:r>
          </a:p>
        </p:txBody>
      </p:sp>
      <p:pic>
        <p:nvPicPr>
          <p:cNvPr id="11" name="Picture 10">
            <a:extLst>
              <a:ext uri="{FF2B5EF4-FFF2-40B4-BE49-F238E27FC236}">
                <a16:creationId xmlns:a16="http://schemas.microsoft.com/office/drawing/2014/main" id="{1E5AB031-9CE2-49A1-B4AA-3BACDEE6281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429500" y="1562417"/>
            <a:ext cx="4762500" cy="4762500"/>
          </a:xfrm>
          <a:prstGeom prst="rect">
            <a:avLst/>
          </a:prstGeom>
        </p:spPr>
      </p:pic>
    </p:spTree>
    <p:extLst>
      <p:ext uri="{BB962C8B-B14F-4D97-AF65-F5344CB8AC3E}">
        <p14:creationId xmlns:p14="http://schemas.microsoft.com/office/powerpoint/2010/main" val="4220601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B8B85-0206-43C6-BB32-6F8C2228E72F}"/>
              </a:ext>
            </a:extLst>
          </p:cNvPr>
          <p:cNvSpPr>
            <a:spLocks noGrp="1"/>
          </p:cNvSpPr>
          <p:nvPr>
            <p:ph type="title"/>
          </p:nvPr>
        </p:nvSpPr>
        <p:spPr/>
        <p:txBody>
          <a:bodyPr/>
          <a:lstStyle/>
          <a:p>
            <a:pPr algn="ctr"/>
            <a:r>
              <a:rPr lang="en-US" dirty="0"/>
              <a:t>Topographic Maps</a:t>
            </a:r>
          </a:p>
        </p:txBody>
      </p:sp>
      <p:sp>
        <p:nvSpPr>
          <p:cNvPr id="3" name="Content Placeholder 2">
            <a:extLst>
              <a:ext uri="{FF2B5EF4-FFF2-40B4-BE49-F238E27FC236}">
                <a16:creationId xmlns:a16="http://schemas.microsoft.com/office/drawing/2014/main" id="{90E95DB0-6B9D-458E-910B-0A64EBB494CD}"/>
              </a:ext>
            </a:extLst>
          </p:cNvPr>
          <p:cNvSpPr>
            <a:spLocks noGrp="1"/>
          </p:cNvSpPr>
          <p:nvPr>
            <p:ph idx="1"/>
          </p:nvPr>
        </p:nvSpPr>
        <p:spPr>
          <a:xfrm>
            <a:off x="838200" y="1394460"/>
            <a:ext cx="5068001" cy="5329247"/>
          </a:xfrm>
        </p:spPr>
        <p:txBody>
          <a:bodyPr>
            <a:normAutofit fontScale="92500"/>
          </a:bodyPr>
          <a:lstStyle/>
          <a:p>
            <a:r>
              <a:rPr lang="en-US" sz="3600" dirty="0"/>
              <a:t>Show changes in elevation on Earth’s surface. They also show rivers, mountains, forests, bridges, etc.</a:t>
            </a:r>
          </a:p>
          <a:p>
            <a:r>
              <a:rPr lang="en-US" sz="3600" dirty="0"/>
              <a:t>Use lines, symbols, and colors to represent changes in elevation.</a:t>
            </a:r>
          </a:p>
          <a:p>
            <a:r>
              <a:rPr lang="en-US" sz="3600" dirty="0"/>
              <a:t>Elevation on a topographic map is represented by a contour lines. </a:t>
            </a:r>
          </a:p>
          <a:p>
            <a:pPr marL="0" indent="0">
              <a:buNone/>
            </a:pPr>
            <a:endParaRPr lang="en-US" dirty="0"/>
          </a:p>
        </p:txBody>
      </p:sp>
      <p:pic>
        <p:nvPicPr>
          <p:cNvPr id="8" name="Picture 7">
            <a:extLst>
              <a:ext uri="{FF2B5EF4-FFF2-40B4-BE49-F238E27FC236}">
                <a16:creationId xmlns:a16="http://schemas.microsoft.com/office/drawing/2014/main" id="{A486403A-E569-45D3-BC15-CF624A71D89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285801" y="2009925"/>
            <a:ext cx="5580095" cy="3935096"/>
          </a:xfrm>
          <a:prstGeom prst="rect">
            <a:avLst/>
          </a:prstGeom>
        </p:spPr>
      </p:pic>
    </p:spTree>
    <p:extLst>
      <p:ext uri="{BB962C8B-B14F-4D97-AF65-F5344CB8AC3E}">
        <p14:creationId xmlns:p14="http://schemas.microsoft.com/office/powerpoint/2010/main" val="861885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B25AE-E2C9-4F4E-AE45-D1734EBD3287}"/>
              </a:ext>
            </a:extLst>
          </p:cNvPr>
          <p:cNvSpPr>
            <a:spLocks noGrp="1"/>
          </p:cNvSpPr>
          <p:nvPr>
            <p:ph type="title"/>
          </p:nvPr>
        </p:nvSpPr>
        <p:spPr>
          <a:xfrm>
            <a:off x="838200" y="160021"/>
            <a:ext cx="10515600" cy="1325563"/>
          </a:xfrm>
        </p:spPr>
        <p:txBody>
          <a:bodyPr/>
          <a:lstStyle/>
          <a:p>
            <a:pPr algn="ctr"/>
            <a:r>
              <a:rPr lang="en-US" dirty="0"/>
              <a:t>Contour Lines and Contour Intervals</a:t>
            </a:r>
          </a:p>
        </p:txBody>
      </p:sp>
      <p:sp>
        <p:nvSpPr>
          <p:cNvPr id="3" name="Content Placeholder 2">
            <a:extLst>
              <a:ext uri="{FF2B5EF4-FFF2-40B4-BE49-F238E27FC236}">
                <a16:creationId xmlns:a16="http://schemas.microsoft.com/office/drawing/2014/main" id="{7304AB48-81DF-4101-A83F-AE701ED8212A}"/>
              </a:ext>
            </a:extLst>
          </p:cNvPr>
          <p:cNvSpPr>
            <a:spLocks noGrp="1"/>
          </p:cNvSpPr>
          <p:nvPr>
            <p:ph idx="1"/>
          </p:nvPr>
        </p:nvSpPr>
        <p:spPr>
          <a:xfrm>
            <a:off x="838200" y="1303020"/>
            <a:ext cx="10515600" cy="5394959"/>
          </a:xfrm>
        </p:spPr>
        <p:txBody>
          <a:bodyPr/>
          <a:lstStyle/>
          <a:p>
            <a:r>
              <a:rPr lang="en-US" sz="3200" b="1" dirty="0"/>
              <a:t>Contour lines </a:t>
            </a:r>
            <a:r>
              <a:rPr lang="en-US" sz="3200" dirty="0"/>
              <a:t>connect points of equal elevation. These never cross. If they did, the point at which they cross would mean that point has 2 different elevations, which is impossible.</a:t>
            </a:r>
          </a:p>
          <a:p>
            <a:r>
              <a:rPr lang="en-US" sz="3200" b="1" dirty="0"/>
              <a:t>Contour interval: </a:t>
            </a:r>
            <a:r>
              <a:rPr lang="en-US" sz="3200" dirty="0"/>
              <a:t>the difference in elevation between two side-by-side contour lines on a topographic map. </a:t>
            </a:r>
          </a:p>
          <a:p>
            <a:pPr lvl="1"/>
            <a:r>
              <a:rPr lang="en-US" sz="2800" dirty="0"/>
              <a:t>The closer an interval, the steeper it is.</a:t>
            </a:r>
          </a:p>
          <a:p>
            <a:r>
              <a:rPr lang="en-US" sz="3200" dirty="0"/>
              <a:t>Depression Contour Lines are used to represent land lower than the surrounding landscape. They look like regular contour lines, but contain short lines at right angles, known as hachures. The short lines point to the lower elevation.</a:t>
            </a:r>
          </a:p>
          <a:p>
            <a:endParaRPr lang="en-US" dirty="0"/>
          </a:p>
        </p:txBody>
      </p:sp>
    </p:spTree>
    <p:extLst>
      <p:ext uri="{BB962C8B-B14F-4D97-AF65-F5344CB8AC3E}">
        <p14:creationId xmlns:p14="http://schemas.microsoft.com/office/powerpoint/2010/main" val="3220013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00B493F5-B48C-4AD1-B96F-E8DA77B95A3D}"/>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29419" y="323434"/>
            <a:ext cx="10533162" cy="6211132"/>
          </a:xfrm>
        </p:spPr>
      </p:pic>
      <p:sp>
        <p:nvSpPr>
          <p:cNvPr id="6" name="TextBox 5">
            <a:extLst>
              <a:ext uri="{FF2B5EF4-FFF2-40B4-BE49-F238E27FC236}">
                <a16:creationId xmlns:a16="http://schemas.microsoft.com/office/drawing/2014/main" id="{7E05C418-C3F9-4EBD-96CE-545DA7DBBD5B}"/>
              </a:ext>
            </a:extLst>
          </p:cNvPr>
          <p:cNvSpPr txBox="1"/>
          <p:nvPr/>
        </p:nvSpPr>
        <p:spPr>
          <a:xfrm>
            <a:off x="2406386" y="6176963"/>
            <a:ext cx="7379227" cy="230832"/>
          </a:xfrm>
          <a:prstGeom prst="rect">
            <a:avLst/>
          </a:prstGeom>
          <a:noFill/>
        </p:spPr>
        <p:txBody>
          <a:bodyPr wrap="square" rtlCol="0">
            <a:spAutoFit/>
          </a:bodyPr>
          <a:lstStyle/>
          <a:p>
            <a:r>
              <a:rPr lang="en-US" sz="900">
                <a:hlinkClick r:id="rId3" tooltip="https://scioly.org/wiki/index.php/Dynamic_Planet/Oceanography"/>
              </a:rPr>
              <a:t>This Photo</a:t>
            </a:r>
            <a:r>
              <a:rPr lang="en-US" sz="900"/>
              <a:t> by Unknown Author is licensed under </a:t>
            </a:r>
            <a:r>
              <a:rPr lang="en-US" sz="900">
                <a:hlinkClick r:id="rId4" tooltip="https://creativecommons.org/licenses/by/3.0/"/>
              </a:rPr>
              <a:t>CC BY</a:t>
            </a:r>
            <a:endParaRPr lang="en-US" sz="900"/>
          </a:p>
        </p:txBody>
      </p:sp>
    </p:spTree>
    <p:extLst>
      <p:ext uri="{BB962C8B-B14F-4D97-AF65-F5344CB8AC3E}">
        <p14:creationId xmlns:p14="http://schemas.microsoft.com/office/powerpoint/2010/main" val="4080577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6F91C-4848-4BCC-A51E-2FED67F989CE}"/>
              </a:ext>
            </a:extLst>
          </p:cNvPr>
          <p:cNvSpPr>
            <a:spLocks noGrp="1"/>
          </p:cNvSpPr>
          <p:nvPr>
            <p:ph type="title"/>
          </p:nvPr>
        </p:nvSpPr>
        <p:spPr/>
        <p:txBody>
          <a:bodyPr/>
          <a:lstStyle/>
          <a:p>
            <a:pPr algn="ctr"/>
            <a:r>
              <a:rPr lang="en-US" dirty="0"/>
              <a:t>Geologic Map</a:t>
            </a:r>
          </a:p>
        </p:txBody>
      </p:sp>
      <p:sp>
        <p:nvSpPr>
          <p:cNvPr id="3" name="Content Placeholder 2">
            <a:extLst>
              <a:ext uri="{FF2B5EF4-FFF2-40B4-BE49-F238E27FC236}">
                <a16:creationId xmlns:a16="http://schemas.microsoft.com/office/drawing/2014/main" id="{E6FE3D6C-12D1-4872-896C-18969ACD837F}"/>
              </a:ext>
            </a:extLst>
          </p:cNvPr>
          <p:cNvSpPr>
            <a:spLocks noGrp="1"/>
          </p:cNvSpPr>
          <p:nvPr>
            <p:ph idx="1"/>
          </p:nvPr>
        </p:nvSpPr>
        <p:spPr/>
        <p:txBody>
          <a:bodyPr/>
          <a:lstStyle/>
          <a:p>
            <a:r>
              <a:rPr lang="en-US" dirty="0"/>
              <a:t>Geologic map is used to show distribution, arrangement, and type of rocks located below the soil. </a:t>
            </a:r>
          </a:p>
          <a:p>
            <a:endParaRPr lang="en-US" dirty="0"/>
          </a:p>
          <a:p>
            <a:r>
              <a:rPr lang="en-US" dirty="0"/>
              <a:t>Refer to your book, pg. 39 for a table of the map types and the projections.</a:t>
            </a:r>
          </a:p>
          <a:p>
            <a:endParaRPr lang="en-US" dirty="0"/>
          </a:p>
          <a:p>
            <a:pPr marL="0" indent="0">
              <a:buNone/>
            </a:pPr>
            <a:endParaRPr lang="en-US" dirty="0"/>
          </a:p>
        </p:txBody>
      </p:sp>
    </p:spTree>
    <p:extLst>
      <p:ext uri="{BB962C8B-B14F-4D97-AF65-F5344CB8AC3E}">
        <p14:creationId xmlns:p14="http://schemas.microsoft.com/office/powerpoint/2010/main" val="3838432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3CB54-66AB-474A-8B18-7B09D9AED7B8}"/>
              </a:ext>
            </a:extLst>
          </p:cNvPr>
          <p:cNvSpPr>
            <a:spLocks noGrp="1"/>
          </p:cNvSpPr>
          <p:nvPr>
            <p:ph type="title"/>
          </p:nvPr>
        </p:nvSpPr>
        <p:spPr>
          <a:xfrm>
            <a:off x="403860" y="0"/>
            <a:ext cx="10515600" cy="1325563"/>
          </a:xfrm>
        </p:spPr>
        <p:txBody>
          <a:bodyPr/>
          <a:lstStyle/>
          <a:p>
            <a:pPr algn="ctr"/>
            <a:r>
              <a:rPr lang="en-US" dirty="0"/>
              <a:t>Map Legends and Map Scales</a:t>
            </a:r>
          </a:p>
        </p:txBody>
      </p:sp>
      <p:sp>
        <p:nvSpPr>
          <p:cNvPr id="3" name="Content Placeholder 2">
            <a:extLst>
              <a:ext uri="{FF2B5EF4-FFF2-40B4-BE49-F238E27FC236}">
                <a16:creationId xmlns:a16="http://schemas.microsoft.com/office/drawing/2014/main" id="{C80F2DE0-F4CF-4215-8839-75CA3A43F207}"/>
              </a:ext>
            </a:extLst>
          </p:cNvPr>
          <p:cNvSpPr>
            <a:spLocks noGrp="1"/>
          </p:cNvSpPr>
          <p:nvPr>
            <p:ph idx="1"/>
          </p:nvPr>
        </p:nvSpPr>
        <p:spPr>
          <a:xfrm>
            <a:off x="403860" y="1253331"/>
            <a:ext cx="10515600" cy="4351338"/>
          </a:xfrm>
        </p:spPr>
        <p:txBody>
          <a:bodyPr/>
          <a:lstStyle/>
          <a:p>
            <a:r>
              <a:rPr lang="en-US" b="1" dirty="0"/>
              <a:t>Map Legend</a:t>
            </a:r>
            <a:r>
              <a:rPr lang="en-US" dirty="0"/>
              <a:t>: key that explains what the symbols on a map represent.</a:t>
            </a:r>
          </a:p>
          <a:p>
            <a:r>
              <a:rPr lang="en-US" b="1" dirty="0"/>
              <a:t>Map scale: </a:t>
            </a:r>
            <a:r>
              <a:rPr lang="en-US" dirty="0"/>
              <a:t>ratio between the distances shown on a map and the actual distances on Earth’s surface.</a:t>
            </a:r>
          </a:p>
        </p:txBody>
      </p:sp>
      <p:pic>
        <p:nvPicPr>
          <p:cNvPr id="5" name="Picture 4">
            <a:extLst>
              <a:ext uri="{FF2B5EF4-FFF2-40B4-BE49-F238E27FC236}">
                <a16:creationId xmlns:a16="http://schemas.microsoft.com/office/drawing/2014/main" id="{10DE0268-3B64-48DF-826A-CB27AC228ED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720340" y="2518879"/>
            <a:ext cx="8858988" cy="4254069"/>
          </a:xfrm>
          <a:prstGeom prst="rect">
            <a:avLst/>
          </a:prstGeom>
        </p:spPr>
      </p:pic>
    </p:spTree>
    <p:extLst>
      <p:ext uri="{BB962C8B-B14F-4D97-AF65-F5344CB8AC3E}">
        <p14:creationId xmlns:p14="http://schemas.microsoft.com/office/powerpoint/2010/main" val="2425155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E0ECEB-4C49-4549-AFFD-9474556E8D44}"/>
              </a:ext>
            </a:extLst>
          </p:cNvPr>
          <p:cNvSpPr>
            <a:spLocks noGrp="1"/>
          </p:cNvSpPr>
          <p:nvPr>
            <p:ph type="ctrTitle"/>
          </p:nvPr>
        </p:nvSpPr>
        <p:spPr/>
        <p:txBody>
          <a:bodyPr/>
          <a:lstStyle/>
          <a:p>
            <a:r>
              <a:rPr lang="en-US" dirty="0"/>
              <a:t>2.3: Remote Sensing</a:t>
            </a:r>
          </a:p>
        </p:txBody>
      </p:sp>
    </p:spTree>
    <p:extLst>
      <p:ext uri="{BB962C8B-B14F-4D97-AF65-F5344CB8AC3E}">
        <p14:creationId xmlns:p14="http://schemas.microsoft.com/office/powerpoint/2010/main" val="1471397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45EEC-A287-4EF6-B682-0123A4D6B84F}"/>
              </a:ext>
            </a:extLst>
          </p:cNvPr>
          <p:cNvSpPr>
            <a:spLocks noGrp="1"/>
          </p:cNvSpPr>
          <p:nvPr>
            <p:ph type="title"/>
          </p:nvPr>
        </p:nvSpPr>
        <p:spPr/>
        <p:txBody>
          <a:bodyPr>
            <a:normAutofit/>
          </a:bodyPr>
          <a:lstStyle/>
          <a:p>
            <a:pPr algn="ctr"/>
            <a:r>
              <a:rPr lang="en-US" sz="5400" dirty="0">
                <a:latin typeface="Algerian" panose="04020705040A02060702" pitchFamily="82" charset="0"/>
              </a:rPr>
              <a:t>Landsat Satellite</a:t>
            </a:r>
          </a:p>
        </p:txBody>
      </p:sp>
      <p:sp>
        <p:nvSpPr>
          <p:cNvPr id="3" name="Content Placeholder 2">
            <a:extLst>
              <a:ext uri="{FF2B5EF4-FFF2-40B4-BE49-F238E27FC236}">
                <a16:creationId xmlns:a16="http://schemas.microsoft.com/office/drawing/2014/main" id="{728265E7-02A9-4359-970B-890F9E792E14}"/>
              </a:ext>
            </a:extLst>
          </p:cNvPr>
          <p:cNvSpPr>
            <a:spLocks noGrp="1"/>
          </p:cNvSpPr>
          <p:nvPr>
            <p:ph idx="1"/>
          </p:nvPr>
        </p:nvSpPr>
        <p:spPr/>
        <p:txBody>
          <a:bodyPr>
            <a:normAutofit/>
          </a:bodyPr>
          <a:lstStyle/>
          <a:p>
            <a:r>
              <a:rPr lang="en-US" sz="3600" b="1" dirty="0"/>
              <a:t>Remote Sensing: </a:t>
            </a:r>
            <a:r>
              <a:rPr lang="en-US" sz="3600" dirty="0"/>
              <a:t>Process of gathering data about Earth from instruments far above the planets surface.</a:t>
            </a:r>
          </a:p>
          <a:p>
            <a:r>
              <a:rPr lang="en-US" sz="3600" b="1" dirty="0"/>
              <a:t>Landsat satellites: </a:t>
            </a:r>
            <a:r>
              <a:rPr lang="en-US" sz="3600" dirty="0"/>
              <a:t>records reflected wavelengths of energy from Earth’s surface. These include wavelengths of visible light and infrared radiation. </a:t>
            </a:r>
          </a:p>
        </p:txBody>
      </p:sp>
    </p:spTree>
    <p:extLst>
      <p:ext uri="{BB962C8B-B14F-4D97-AF65-F5344CB8AC3E}">
        <p14:creationId xmlns:p14="http://schemas.microsoft.com/office/powerpoint/2010/main" val="2009018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604E8-A944-4906-B348-3502575B631F}"/>
              </a:ext>
            </a:extLst>
          </p:cNvPr>
          <p:cNvSpPr>
            <a:spLocks noGrp="1"/>
          </p:cNvSpPr>
          <p:nvPr>
            <p:ph type="title"/>
          </p:nvPr>
        </p:nvSpPr>
        <p:spPr/>
        <p:txBody>
          <a:bodyPr/>
          <a:lstStyle/>
          <a:p>
            <a:pPr algn="ctr"/>
            <a:r>
              <a:rPr lang="en-US" dirty="0"/>
              <a:t>OSTM/Jason-2 Satellite</a:t>
            </a:r>
          </a:p>
        </p:txBody>
      </p:sp>
      <p:sp>
        <p:nvSpPr>
          <p:cNvPr id="3" name="Content Placeholder 2">
            <a:extLst>
              <a:ext uri="{FF2B5EF4-FFF2-40B4-BE49-F238E27FC236}">
                <a16:creationId xmlns:a16="http://schemas.microsoft.com/office/drawing/2014/main" id="{9B05F89A-8C59-48A9-8CC2-2E8B685D5E5D}"/>
              </a:ext>
            </a:extLst>
          </p:cNvPr>
          <p:cNvSpPr>
            <a:spLocks noGrp="1"/>
          </p:cNvSpPr>
          <p:nvPr>
            <p:ph idx="1"/>
          </p:nvPr>
        </p:nvSpPr>
        <p:spPr/>
        <p:txBody>
          <a:bodyPr/>
          <a:lstStyle/>
          <a:p>
            <a:r>
              <a:rPr lang="en-US" dirty="0"/>
              <a:t>Uses radar to measure and map sea surface height.</a:t>
            </a:r>
          </a:p>
          <a:p>
            <a:r>
              <a:rPr lang="en-US" dirty="0"/>
              <a:t>OSTM: Ocean Surface Topography Mission.</a:t>
            </a:r>
          </a:p>
          <a:p>
            <a:r>
              <a:rPr lang="en-US" dirty="0"/>
              <a:t>Using OSTM/Jason-2 data, scientists are able to estimate global sea levels within a few millimeters. </a:t>
            </a:r>
          </a:p>
          <a:p>
            <a:r>
              <a:rPr lang="en-US" dirty="0"/>
              <a:t>The distance to the water’s surface is calculated using the known speed of light and the time it takes to reflect the light. </a:t>
            </a:r>
          </a:p>
          <a:p>
            <a:r>
              <a:rPr lang="en-US" dirty="0"/>
              <a:t>Used for forecasting El Nino events.</a:t>
            </a:r>
          </a:p>
        </p:txBody>
      </p:sp>
    </p:spTree>
    <p:extLst>
      <p:ext uri="{BB962C8B-B14F-4D97-AF65-F5344CB8AC3E}">
        <p14:creationId xmlns:p14="http://schemas.microsoft.com/office/powerpoint/2010/main" val="21119068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76C30-0CFA-4544-B1DE-F273CEEEF1BD}"/>
              </a:ext>
            </a:extLst>
          </p:cNvPr>
          <p:cNvSpPr>
            <a:spLocks noGrp="1"/>
          </p:cNvSpPr>
          <p:nvPr>
            <p:ph type="title"/>
          </p:nvPr>
        </p:nvSpPr>
        <p:spPr/>
        <p:txBody>
          <a:bodyPr/>
          <a:lstStyle/>
          <a:p>
            <a:pPr algn="ctr"/>
            <a:r>
              <a:rPr lang="en-US" dirty="0" err="1"/>
              <a:t>SeaBeam</a:t>
            </a:r>
            <a:endParaRPr lang="en-US" dirty="0"/>
          </a:p>
        </p:txBody>
      </p:sp>
      <p:sp>
        <p:nvSpPr>
          <p:cNvPr id="3" name="Content Placeholder 2">
            <a:extLst>
              <a:ext uri="{FF2B5EF4-FFF2-40B4-BE49-F238E27FC236}">
                <a16:creationId xmlns:a16="http://schemas.microsoft.com/office/drawing/2014/main" id="{84BDD9A3-2F87-4637-84B9-8D665D516A64}"/>
              </a:ext>
            </a:extLst>
          </p:cNvPr>
          <p:cNvSpPr>
            <a:spLocks noGrp="1"/>
          </p:cNvSpPr>
          <p:nvPr>
            <p:ph idx="1"/>
          </p:nvPr>
        </p:nvSpPr>
        <p:spPr/>
        <p:txBody>
          <a:bodyPr>
            <a:normAutofit lnSpcReduction="10000"/>
          </a:bodyPr>
          <a:lstStyle/>
          <a:p>
            <a:r>
              <a:rPr lang="en-US" dirty="0" err="1"/>
              <a:t>SeaBeam</a:t>
            </a:r>
            <a:r>
              <a:rPr lang="en-US" dirty="0"/>
              <a:t> is located on a ship, instead of a satellite and maps the ocean flood rather than the surface.</a:t>
            </a:r>
          </a:p>
          <a:p>
            <a:r>
              <a:rPr lang="en-US" dirty="0"/>
              <a:t>Uses </a:t>
            </a:r>
            <a:r>
              <a:rPr lang="en-US" b="1" dirty="0"/>
              <a:t>sonar</a:t>
            </a:r>
            <a:r>
              <a:rPr lang="en-US" dirty="0"/>
              <a:t>- the use of sound waves to detect and measure objects underwater.</a:t>
            </a:r>
          </a:p>
          <a:p>
            <a:r>
              <a:rPr lang="en-US" dirty="0"/>
              <a:t>A sound wave is sent from the ship toward the ocean floor, a receiving device picks up the returning echo when it bounces off the seafloor.</a:t>
            </a:r>
          </a:p>
          <a:p>
            <a:r>
              <a:rPr lang="en-US" dirty="0"/>
              <a:t>Computers on the ship calculate the distance using the speed of sound in water and the time it took for the sound to be reflected. </a:t>
            </a:r>
          </a:p>
          <a:p>
            <a:r>
              <a:rPr lang="en-US" dirty="0"/>
              <a:t>Used by fishing fleets and scientists.</a:t>
            </a:r>
          </a:p>
          <a:p>
            <a:pPr marL="0" indent="0">
              <a:buNone/>
            </a:pPr>
            <a:endParaRPr lang="en-US" dirty="0"/>
          </a:p>
        </p:txBody>
      </p:sp>
    </p:spTree>
    <p:extLst>
      <p:ext uri="{BB962C8B-B14F-4D97-AF65-F5344CB8AC3E}">
        <p14:creationId xmlns:p14="http://schemas.microsoft.com/office/powerpoint/2010/main" val="83390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F4812-5977-4A27-B695-8B0D9F01E2CC}"/>
              </a:ext>
            </a:extLst>
          </p:cNvPr>
          <p:cNvSpPr>
            <a:spLocks noGrp="1"/>
          </p:cNvSpPr>
          <p:nvPr>
            <p:ph type="title"/>
          </p:nvPr>
        </p:nvSpPr>
        <p:spPr/>
        <p:txBody>
          <a:bodyPr/>
          <a:lstStyle/>
          <a:p>
            <a:pPr algn="ctr"/>
            <a:r>
              <a:rPr lang="en-US" dirty="0"/>
              <a:t>Latitude (parallels)</a:t>
            </a:r>
          </a:p>
        </p:txBody>
      </p:sp>
      <p:sp>
        <p:nvSpPr>
          <p:cNvPr id="3" name="Content Placeholder 2">
            <a:extLst>
              <a:ext uri="{FF2B5EF4-FFF2-40B4-BE49-F238E27FC236}">
                <a16:creationId xmlns:a16="http://schemas.microsoft.com/office/drawing/2014/main" id="{BE6BA80B-CA88-4B05-BEEA-F119D84A2F0D}"/>
              </a:ext>
            </a:extLst>
          </p:cNvPr>
          <p:cNvSpPr>
            <a:spLocks noGrp="1"/>
          </p:cNvSpPr>
          <p:nvPr>
            <p:ph idx="1"/>
          </p:nvPr>
        </p:nvSpPr>
        <p:spPr>
          <a:xfrm>
            <a:off x="838200" y="1351722"/>
            <a:ext cx="10515600" cy="5340625"/>
          </a:xfrm>
        </p:spPr>
        <p:txBody>
          <a:bodyPr>
            <a:normAutofit lnSpcReduction="10000"/>
          </a:bodyPr>
          <a:lstStyle/>
          <a:p>
            <a:r>
              <a:rPr lang="en-US" sz="3600" dirty="0"/>
              <a:t>The science of mapmaking: Cartography!</a:t>
            </a:r>
          </a:p>
          <a:p>
            <a:r>
              <a:rPr lang="en-US" sz="3600" dirty="0"/>
              <a:t>The equator circles halfway between the North and South poles. This separates the world into two equal halves: northern and southern hemisphere.</a:t>
            </a:r>
          </a:p>
          <a:p>
            <a:r>
              <a:rPr lang="en-US" sz="3600" dirty="0"/>
              <a:t>The poles are located at 90 latitude.</a:t>
            </a:r>
          </a:p>
          <a:p>
            <a:r>
              <a:rPr lang="en-US" sz="3600" b="1" dirty="0"/>
              <a:t>Latitude</a:t>
            </a:r>
            <a:r>
              <a:rPr lang="en-US" sz="3600" dirty="0"/>
              <a:t> is the distance in degrees north or south of the equator.</a:t>
            </a:r>
          </a:p>
          <a:p>
            <a:pPr lvl="1"/>
            <a:r>
              <a:rPr lang="en-US" sz="3200" dirty="0"/>
              <a:t>Each degree of latitude is about 111 km on Earth’s surface.</a:t>
            </a:r>
          </a:p>
          <a:p>
            <a:pPr lvl="1"/>
            <a:r>
              <a:rPr lang="en-US" sz="3200" dirty="0"/>
              <a:t>Run parallel to the equator (reference point)</a:t>
            </a:r>
          </a:p>
        </p:txBody>
      </p:sp>
    </p:spTree>
    <p:extLst>
      <p:ext uri="{BB962C8B-B14F-4D97-AF65-F5344CB8AC3E}">
        <p14:creationId xmlns:p14="http://schemas.microsoft.com/office/powerpoint/2010/main" val="2082849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41F27-E3A2-408C-B345-79E2FD703602}"/>
              </a:ext>
            </a:extLst>
          </p:cNvPr>
          <p:cNvSpPr>
            <a:spLocks noGrp="1"/>
          </p:cNvSpPr>
          <p:nvPr>
            <p:ph type="title"/>
          </p:nvPr>
        </p:nvSpPr>
        <p:spPr/>
        <p:txBody>
          <a:bodyPr/>
          <a:lstStyle/>
          <a:p>
            <a:pPr algn="ctr"/>
            <a:r>
              <a:rPr lang="en-US" dirty="0"/>
              <a:t>GPS &amp; GIS</a:t>
            </a:r>
          </a:p>
        </p:txBody>
      </p:sp>
      <p:sp>
        <p:nvSpPr>
          <p:cNvPr id="3" name="Content Placeholder 2">
            <a:extLst>
              <a:ext uri="{FF2B5EF4-FFF2-40B4-BE49-F238E27FC236}">
                <a16:creationId xmlns:a16="http://schemas.microsoft.com/office/drawing/2014/main" id="{D7EC5042-6D70-4077-9FB5-F0F7BF4DE190}"/>
              </a:ext>
            </a:extLst>
          </p:cNvPr>
          <p:cNvSpPr>
            <a:spLocks noGrp="1"/>
          </p:cNvSpPr>
          <p:nvPr>
            <p:ph idx="1"/>
          </p:nvPr>
        </p:nvSpPr>
        <p:spPr/>
        <p:txBody>
          <a:bodyPr>
            <a:normAutofit lnSpcReduction="10000"/>
          </a:bodyPr>
          <a:lstStyle/>
          <a:p>
            <a:r>
              <a:rPr lang="en-US" sz="3600" b="1" dirty="0"/>
              <a:t>Global Positioning System: </a:t>
            </a:r>
            <a:r>
              <a:rPr lang="en-US" sz="3600" dirty="0"/>
              <a:t>Satellite-based navigation system that permits a user to pinpoint his or her exact location on Earth.</a:t>
            </a:r>
          </a:p>
          <a:p>
            <a:pPr lvl="1"/>
            <a:r>
              <a:rPr lang="en-US" sz="3200" dirty="0"/>
              <a:t>GPS receiver required.  Multiple satellites are required to accurately pinpoint location.</a:t>
            </a:r>
          </a:p>
          <a:p>
            <a:r>
              <a:rPr lang="en-US" sz="3600" b="1" dirty="0"/>
              <a:t>Geographic Information System</a:t>
            </a:r>
            <a:r>
              <a:rPr lang="en-US" sz="3600" dirty="0"/>
              <a:t>: mapping system that uses worldwide databases from remote sensing to create layers of information that can be superimposed upon each other to form a comprehensive map</a:t>
            </a:r>
            <a:r>
              <a:rPr lang="en-US" dirty="0"/>
              <a:t>.</a:t>
            </a:r>
          </a:p>
        </p:txBody>
      </p:sp>
    </p:spTree>
    <p:extLst>
      <p:ext uri="{BB962C8B-B14F-4D97-AF65-F5344CB8AC3E}">
        <p14:creationId xmlns:p14="http://schemas.microsoft.com/office/powerpoint/2010/main" val="357387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46BAE-CDDC-4FB2-B668-11A322447FA8}"/>
              </a:ext>
            </a:extLst>
          </p:cNvPr>
          <p:cNvSpPr>
            <a:spLocks noGrp="1"/>
          </p:cNvSpPr>
          <p:nvPr>
            <p:ph type="title"/>
          </p:nvPr>
        </p:nvSpPr>
        <p:spPr/>
        <p:txBody>
          <a:bodyPr/>
          <a:lstStyle/>
          <a:p>
            <a:pPr algn="ctr"/>
            <a:r>
              <a:rPr lang="en-US" dirty="0"/>
              <a:t>Where did 111km come from?</a:t>
            </a:r>
          </a:p>
        </p:txBody>
      </p:sp>
      <p:sp>
        <p:nvSpPr>
          <p:cNvPr id="3" name="Content Placeholder 2">
            <a:extLst>
              <a:ext uri="{FF2B5EF4-FFF2-40B4-BE49-F238E27FC236}">
                <a16:creationId xmlns:a16="http://schemas.microsoft.com/office/drawing/2014/main" id="{95A01107-5084-4203-AC10-4CF84B588C24}"/>
              </a:ext>
            </a:extLst>
          </p:cNvPr>
          <p:cNvSpPr>
            <a:spLocks noGrp="1"/>
          </p:cNvSpPr>
          <p:nvPr>
            <p:ph idx="1"/>
          </p:nvPr>
        </p:nvSpPr>
        <p:spPr>
          <a:xfrm>
            <a:off x="838200" y="1825624"/>
            <a:ext cx="10515600" cy="5032375"/>
          </a:xfrm>
        </p:spPr>
        <p:txBody>
          <a:bodyPr/>
          <a:lstStyle/>
          <a:p>
            <a:r>
              <a:rPr lang="en-US" dirty="0"/>
              <a:t>Earth is a sphere and can be divided into 360 degrees. The circumference of Earth is about 40,000km.</a:t>
            </a:r>
          </a:p>
          <a:p>
            <a:r>
              <a:rPr lang="en-US" dirty="0"/>
              <a:t>For the distance of each degree of latitude, divide 40,000km by 360, which equals 111km.</a:t>
            </a:r>
          </a:p>
          <a:p>
            <a:r>
              <a:rPr lang="en-US" dirty="0"/>
              <a:t> To locate positions on earth more precisely, we break down degrees of latitude into 60 smaller units, called minutes. The symbol for a minute is ‘.</a:t>
            </a:r>
          </a:p>
          <a:p>
            <a:r>
              <a:rPr lang="en-US" dirty="0"/>
              <a:t>The actual distance on Earth’s surface of each minute of latitude is 1.85 km.  (111 km divided by  60 minutes)</a:t>
            </a:r>
          </a:p>
          <a:p>
            <a:r>
              <a:rPr lang="en-US" dirty="0"/>
              <a:t>You can also divide it into seconds. The symbol for seconds is: “</a:t>
            </a:r>
          </a:p>
        </p:txBody>
      </p:sp>
    </p:spTree>
    <p:extLst>
      <p:ext uri="{BB962C8B-B14F-4D97-AF65-F5344CB8AC3E}">
        <p14:creationId xmlns:p14="http://schemas.microsoft.com/office/powerpoint/2010/main" val="1692621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7FFFC-BBC3-4C08-9B3C-FF523AADF530}"/>
              </a:ext>
            </a:extLst>
          </p:cNvPr>
          <p:cNvSpPr>
            <a:spLocks noGrp="1"/>
          </p:cNvSpPr>
          <p:nvPr>
            <p:ph type="title"/>
          </p:nvPr>
        </p:nvSpPr>
        <p:spPr/>
        <p:txBody>
          <a:bodyPr/>
          <a:lstStyle/>
          <a:p>
            <a:pPr algn="ctr"/>
            <a:r>
              <a:rPr lang="en-US" dirty="0"/>
              <a:t>Longitude (meridians)</a:t>
            </a:r>
          </a:p>
        </p:txBody>
      </p:sp>
      <p:sp>
        <p:nvSpPr>
          <p:cNvPr id="3" name="Content Placeholder 2">
            <a:extLst>
              <a:ext uri="{FF2B5EF4-FFF2-40B4-BE49-F238E27FC236}">
                <a16:creationId xmlns:a16="http://schemas.microsoft.com/office/drawing/2014/main" id="{402804D3-1ABF-4A09-BA30-69F53CC76847}"/>
              </a:ext>
            </a:extLst>
          </p:cNvPr>
          <p:cNvSpPr>
            <a:spLocks noGrp="1"/>
          </p:cNvSpPr>
          <p:nvPr>
            <p:ph idx="1"/>
          </p:nvPr>
        </p:nvSpPr>
        <p:spPr/>
        <p:txBody>
          <a:bodyPr/>
          <a:lstStyle/>
          <a:p>
            <a:r>
              <a:rPr lang="en-US" dirty="0"/>
              <a:t>Longitude: the distance in degrees east or west of the prime meridian, which is the reference point for longitude (0˚ longitude)</a:t>
            </a:r>
          </a:p>
          <a:p>
            <a:r>
              <a:rPr lang="en-US" dirty="0"/>
              <a:t>Lines of longitude are not parallel. They are large semi-circles that extend vertically from pole to pole. </a:t>
            </a:r>
          </a:p>
          <a:p>
            <a:r>
              <a:rPr lang="en-US" dirty="0"/>
              <a:t>The international date line is located at 180˚ meridian. This line is on the opposite side of the earth as the prime meridian.</a:t>
            </a:r>
          </a:p>
          <a:p>
            <a:pPr marL="0" indent="0">
              <a:buNone/>
            </a:pPr>
            <a:endParaRPr lang="en-US" dirty="0"/>
          </a:p>
        </p:txBody>
      </p:sp>
    </p:spTree>
    <p:extLst>
      <p:ext uri="{BB962C8B-B14F-4D97-AF65-F5344CB8AC3E}">
        <p14:creationId xmlns:p14="http://schemas.microsoft.com/office/powerpoint/2010/main" val="3701082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F22C9-F7F1-4807-B2DD-F00EBEEAD672}"/>
              </a:ext>
            </a:extLst>
          </p:cNvPr>
          <p:cNvSpPr>
            <a:spLocks noGrp="1"/>
          </p:cNvSpPr>
          <p:nvPr>
            <p:ph type="title"/>
          </p:nvPr>
        </p:nvSpPr>
        <p:spPr>
          <a:xfrm>
            <a:off x="838200" y="0"/>
            <a:ext cx="10515600" cy="1325563"/>
          </a:xfrm>
        </p:spPr>
        <p:txBody>
          <a:bodyPr/>
          <a:lstStyle/>
          <a:p>
            <a:pPr algn="ctr"/>
            <a:r>
              <a:rPr lang="en-US" dirty="0"/>
              <a:t>Latitude AND Longitude</a:t>
            </a:r>
          </a:p>
        </p:txBody>
      </p:sp>
      <p:sp>
        <p:nvSpPr>
          <p:cNvPr id="3" name="Content Placeholder 2">
            <a:extLst>
              <a:ext uri="{FF2B5EF4-FFF2-40B4-BE49-F238E27FC236}">
                <a16:creationId xmlns:a16="http://schemas.microsoft.com/office/drawing/2014/main" id="{CB94FC92-36C5-46A0-A7B7-26F00436E4DC}"/>
              </a:ext>
            </a:extLst>
          </p:cNvPr>
          <p:cNvSpPr>
            <a:spLocks noGrp="1"/>
          </p:cNvSpPr>
          <p:nvPr>
            <p:ph idx="1"/>
          </p:nvPr>
        </p:nvSpPr>
        <p:spPr>
          <a:xfrm>
            <a:off x="838200" y="1253331"/>
            <a:ext cx="10515600" cy="4351338"/>
          </a:xfrm>
        </p:spPr>
        <p:txBody>
          <a:bodyPr/>
          <a:lstStyle/>
          <a:p>
            <a:r>
              <a:rPr lang="en-US" dirty="0"/>
              <a:t> Both latitude and longitude are necessary to precisely locate positions on Earth. Latitude ALWAYS comes first when writing coordinates. </a:t>
            </a:r>
          </a:p>
          <a:p>
            <a:r>
              <a:rPr lang="en-US" dirty="0"/>
              <a:t>Degrees of latitude cover relatively consistent distances, meaning they are relatively equal.</a:t>
            </a:r>
          </a:p>
          <a:p>
            <a:r>
              <a:rPr lang="en-US" dirty="0"/>
              <a:t>However, degrees of longitude are not parallel, they form semicircles, so their distances will vary.</a:t>
            </a:r>
          </a:p>
        </p:txBody>
      </p:sp>
      <p:pic>
        <p:nvPicPr>
          <p:cNvPr id="5" name="Picture 4">
            <a:extLst>
              <a:ext uri="{FF2B5EF4-FFF2-40B4-BE49-F238E27FC236}">
                <a16:creationId xmlns:a16="http://schemas.microsoft.com/office/drawing/2014/main" id="{6B0AED98-A198-4C51-806F-04FB05D02CC3}"/>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287616" y="3812840"/>
            <a:ext cx="5446645" cy="3018839"/>
          </a:xfrm>
          <a:prstGeom prst="rect">
            <a:avLst/>
          </a:prstGeom>
        </p:spPr>
      </p:pic>
    </p:spTree>
    <p:extLst>
      <p:ext uri="{BB962C8B-B14F-4D97-AF65-F5344CB8AC3E}">
        <p14:creationId xmlns:p14="http://schemas.microsoft.com/office/powerpoint/2010/main" val="254302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FBA25-07E5-4088-A165-48530C585861}"/>
              </a:ext>
            </a:extLst>
          </p:cNvPr>
          <p:cNvSpPr>
            <a:spLocks noGrp="1"/>
          </p:cNvSpPr>
          <p:nvPr>
            <p:ph type="title"/>
          </p:nvPr>
        </p:nvSpPr>
        <p:spPr/>
        <p:txBody>
          <a:bodyPr>
            <a:normAutofit/>
          </a:bodyPr>
          <a:lstStyle/>
          <a:p>
            <a:pPr algn="ctr"/>
            <a:r>
              <a:rPr lang="en-US" sz="6600" dirty="0"/>
              <a:t>Time Zones</a:t>
            </a:r>
          </a:p>
        </p:txBody>
      </p:sp>
      <p:sp>
        <p:nvSpPr>
          <p:cNvPr id="3" name="Content Placeholder 2">
            <a:extLst>
              <a:ext uri="{FF2B5EF4-FFF2-40B4-BE49-F238E27FC236}">
                <a16:creationId xmlns:a16="http://schemas.microsoft.com/office/drawing/2014/main" id="{C170C956-E17F-49BC-8BBA-07917B82E334}"/>
              </a:ext>
            </a:extLst>
          </p:cNvPr>
          <p:cNvSpPr>
            <a:spLocks noGrp="1"/>
          </p:cNvSpPr>
          <p:nvPr>
            <p:ph idx="1"/>
          </p:nvPr>
        </p:nvSpPr>
        <p:spPr/>
        <p:txBody>
          <a:bodyPr>
            <a:normAutofit/>
          </a:bodyPr>
          <a:lstStyle/>
          <a:p>
            <a:r>
              <a:rPr lang="en-US" sz="4400" dirty="0"/>
              <a:t>Earth is separated into 24 time zones. This represents the 24 hours in one day. Every hour, the Earth spins approximately 15</a:t>
            </a:r>
            <a:r>
              <a:rPr lang="en-US" sz="4400" dirty="0">
                <a:solidFill>
                  <a:prstClr val="black"/>
                </a:solidFill>
              </a:rPr>
              <a:t>˚. Therefore, each time zone is about 15˚ wide.</a:t>
            </a:r>
            <a:endParaRPr lang="en-US" sz="4400" dirty="0"/>
          </a:p>
        </p:txBody>
      </p:sp>
    </p:spTree>
    <p:extLst>
      <p:ext uri="{BB962C8B-B14F-4D97-AF65-F5344CB8AC3E}">
        <p14:creationId xmlns:p14="http://schemas.microsoft.com/office/powerpoint/2010/main" val="3697004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32466-C6B4-458E-B630-1646C72E7572}"/>
              </a:ext>
            </a:extLst>
          </p:cNvPr>
          <p:cNvSpPr>
            <a:spLocks noGrp="1"/>
          </p:cNvSpPr>
          <p:nvPr>
            <p:ph type="ctrTitle"/>
          </p:nvPr>
        </p:nvSpPr>
        <p:spPr/>
        <p:txBody>
          <a:bodyPr/>
          <a:lstStyle/>
          <a:p>
            <a:r>
              <a:rPr lang="en-US" dirty="0"/>
              <a:t>2.2: TYPES OF MAPS</a:t>
            </a:r>
          </a:p>
        </p:txBody>
      </p:sp>
    </p:spTree>
    <p:extLst>
      <p:ext uri="{BB962C8B-B14F-4D97-AF65-F5344CB8AC3E}">
        <p14:creationId xmlns:p14="http://schemas.microsoft.com/office/powerpoint/2010/main" val="3881420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19EE5-201A-4C95-9B72-4E6416D9C0EF}"/>
              </a:ext>
            </a:extLst>
          </p:cNvPr>
          <p:cNvSpPr>
            <a:spLocks noGrp="1"/>
          </p:cNvSpPr>
          <p:nvPr>
            <p:ph type="title"/>
          </p:nvPr>
        </p:nvSpPr>
        <p:spPr/>
        <p:txBody>
          <a:bodyPr/>
          <a:lstStyle/>
          <a:p>
            <a:pPr algn="ctr"/>
            <a:r>
              <a:rPr lang="en-US" dirty="0"/>
              <a:t>Mercator Projections</a:t>
            </a:r>
          </a:p>
        </p:txBody>
      </p:sp>
      <p:sp>
        <p:nvSpPr>
          <p:cNvPr id="3" name="Content Placeholder 2">
            <a:extLst>
              <a:ext uri="{FF2B5EF4-FFF2-40B4-BE49-F238E27FC236}">
                <a16:creationId xmlns:a16="http://schemas.microsoft.com/office/drawing/2014/main" id="{136C5F2F-BABD-4506-8F2F-62729302E990}"/>
              </a:ext>
            </a:extLst>
          </p:cNvPr>
          <p:cNvSpPr>
            <a:spLocks noGrp="1"/>
          </p:cNvSpPr>
          <p:nvPr>
            <p:ph idx="1"/>
          </p:nvPr>
        </p:nvSpPr>
        <p:spPr>
          <a:xfrm>
            <a:off x="838200" y="1690688"/>
            <a:ext cx="6248400" cy="4486275"/>
          </a:xfrm>
        </p:spPr>
        <p:txBody>
          <a:bodyPr>
            <a:normAutofit fontScale="92500" lnSpcReduction="10000"/>
          </a:bodyPr>
          <a:lstStyle/>
          <a:p>
            <a:r>
              <a:rPr lang="en-US" sz="3600" dirty="0"/>
              <a:t>A  map that has parallel lines of latitude and longitude. On this map, the shapes of the landmasses are correct, but their areas are distorted.</a:t>
            </a:r>
          </a:p>
          <a:p>
            <a:r>
              <a:rPr lang="en-US" sz="3600" dirty="0"/>
              <a:t>Greenland appears much larger than Australia. In reality, AU is MUCH larger.</a:t>
            </a:r>
          </a:p>
          <a:p>
            <a:r>
              <a:rPr lang="en-US" sz="3600" dirty="0"/>
              <a:t>This type of projection is used in navigation of planes and ships.</a:t>
            </a:r>
          </a:p>
          <a:p>
            <a:endParaRPr lang="en-US" dirty="0"/>
          </a:p>
          <a:p>
            <a:endParaRPr lang="en-US" dirty="0"/>
          </a:p>
        </p:txBody>
      </p:sp>
      <p:pic>
        <p:nvPicPr>
          <p:cNvPr id="5" name="Picture 4">
            <a:extLst>
              <a:ext uri="{FF2B5EF4-FFF2-40B4-BE49-F238E27FC236}">
                <a16:creationId xmlns:a16="http://schemas.microsoft.com/office/drawing/2014/main" id="{37EBEB60-3D78-43D4-ADD6-EF9E3745E7C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305099" y="1690688"/>
            <a:ext cx="4568413" cy="4667250"/>
          </a:xfrm>
          <a:prstGeom prst="rect">
            <a:avLst/>
          </a:prstGeom>
        </p:spPr>
      </p:pic>
      <p:sp>
        <p:nvSpPr>
          <p:cNvPr id="6" name="TextBox 5">
            <a:extLst>
              <a:ext uri="{FF2B5EF4-FFF2-40B4-BE49-F238E27FC236}">
                <a16:creationId xmlns:a16="http://schemas.microsoft.com/office/drawing/2014/main" id="{ED1F93A6-B1F1-4224-A9D9-69438D9ADBEF}"/>
              </a:ext>
            </a:extLst>
          </p:cNvPr>
          <p:cNvSpPr txBox="1"/>
          <p:nvPr/>
        </p:nvSpPr>
        <p:spPr>
          <a:xfrm>
            <a:off x="8458200" y="6559815"/>
            <a:ext cx="3415312" cy="230832"/>
          </a:xfrm>
          <a:prstGeom prst="rect">
            <a:avLst/>
          </a:prstGeom>
          <a:noFill/>
        </p:spPr>
        <p:txBody>
          <a:bodyPr wrap="square" rtlCol="0">
            <a:spAutoFit/>
          </a:bodyPr>
          <a:lstStyle/>
          <a:p>
            <a:r>
              <a:rPr lang="en-US" sz="900">
                <a:hlinkClick r:id="rId3" tooltip="https://golvgs-geo-c.wikispaces.com/Oppgave+9+-+12"/>
              </a:rPr>
              <a:t>This Photo</a:t>
            </a:r>
            <a:r>
              <a:rPr lang="en-US" sz="900"/>
              <a:t> by Unknown Author is licensed under </a:t>
            </a:r>
            <a:r>
              <a:rPr lang="en-US" sz="900">
                <a:hlinkClick r:id="rId4" tooltip="https://creativecommons.org/licenses/by-sa/3.0/"/>
              </a:rPr>
              <a:t>CC BY-SA</a:t>
            </a:r>
            <a:endParaRPr lang="en-US" sz="900"/>
          </a:p>
        </p:txBody>
      </p:sp>
    </p:spTree>
    <p:extLst>
      <p:ext uri="{BB962C8B-B14F-4D97-AF65-F5344CB8AC3E}">
        <p14:creationId xmlns:p14="http://schemas.microsoft.com/office/powerpoint/2010/main" val="1924711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0A03A-4B58-4B4C-A4C7-264C00C578C2}"/>
              </a:ext>
            </a:extLst>
          </p:cNvPr>
          <p:cNvSpPr>
            <a:spLocks noGrp="1"/>
          </p:cNvSpPr>
          <p:nvPr>
            <p:ph type="title"/>
          </p:nvPr>
        </p:nvSpPr>
        <p:spPr>
          <a:xfrm>
            <a:off x="838200" y="0"/>
            <a:ext cx="10515600" cy="1325563"/>
          </a:xfrm>
        </p:spPr>
        <p:txBody>
          <a:bodyPr/>
          <a:lstStyle/>
          <a:p>
            <a:pPr algn="ctr"/>
            <a:r>
              <a:rPr lang="en-US" dirty="0"/>
              <a:t>Conic Projections</a:t>
            </a:r>
          </a:p>
        </p:txBody>
      </p:sp>
      <p:sp>
        <p:nvSpPr>
          <p:cNvPr id="3" name="Content Placeholder 2">
            <a:extLst>
              <a:ext uri="{FF2B5EF4-FFF2-40B4-BE49-F238E27FC236}">
                <a16:creationId xmlns:a16="http://schemas.microsoft.com/office/drawing/2014/main" id="{B4ECE68C-7208-43E8-B4BC-12394E412D3C}"/>
              </a:ext>
            </a:extLst>
          </p:cNvPr>
          <p:cNvSpPr>
            <a:spLocks noGrp="1"/>
          </p:cNvSpPr>
          <p:nvPr>
            <p:ph idx="1"/>
          </p:nvPr>
        </p:nvSpPr>
        <p:spPr>
          <a:xfrm>
            <a:off x="624840" y="1276985"/>
            <a:ext cx="5471160" cy="5192395"/>
          </a:xfrm>
        </p:spPr>
        <p:txBody>
          <a:bodyPr>
            <a:normAutofit/>
          </a:bodyPr>
          <a:lstStyle/>
          <a:p>
            <a:r>
              <a:rPr lang="en-US" dirty="0"/>
              <a:t>A conic projection is made by projecting points and lines from a globe onto a paper cone.</a:t>
            </a:r>
          </a:p>
          <a:p>
            <a:r>
              <a:rPr lang="en-US" dirty="0"/>
              <a:t>The cone touches the globe at a particular line of latitude, where some distortion of land masses will occur.  Distortion will also occur near the top and bottom of the projection.</a:t>
            </a:r>
          </a:p>
          <a:p>
            <a:r>
              <a:rPr lang="en-US" dirty="0"/>
              <a:t>Excellent for mapping small areas, so these maps are used in road maps and weather maps.</a:t>
            </a:r>
          </a:p>
        </p:txBody>
      </p:sp>
      <p:pic>
        <p:nvPicPr>
          <p:cNvPr id="5" name="Picture 4">
            <a:extLst>
              <a:ext uri="{FF2B5EF4-FFF2-40B4-BE49-F238E27FC236}">
                <a16:creationId xmlns:a16="http://schemas.microsoft.com/office/drawing/2014/main" id="{CB0DBEED-12E6-4691-8FEE-9348A2A23E9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164222" y="1668463"/>
            <a:ext cx="6020158" cy="4151833"/>
          </a:xfrm>
          <a:prstGeom prst="rect">
            <a:avLst/>
          </a:prstGeom>
        </p:spPr>
      </p:pic>
    </p:spTree>
    <p:extLst>
      <p:ext uri="{BB962C8B-B14F-4D97-AF65-F5344CB8AC3E}">
        <p14:creationId xmlns:p14="http://schemas.microsoft.com/office/powerpoint/2010/main" val="25251603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1117</Words>
  <Application>Microsoft Office PowerPoint</Application>
  <PresentationFormat>Widescreen</PresentationFormat>
  <Paragraphs>75</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Algerian</vt:lpstr>
      <vt:lpstr>Arial</vt:lpstr>
      <vt:lpstr>Calibri</vt:lpstr>
      <vt:lpstr>Calibri Light</vt:lpstr>
      <vt:lpstr>Office Theme</vt:lpstr>
      <vt:lpstr>Chapter 2: Mapping Our World!</vt:lpstr>
      <vt:lpstr>Latitude (parallels)</vt:lpstr>
      <vt:lpstr>Where did 111km come from?</vt:lpstr>
      <vt:lpstr>Longitude (meridians)</vt:lpstr>
      <vt:lpstr>Latitude AND Longitude</vt:lpstr>
      <vt:lpstr>Time Zones</vt:lpstr>
      <vt:lpstr>2.2: TYPES OF MAPS</vt:lpstr>
      <vt:lpstr>Mercator Projections</vt:lpstr>
      <vt:lpstr>Conic Projections</vt:lpstr>
      <vt:lpstr>Gnomonic Projections</vt:lpstr>
      <vt:lpstr>Topographic Maps</vt:lpstr>
      <vt:lpstr>Contour Lines and Contour Intervals</vt:lpstr>
      <vt:lpstr>PowerPoint Presentation</vt:lpstr>
      <vt:lpstr>Geologic Map</vt:lpstr>
      <vt:lpstr>Map Legends and Map Scales</vt:lpstr>
      <vt:lpstr>2.3: Remote Sensing</vt:lpstr>
      <vt:lpstr>Landsat Satellite</vt:lpstr>
      <vt:lpstr>OSTM/Jason-2 Satellite</vt:lpstr>
      <vt:lpstr>SeaBeam</vt:lpstr>
      <vt:lpstr>GPS &amp; GIS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Mapping Our World!</dc:title>
  <dc:creator>Lyndsey Norton</dc:creator>
  <cp:lastModifiedBy>Lyndsey Norton</cp:lastModifiedBy>
  <cp:revision>12</cp:revision>
  <dcterms:created xsi:type="dcterms:W3CDTF">2018-07-03T17:57:03Z</dcterms:created>
  <dcterms:modified xsi:type="dcterms:W3CDTF">2018-07-03T19:06:50Z</dcterms:modified>
</cp:coreProperties>
</file>