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ADD2CD-1CDA-4425-BEEE-85F77D9CB52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1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C62749-ACFB-45BA-A04A-15F3A2EE54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109BFA-E35C-489E-924F-38A190F3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9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D=M/V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BFA-E35C-489E-924F-38A190F3EF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7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BFA-E35C-489E-924F-38A190F3EF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Hematite occurs in 2 diff forms. Hematite that forms from Weathering and Exposure to air and water is a rusty red color and has an earthy feel. Hematite that forms from crystallization of magma can be silver and metallic in appearance. However, they both create a reddish-brown streak when tested.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BFA-E35C-489E-924F-38A190F3EF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Luster, cleavage and fracture, texture, density/specific gravity, special properties, streak, color, hardness, crystal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BFA-E35C-489E-924F-38A190F3EF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0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your </a:t>
            </a:r>
            <a:r>
              <a:rPr lang="en-US"/>
              <a:t>own timeline in your notes on page 98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BFA-E35C-489E-924F-38A190F3EF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BFA-E35C-489E-924F-38A190F3EF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2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305-B30F-4BF7-9E31-204CEA873D5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8C49CC3-8CB5-4344-BDDF-D3ED7530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305-B30F-4BF7-9E31-204CEA873D5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CC3-8CB5-4344-BDDF-D3ED7530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305-B30F-4BF7-9E31-204CEA873D5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CC3-8CB5-4344-BDDF-D3ED7530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305-B30F-4BF7-9E31-204CEA873D5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CC3-8CB5-4344-BDDF-D3ED7530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FA62305-B30F-4BF7-9E31-204CEA873D5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8C49CC3-8CB5-4344-BDDF-D3ED7530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305-B30F-4BF7-9E31-204CEA873D5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CC3-8CB5-4344-BDDF-D3ED7530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305-B30F-4BF7-9E31-204CEA873D5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CC3-8CB5-4344-BDDF-D3ED7530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305-B30F-4BF7-9E31-204CEA873D5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CC3-8CB5-4344-BDDF-D3ED7530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2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305-B30F-4BF7-9E31-204CEA873D5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CC3-8CB5-4344-BDDF-D3ED7530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305-B30F-4BF7-9E31-204CEA873D5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CC3-8CB5-4344-BDDF-D3ED7530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2305-B30F-4BF7-9E31-204CEA873D51}" type="datetimeFigureOut">
              <a:rPr lang="en-US" smtClean="0"/>
              <a:t>10/9/2018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CC3-8CB5-4344-BDDF-D3ED7530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FA62305-B30F-4BF7-9E31-204CEA873D5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8C49CC3-8CB5-4344-BDDF-D3ED7530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8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BC66A0E-E5D5-4E7D-9B93-33945A88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90B9E6-5D91-4146-881E-1C680D9C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0" y="0"/>
            <a:ext cx="10272776" cy="4808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612AC-3F77-4496-A13E-2EAC6253B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44" y="560439"/>
            <a:ext cx="9625247" cy="4028007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Minerals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7837D-8209-4C3A-AE06-6B0BC98C0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44" y="4982844"/>
            <a:ext cx="9738376" cy="1069848"/>
          </a:xfrm>
        </p:spPr>
        <p:txBody>
          <a:bodyPr>
            <a:normAutofit/>
          </a:bodyPr>
          <a:lstStyle/>
          <a:p>
            <a:r>
              <a:rPr lang="en-US"/>
              <a:t>Chapter 4</a:t>
            </a:r>
          </a:p>
          <a:p>
            <a:r>
              <a:rPr lang="en-US"/>
              <a:t>Review: What is the formula for density?</a:t>
            </a:r>
          </a:p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B8EE7-D55B-4678-8F34-54296AEC7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412" y="4808538"/>
            <a:ext cx="1026871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173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563DC-F86C-4F62-9A90-91481201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349" y="36576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Identifying minerals</a:t>
            </a:r>
          </a:p>
        </p:txBody>
      </p:sp>
      <p:pic>
        <p:nvPicPr>
          <p:cNvPr id="3076" name="Picture 4" descr="http://3.bp.blogspot.com/--G1_fYA-p6A/VjPBbpjiFFI/AAAAAAAAG0k/hMfwXy1xJ-c/s1600/Luster+of+Minerals+Geology+IN.jpg">
            <a:extLst>
              <a:ext uri="{FF2B5EF4-FFF2-40B4-BE49-F238E27FC236}">
                <a16:creationId xmlns:a16="http://schemas.microsoft.com/office/drawing/2014/main" id="{83DA5D0C-779B-4F24-8945-F3EB2DAEB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1369450"/>
            <a:ext cx="7030737" cy="42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848D8-48F9-4846-B7FF-149AC60AE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314" y="200312"/>
            <a:ext cx="3814525" cy="66576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It is best to use a combination of tests to determine the identity of materials</a:t>
            </a:r>
          </a:p>
          <a:p>
            <a:pPr marL="0" indent="0">
              <a:buNone/>
            </a:pPr>
            <a:r>
              <a:rPr lang="en-US" sz="2400" dirty="0"/>
              <a:t>Crystal form: some minerals form a very distinct crystal shape that they are immediately recognizable. However, perfect crystals are not always formed so we rely on other methods to identify them.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Luster</a:t>
            </a:r>
            <a:r>
              <a:rPr lang="en-US" sz="2400" dirty="0"/>
              <a:t>: The way that a mineral reflects light from its surface.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u="sng" dirty="0"/>
              <a:t>Two types of luster: </a:t>
            </a:r>
            <a:r>
              <a:rPr lang="en-US" sz="2400" dirty="0"/>
              <a:t>metallic luster (shiny) and nonmetallic (dull or waxy) 	luster.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43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94C1-5127-48C7-803E-60FAE6C7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Identifying minerals: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986E-4906-4C99-93A4-C516B9C5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54" y="2093976"/>
            <a:ext cx="5436146" cy="4078224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Hardness</a:t>
            </a:r>
            <a:r>
              <a:rPr lang="en-US" sz="2400" dirty="0"/>
              <a:t>: a measure of how easily a mineral can be scratched. </a:t>
            </a:r>
          </a:p>
          <a:p>
            <a:pPr lvl="1"/>
            <a:r>
              <a:rPr lang="en-US" sz="2000" dirty="0"/>
              <a:t>One of the most useful and reliable tests for identifying minerals.</a:t>
            </a:r>
          </a:p>
          <a:p>
            <a:r>
              <a:rPr lang="en-US" sz="2400" dirty="0"/>
              <a:t>Mohs Sale of Hardness is used to rank hardness of minerals.</a:t>
            </a:r>
          </a:p>
          <a:p>
            <a:endParaRPr lang="en-US" sz="2400" dirty="0"/>
          </a:p>
          <a:p>
            <a:r>
              <a:rPr lang="en-US" sz="2400" dirty="0"/>
              <a:t>A mineral that can be scratched by your fingernail has a rating of 2.5 or less. A mineral that scratches glass has a hardness greater than 5.5.</a:t>
            </a:r>
          </a:p>
        </p:txBody>
      </p:sp>
      <p:pic>
        <p:nvPicPr>
          <p:cNvPr id="4098" name="Picture 2" descr="http://loveyoutomorrow.com/wp-content/uploads/2016/08/Mohs_Scale_nocolor2.jpg">
            <a:extLst>
              <a:ext uri="{FF2B5EF4-FFF2-40B4-BE49-F238E27FC236}">
                <a16:creationId xmlns:a16="http://schemas.microsoft.com/office/drawing/2014/main" id="{2988D8BE-5135-4383-A9B3-E9D2002F6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r="3219" b="2"/>
          <a:stretch/>
        </p:blipFill>
        <p:spPr bwMode="auto">
          <a:xfrm>
            <a:off x="6226202" y="1839775"/>
            <a:ext cx="5436146" cy="453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0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0C8-CDB8-4B0F-9662-3EA98160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</a:t>
            </a:r>
            <a:r>
              <a:rPr lang="en-US" dirty="0" err="1"/>
              <a:t>mineralS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D764-D083-431D-9AA0-F80A2544A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mineral that splits relatively easily and evenly along one of more flat places is said to have </a:t>
            </a:r>
            <a:r>
              <a:rPr lang="en-US" b="1" dirty="0"/>
              <a:t>cleavage. </a:t>
            </a:r>
          </a:p>
          <a:p>
            <a:pPr lvl="1"/>
            <a:r>
              <a:rPr lang="en-US" dirty="0"/>
              <a:t>Minerals break along planes where atomic bonding is weak. </a:t>
            </a:r>
          </a:p>
          <a:p>
            <a:r>
              <a:rPr lang="en-US" dirty="0"/>
              <a:t>Minerals that break with rough or jagged edges have </a:t>
            </a:r>
            <a:r>
              <a:rPr lang="en-US" b="1" dirty="0"/>
              <a:t>fractures.</a:t>
            </a:r>
          </a:p>
          <a:p>
            <a:endParaRPr lang="en-US" dirty="0"/>
          </a:p>
          <a:p>
            <a:r>
              <a:rPr lang="en-US" b="1" dirty="0"/>
              <a:t>Streak </a:t>
            </a:r>
            <a:r>
              <a:rPr lang="en-US" dirty="0"/>
              <a:t>is the color of a mineral when it is broken up and powdered. The streak of a nonmetallic mineral is usually white. This is helpful when identifying metallic minerals. Sometimes streak does not match the minerals external color.</a:t>
            </a:r>
          </a:p>
          <a:p>
            <a:r>
              <a:rPr lang="en-US" dirty="0"/>
              <a:t>The streak test can only be done on minerals that are softer than a porcelain plate.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4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ssl.c.photoshelter.com/img-get/I0000M8tZleFUQSQ/s/600/600/hematite-streak-3.jpg">
            <a:extLst>
              <a:ext uri="{FF2B5EF4-FFF2-40B4-BE49-F238E27FC236}">
                <a16:creationId xmlns:a16="http://schemas.microsoft.com/office/drawing/2014/main" id="{FF28F739-CED4-49F9-875F-D0176D9D0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5"/>
          <a:stretch/>
        </p:blipFill>
        <p:spPr bwMode="auto">
          <a:xfrm>
            <a:off x="3344" y="10"/>
            <a:ext cx="46467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9902D-475E-4944-AE8B-0DF54215D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897" y="625288"/>
            <a:ext cx="6730276" cy="5902121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Streak example: Hematite. Both of these minerals are the same – Hematite. </a:t>
            </a:r>
          </a:p>
          <a:p>
            <a:r>
              <a:rPr lang="en-US" sz="4000" dirty="0"/>
              <a:t>Using your text book, turn to </a:t>
            </a:r>
            <a:r>
              <a:rPr lang="en-US" sz="4000" b="1" dirty="0"/>
              <a:t>page 93 </a:t>
            </a:r>
            <a:r>
              <a:rPr lang="en-US" sz="4000" dirty="0"/>
              <a:t>and tell me why there is a difference in appearance, but the streak is the same. Explain below:</a:t>
            </a:r>
          </a:p>
          <a:p>
            <a:r>
              <a:rPr lang="en-US" sz="4000" dirty="0"/>
              <a:t>    </a:t>
            </a:r>
          </a:p>
          <a:p>
            <a:pPr marL="0" indent="0">
              <a:buNone/>
            </a:pPr>
            <a:r>
              <a:rPr lang="en-US" sz="4000" dirty="0"/>
              <a:t>     </a:t>
            </a:r>
          </a:p>
          <a:p>
            <a:pPr marL="0" indent="0">
              <a:buNone/>
            </a:pPr>
            <a:r>
              <a:rPr lang="en-US" sz="4000" dirty="0"/>
              <a:t>    </a:t>
            </a:r>
          </a:p>
          <a:p>
            <a:pPr marL="0" indent="0">
              <a:buNone/>
            </a:pPr>
            <a:r>
              <a:rPr lang="en-US" sz="4000" dirty="0"/>
              <a:t>     </a:t>
            </a:r>
          </a:p>
          <a:p>
            <a:pPr marL="0" indent="0">
              <a:buNone/>
            </a:pPr>
            <a:r>
              <a:rPr lang="en-US" sz="4000" dirty="0"/>
              <a:t>   </a:t>
            </a:r>
          </a:p>
          <a:p>
            <a:pPr marL="0" indent="0">
              <a:buNone/>
            </a:pPr>
            <a:endParaRPr lang="en-US" sz="40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11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38EFB-7972-4AAE-84C6-9AFA373F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Identifying Minerals:</a:t>
            </a:r>
          </a:p>
        </p:txBody>
      </p:sp>
      <p:pic>
        <p:nvPicPr>
          <p:cNvPr id="6146" name="Picture 2" descr="http://www.evolveandascend.com/wp-content/uploads/2017/04/different-types-of-quartz-infographic.png">
            <a:extLst>
              <a:ext uri="{FF2B5EF4-FFF2-40B4-BE49-F238E27FC236}">
                <a16:creationId xmlns:a16="http://schemas.microsoft.com/office/drawing/2014/main" id="{C0F7DC60-3EC3-41D4-98D7-0BAA1C6BF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" r="1" b="281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9B880-29C4-4E6F-ADC0-48026088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Color is one of the most noticeable characteristics of a mineral. Color is sometimes caused by the presence of trace elements or compounds within a mineral. </a:t>
            </a:r>
          </a:p>
          <a:p>
            <a:r>
              <a:rPr lang="en-US" sz="2800" dirty="0"/>
              <a:t>Example: Quartz. Different colors = different trace elements.</a:t>
            </a:r>
          </a:p>
        </p:txBody>
      </p:sp>
      <p:grpSp>
        <p:nvGrpSpPr>
          <p:cNvPr id="6149" name="Group 72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291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0D3F4-B26C-4221-BAF4-D579B5D1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Identifying minerals: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F1F71E-36F7-4BB9-B684-EA7D9088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2250852"/>
            <a:ext cx="10978346" cy="4526466"/>
          </a:xfrm>
        </p:spPr>
        <p:txBody>
          <a:bodyPr>
            <a:normAutofit/>
          </a:bodyPr>
          <a:lstStyle/>
          <a:p>
            <a:r>
              <a:rPr lang="en-US" dirty="0"/>
              <a:t>Special properties can also be used to identify minerals.</a:t>
            </a:r>
          </a:p>
          <a:p>
            <a:pPr lvl="1"/>
            <a:r>
              <a:rPr lang="en-US" sz="2000" dirty="0"/>
              <a:t>Magnetism, iridescence, double refraction, etc.</a:t>
            </a:r>
          </a:p>
          <a:p>
            <a:pPr marL="274320" lvl="1" indent="0">
              <a:buNone/>
            </a:pPr>
            <a:endParaRPr lang="en-US" sz="2000" dirty="0"/>
          </a:p>
          <a:p>
            <a:r>
              <a:rPr lang="en-US" dirty="0"/>
              <a:t>Texture describes how a mineral feels to the touch.</a:t>
            </a:r>
          </a:p>
          <a:p>
            <a:pPr lvl="1"/>
            <a:r>
              <a:rPr lang="en-US" sz="2000" dirty="0"/>
              <a:t>This method, like luster, is a subjective viewpoint. </a:t>
            </a:r>
          </a:p>
          <a:p>
            <a:pPr lvl="1"/>
            <a:r>
              <a:rPr lang="en-US" sz="2000" dirty="0"/>
              <a:t>Descriptive words for texture include: greasy, rough, smooth, ragged, soapy.</a:t>
            </a:r>
          </a:p>
          <a:p>
            <a:pPr marL="274320" lvl="1" indent="0">
              <a:buNone/>
            </a:pPr>
            <a:endParaRPr lang="en-US" sz="2000" dirty="0"/>
          </a:p>
          <a:p>
            <a:r>
              <a:rPr lang="en-US" dirty="0"/>
              <a:t>Density and specific gravity:</a:t>
            </a:r>
          </a:p>
          <a:p>
            <a:pPr lvl="1"/>
            <a:r>
              <a:rPr lang="en-US" sz="2000" dirty="0"/>
              <a:t>Sometimes two minerals that are the same size have different weights.  Differences in weight are a result of differences in density. What is the formula for density? </a:t>
            </a:r>
          </a:p>
          <a:p>
            <a:pPr lvl="1"/>
            <a:r>
              <a:rPr lang="en-US" sz="2000" dirty="0"/>
              <a:t>Most common measure of density is </a:t>
            </a:r>
            <a:r>
              <a:rPr lang="en-US" sz="2000" b="1" dirty="0"/>
              <a:t>specific gravity </a:t>
            </a:r>
            <a:r>
              <a:rPr lang="en-US" sz="2000" dirty="0"/>
              <a:t>(the ratio of the mass of a substance to the mass of an equal volume of water at 4 degrees C).</a:t>
            </a:r>
          </a:p>
        </p:txBody>
      </p:sp>
    </p:spTree>
    <p:extLst>
      <p:ext uri="{BB962C8B-B14F-4D97-AF65-F5344CB8AC3E}">
        <p14:creationId xmlns:p14="http://schemas.microsoft.com/office/powerpoint/2010/main" val="312697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234A-4471-4FFD-A068-78637928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2E47B-2160-45AA-AB0E-4813A6499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ways to identify a mineral?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FE8CD-2362-4D50-AC6A-8204A038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43468"/>
            <a:ext cx="9966960" cy="35924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96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Homework: </a:t>
            </a:r>
            <a:br>
              <a:rPr lang="en-US" sz="96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</a:br>
            <a:r>
              <a:rPr lang="en-US" sz="96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Questions 1 &amp; 2 from pg. 95 in complete sentences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5C67F70-EAFE-425C-8422-591620A9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5590" y="5111496"/>
            <a:ext cx="1080904" cy="1080902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7FA16B-C217-4D91-84EA-5B0846BD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53681" y="5219586"/>
            <a:ext cx="864723" cy="86472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212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8FDEBDB-5859-4B9E-8810-2C5CFED0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611AF-0FAF-4738-BA24-89A75D88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942975"/>
            <a:ext cx="9966960" cy="3525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9600">
                <a:solidFill>
                  <a:srgbClr val="FFFFFF"/>
                </a:solidFill>
              </a:rPr>
              <a:t>Section 2: Types of minerals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D1A340-723B-4014-B5FE-204F0627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58589"/>
            <a:ext cx="9144000" cy="0"/>
          </a:xfrm>
          <a:prstGeom prst="line">
            <a:avLst/>
          </a:prstGeom>
          <a:ln w="28575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2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25AD-9318-41BF-AD45-87FA632C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Mineral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6555-B6A6-483D-98A6-5EFA8A51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92" y="2121407"/>
            <a:ext cx="5678124" cy="4549215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In order to study minerals, scientists have classified them into different groups. </a:t>
            </a:r>
          </a:p>
          <a:p>
            <a:endParaRPr lang="en-US" sz="2200" dirty="0"/>
          </a:p>
          <a:p>
            <a:r>
              <a:rPr lang="en-US" sz="2200" b="1" dirty="0"/>
              <a:t>Silicates: </a:t>
            </a:r>
            <a:r>
              <a:rPr lang="en-US" sz="2200" dirty="0"/>
              <a:t>Minerals that contain silicon and oxygen and usually one or more additional element</a:t>
            </a:r>
          </a:p>
          <a:p>
            <a:pPr lvl="1"/>
            <a:r>
              <a:rPr lang="en-US" sz="2200" dirty="0"/>
              <a:t>96% of minerals in Earth’s crust</a:t>
            </a:r>
          </a:p>
          <a:p>
            <a:pPr lvl="1"/>
            <a:r>
              <a:rPr lang="en-US" sz="2200" dirty="0"/>
              <a:t>Feldspar and Quartz are silicates</a:t>
            </a:r>
          </a:p>
          <a:p>
            <a:pPr lvl="1"/>
            <a:r>
              <a:rPr lang="en-US" sz="2200" dirty="0"/>
              <a:t>Silicon-oxygen tetrahedron = building block</a:t>
            </a:r>
          </a:p>
          <a:p>
            <a:pPr lvl="1"/>
            <a:r>
              <a:rPr lang="en-US" sz="2200" b="1" dirty="0"/>
              <a:t>Tetrahedron: </a:t>
            </a:r>
            <a:r>
              <a:rPr lang="en-US" sz="2200" dirty="0"/>
              <a:t>a geometric solid having four sides that are equilateral triangles, resembling a pyramid. </a:t>
            </a:r>
          </a:p>
          <a:p>
            <a:pPr lvl="1"/>
            <a:endParaRPr lang="en-US" sz="1500" dirty="0"/>
          </a:p>
        </p:txBody>
      </p:sp>
      <p:pic>
        <p:nvPicPr>
          <p:cNvPr id="7170" name="Picture 2" descr="https://dr282zn36sxxg.cloudfront.net/datastreams/f-d%3A6c435bfe78c804759e643068bc419d014e911cbbc766bb1fbfee88b6%2BIMAGE_THUMB_POSTCARD%2BIMAGE_THUMB_POSTCARD.1">
            <a:extLst>
              <a:ext uri="{FF2B5EF4-FFF2-40B4-BE49-F238E27FC236}">
                <a16:creationId xmlns:a16="http://schemas.microsoft.com/office/drawing/2014/main" id="{9189B550-6614-48F3-94E1-D0088921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2381509"/>
            <a:ext cx="4773168" cy="360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1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4.mm.bing.net/th?id=OIP.wXWqn9PeCTtFzmD6PPexvgHaEx&amp;pid=15.1&amp;P=0&amp;w=270&amp;h=175">
            <a:extLst>
              <a:ext uri="{FF2B5EF4-FFF2-40B4-BE49-F238E27FC236}">
                <a16:creationId xmlns:a16="http://schemas.microsoft.com/office/drawing/2014/main" id="{82B99E65-264D-47A7-B8C5-212DF23CF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indows2universe.org/earth/geology/images/calcite.jpg">
            <a:extLst>
              <a:ext uri="{FF2B5EF4-FFF2-40B4-BE49-F238E27FC236}">
                <a16:creationId xmlns:a16="http://schemas.microsoft.com/office/drawing/2014/main" id="{61075B10-EC67-4CF1-BD28-6B9358F75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267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35DA0-B32D-4EB2-B165-12220A57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156190"/>
            <a:ext cx="4803636" cy="13116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What is a mineral?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094A5-F2A2-47C1-A85C-73281B7F2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67854"/>
            <a:ext cx="6096000" cy="501967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A </a:t>
            </a:r>
            <a:r>
              <a:rPr lang="en-US" sz="3200" b="1" dirty="0">
                <a:solidFill>
                  <a:srgbClr val="000000"/>
                </a:solidFill>
              </a:rPr>
              <a:t>mineral</a:t>
            </a:r>
            <a:r>
              <a:rPr lang="en-US" sz="3200" dirty="0">
                <a:solidFill>
                  <a:srgbClr val="000000"/>
                </a:solidFill>
              </a:rPr>
              <a:t> is a naturally occurring, inorganic solid, with a specific chemical composition and a definite crystalline structure.</a:t>
            </a:r>
          </a:p>
          <a:p>
            <a:r>
              <a:rPr lang="en-US" sz="3200" dirty="0">
                <a:solidFill>
                  <a:srgbClr val="000000"/>
                </a:solidFill>
              </a:rPr>
              <a:t>Earth’s crust is composed of about 3,000 minerals.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Mineral on top is pyrite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Mineral on bottom calcite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94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FD46C-F381-4E34-B014-79129115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Mineral Groups: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F20E-0476-491B-9403-844440929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/>
              <a:t>Carbonates: minerals composed of one or more metallic elements and the carbonite ion.</a:t>
            </a:r>
          </a:p>
          <a:p>
            <a:pPr lvl="1"/>
            <a:r>
              <a:rPr lang="en-US"/>
              <a:t>Examples: calcite and dolomite</a:t>
            </a:r>
          </a:p>
          <a:p>
            <a:pPr lvl="1"/>
            <a:r>
              <a:rPr lang="en-US"/>
              <a:t>Primary minerals found in rocks such as limestone and marble. </a:t>
            </a:r>
          </a:p>
          <a:p>
            <a:r>
              <a:rPr lang="en-US"/>
              <a:t>Oxides: compounds of oxygen and a metal</a:t>
            </a:r>
          </a:p>
          <a:p>
            <a:pPr lvl="1"/>
            <a:r>
              <a:rPr lang="en-US"/>
              <a:t>Examples: Hematite and magnetite</a:t>
            </a:r>
          </a:p>
          <a:p>
            <a:pPr lvl="1"/>
            <a:endParaRPr lang="en-US"/>
          </a:p>
          <a:p>
            <a:r>
              <a:rPr lang="en-US"/>
              <a:t>Other groups: Other major mineral groups are sulfides, sulfates, halides, and native elements. </a:t>
            </a:r>
          </a:p>
        </p:txBody>
      </p:sp>
    </p:spTree>
    <p:extLst>
      <p:ext uri="{BB962C8B-B14F-4D97-AF65-F5344CB8AC3E}">
        <p14:creationId xmlns:p14="http://schemas.microsoft.com/office/powerpoint/2010/main" val="3407345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D475-D65C-4DE1-BDEF-80615A83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mineral use</a:t>
            </a:r>
          </a:p>
        </p:txBody>
      </p:sp>
      <p:pic>
        <p:nvPicPr>
          <p:cNvPr id="8194" name="Picture 2" descr="http://player.slideplayer.com/27/9183177/data/images/img0.jpg">
            <a:extLst>
              <a:ext uri="{FF2B5EF4-FFF2-40B4-BE49-F238E27FC236}">
                <a16:creationId xmlns:a16="http://schemas.microsoft.com/office/drawing/2014/main" id="{EF7DC444-9D1B-4D25-B36B-B78AB9E0D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10407"/>
          <a:stretch/>
        </p:blipFill>
        <p:spPr bwMode="auto">
          <a:xfrm>
            <a:off x="-122569" y="2218544"/>
            <a:ext cx="6028694" cy="45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layer.slideplayer.com/27/9183177/data/images/img2.jpg">
            <a:extLst>
              <a:ext uri="{FF2B5EF4-FFF2-40B4-BE49-F238E27FC236}">
                <a16:creationId xmlns:a16="http://schemas.microsoft.com/office/drawing/2014/main" id="{95298D18-C93D-46B3-B955-A04571552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r="3802" b="4916"/>
          <a:stretch/>
        </p:blipFill>
        <p:spPr bwMode="auto">
          <a:xfrm>
            <a:off x="5651293" y="2218544"/>
            <a:ext cx="6415790" cy="43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4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1989B-A7F5-4B05-ACE1-6F1AAEC4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Economic Minerals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E8F8-B450-4EF6-A5C0-BF82A612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4179587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Ore: </a:t>
            </a:r>
            <a:r>
              <a:rPr lang="en-US" sz="2400" dirty="0"/>
              <a:t>a mineral that contains a valuable substance that can be mined for profit. </a:t>
            </a:r>
          </a:p>
          <a:p>
            <a:pPr lvl="1"/>
            <a:r>
              <a:rPr lang="en-US" sz="2000" dirty="0"/>
              <a:t>Example: the graphite in your pencil –lead!</a:t>
            </a:r>
          </a:p>
          <a:p>
            <a:r>
              <a:rPr lang="en-US" sz="2400" dirty="0"/>
              <a:t>The classification of a mineral as an ore can vary depending on supply and demand. </a:t>
            </a:r>
          </a:p>
          <a:p>
            <a:r>
              <a:rPr lang="en-US" sz="2400" dirty="0"/>
              <a:t>Ores are located deep within earth’s crust and are removed via underground mining.  Ores that are near Earth’s surface are obtained from open-pit mines.</a:t>
            </a:r>
          </a:p>
          <a:p>
            <a:r>
              <a:rPr lang="en-US" sz="2400" b="1" dirty="0"/>
              <a:t>Gems</a:t>
            </a:r>
            <a:r>
              <a:rPr lang="en-US" sz="2400" dirty="0"/>
              <a:t> are valuable minerals that are prized for their rarity and beauty.</a:t>
            </a:r>
          </a:p>
          <a:p>
            <a:pPr lvl="1"/>
            <a:r>
              <a:rPr lang="en-US" sz="2000" dirty="0"/>
              <a:t>Hard and scratch resistant</a:t>
            </a:r>
          </a:p>
          <a:p>
            <a:pPr lvl="1"/>
            <a:r>
              <a:rPr lang="en-US" sz="2000" dirty="0"/>
              <a:t>Because of their rareness – rubies and emeralds are more valuable than diamonds!</a:t>
            </a:r>
          </a:p>
        </p:txBody>
      </p:sp>
    </p:spTree>
    <p:extLst>
      <p:ext uri="{BB962C8B-B14F-4D97-AF65-F5344CB8AC3E}">
        <p14:creationId xmlns:p14="http://schemas.microsoft.com/office/powerpoint/2010/main" val="161868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74C5F-6C50-4D33-87E1-5F546A6A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Naturally occurring and inorganic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4A05-1B1D-47A1-8A65-B63B1A07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/>
              <a:t>All minerals are inorganic.</a:t>
            </a:r>
          </a:p>
          <a:p>
            <a:r>
              <a:rPr lang="en-US"/>
              <a:t>They are NOT alive and never WERE alive. </a:t>
            </a:r>
          </a:p>
          <a:p>
            <a:r>
              <a:rPr lang="en-US"/>
              <a:t>Based on this thought, salt is a mineral, but sugar is not. </a:t>
            </a:r>
          </a:p>
          <a:p>
            <a:pPr lvl="1"/>
            <a:r>
              <a:rPr lang="en-US"/>
              <a:t>WHY?</a:t>
            </a:r>
          </a:p>
          <a:p>
            <a:pPr lvl="1"/>
            <a:r>
              <a:rPr lang="en-US"/>
              <a:t>Because sugar is harvested from a plant! PLANTS are ALIVE!</a:t>
            </a:r>
          </a:p>
          <a:p>
            <a:r>
              <a:rPr lang="en-US"/>
              <a:t>What about coal? Coal is NOT a mineral either! Because </a:t>
            </a:r>
            <a:r>
              <a:rPr lang="en-US" err="1"/>
              <a:t>millllllions</a:t>
            </a:r>
            <a:r>
              <a:rPr lang="en-US"/>
              <a:t> of years ago it was formed from organic materials.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2C822-5AF3-4BEB-9CD5-57A85CD7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Definite Crystalline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B4674-0CA8-4556-B5F9-4AD628AC5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/>
              <a:t>Atoms in minerals are arranged in regular geometric patterns that are repeated.</a:t>
            </a:r>
          </a:p>
          <a:p>
            <a:pPr lvl="1"/>
            <a:r>
              <a:rPr lang="en-US"/>
              <a:t>This regular pattern results in the formation of a crystal</a:t>
            </a:r>
          </a:p>
          <a:p>
            <a:r>
              <a:rPr lang="en-US"/>
              <a:t>A </a:t>
            </a:r>
            <a:r>
              <a:rPr lang="en-US" b="1"/>
              <a:t>crystal</a:t>
            </a:r>
            <a:r>
              <a:rPr lang="en-US"/>
              <a:t> is a solid in which the atoms are arranged in repeating patterns.</a:t>
            </a:r>
          </a:p>
        </p:txBody>
      </p:sp>
    </p:spTree>
    <p:extLst>
      <p:ext uri="{BB962C8B-B14F-4D97-AF65-F5344CB8AC3E}">
        <p14:creationId xmlns:p14="http://schemas.microsoft.com/office/powerpoint/2010/main" val="317632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A08C4-A5CE-4AED-BC7D-9E6493FA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Solids with specific compositions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847C-DE6A-44F4-9B0C-FC0978AE0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494752" cy="588811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dirty="0"/>
              <a:t>The 4</a:t>
            </a:r>
            <a:r>
              <a:rPr lang="en-US" sz="3200" baseline="30000" dirty="0"/>
              <a:t>th</a:t>
            </a:r>
            <a:r>
              <a:rPr lang="en-US" sz="3200" dirty="0"/>
              <a:t> characteristic of minerals is that they are solids. </a:t>
            </a:r>
          </a:p>
          <a:p>
            <a:pPr lvl="1"/>
            <a:r>
              <a:rPr lang="en-US" sz="2800" dirty="0"/>
              <a:t>Reminder: solids have a definite shape and volumes, which liquids and gasses to do not. Therefore, no gas or liquid can be a mineral.</a:t>
            </a:r>
          </a:p>
          <a:p>
            <a:r>
              <a:rPr lang="en-US" sz="3200" dirty="0"/>
              <a:t>Every minerals chemical composition is unique to each mineral.</a:t>
            </a:r>
          </a:p>
          <a:p>
            <a:pPr lvl="1"/>
            <a:r>
              <a:rPr lang="en-US" sz="2800" dirty="0"/>
              <a:t>Can be single elements or compounds!</a:t>
            </a:r>
          </a:p>
          <a:p>
            <a:pPr lvl="1"/>
            <a:r>
              <a:rPr lang="en-US" sz="2800" dirty="0"/>
              <a:t>Remember our periodic table from chapter 3? Those are elements! Copper, silver, sulfur are all minerals that are composed of only 1 element!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9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98BC-2239-4A23-8D26-1EEF8BA8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745958"/>
            <a:ext cx="10323095" cy="2334126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/>
              <a:t>Check in: What are the 4 characteristics of minerals we have discussed so far?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DA419-F4FC-438D-B99A-DF550A83CC64}"/>
              </a:ext>
            </a:extLst>
          </p:cNvPr>
          <p:cNvSpPr txBox="1"/>
          <p:nvPr/>
        </p:nvSpPr>
        <p:spPr>
          <a:xfrm>
            <a:off x="745957" y="3429000"/>
            <a:ext cx="4355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Naturally occurring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2EE6F-5C4C-4FE1-8306-8061FD6E6579}"/>
              </a:ext>
            </a:extLst>
          </p:cNvPr>
          <p:cNvSpPr txBox="1"/>
          <p:nvPr/>
        </p:nvSpPr>
        <p:spPr>
          <a:xfrm>
            <a:off x="745956" y="5040033"/>
            <a:ext cx="4355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Definite Crystalline 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A2440-E51D-4BD4-8FE2-560557EA15A1}"/>
              </a:ext>
            </a:extLst>
          </p:cNvPr>
          <p:cNvSpPr txBox="1"/>
          <p:nvPr/>
        </p:nvSpPr>
        <p:spPr>
          <a:xfrm>
            <a:off x="6545180" y="5517632"/>
            <a:ext cx="4355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Inorganic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23E64-E352-451F-96F4-FE339A763CA2}"/>
              </a:ext>
            </a:extLst>
          </p:cNvPr>
          <p:cNvSpPr txBox="1"/>
          <p:nvPr/>
        </p:nvSpPr>
        <p:spPr>
          <a:xfrm>
            <a:off x="6545180" y="3581400"/>
            <a:ext cx="4355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Solids with specific compositions</a:t>
            </a:r>
          </a:p>
        </p:txBody>
      </p:sp>
    </p:spTree>
    <p:extLst>
      <p:ext uri="{BB962C8B-B14F-4D97-AF65-F5344CB8AC3E}">
        <p14:creationId xmlns:p14="http://schemas.microsoft.com/office/powerpoint/2010/main" val="263828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95A81-638D-4AE1-B002-840ECF33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Rock-Forming Minerals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A842-738D-4265-AABB-3E9B46BA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dirty="0"/>
              <a:t>8-10 of the 3,000 minerals in earth’s crust are referred to as rock-forming minerals because they make up </a:t>
            </a:r>
            <a:r>
              <a:rPr lang="en-US" sz="4400" b="1" dirty="0"/>
              <a:t>most of the rocks in Earth’s crust. </a:t>
            </a:r>
          </a:p>
        </p:txBody>
      </p:sp>
    </p:spTree>
    <p:extLst>
      <p:ext uri="{BB962C8B-B14F-4D97-AF65-F5344CB8AC3E}">
        <p14:creationId xmlns:p14="http://schemas.microsoft.com/office/powerpoint/2010/main" val="371817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lideplayer.com/5035525/16/images/4/The+Common+Rock-forming+Minerals.jpg">
            <a:extLst>
              <a:ext uri="{FF2B5EF4-FFF2-40B4-BE49-F238E27FC236}">
                <a16:creationId xmlns:a16="http://schemas.microsoft.com/office/drawing/2014/main" id="{CCE2489F-4AA9-4B8C-85AF-14F08F94E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9" y="239843"/>
            <a:ext cx="8882742" cy="63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6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2A4B0696-68E2-40ED-B597-4B873875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9EF1B4-0F49-44D2-AE21-263819BFB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488D-7A72-4612-BF7E-8C09C587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119" y="643466"/>
            <a:ext cx="3348017" cy="55710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Minerals from magma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8E03BFA-3AC3-4D00-9656-00EF3B567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899" y="0"/>
            <a:ext cx="5056198" cy="6214533"/>
          </a:xfrm>
        </p:spPr>
        <p:txBody>
          <a:bodyPr anchor="ctr">
            <a:normAutofit/>
          </a:bodyPr>
          <a:lstStyle/>
          <a:p>
            <a:r>
              <a:rPr lang="en-US" dirty="0"/>
              <a:t>The type and number of elements present in the magma determine the size of the mineral crystals. </a:t>
            </a:r>
          </a:p>
          <a:p>
            <a:r>
              <a:rPr lang="en-US" dirty="0"/>
              <a:t>If the magma cools slowly within Earth’s heated interior, the atoms have time to arrange themselves into larger crystals.</a:t>
            </a:r>
          </a:p>
          <a:p>
            <a:r>
              <a:rPr lang="en-US" dirty="0"/>
              <a:t>If the magma reaches Earth’s surface, comes in contact with air and water, and cools quickly, the atoms do not have time to arrange themselves into large crystals. </a:t>
            </a:r>
          </a:p>
          <a:p>
            <a:endParaRPr lang="en-US" dirty="0"/>
          </a:p>
          <a:p>
            <a:r>
              <a:rPr lang="en-US" dirty="0"/>
              <a:t>Therefore…</a:t>
            </a:r>
          </a:p>
          <a:p>
            <a:pPr marL="0" indent="0">
              <a:buNone/>
            </a:pPr>
            <a:r>
              <a:rPr lang="en-US" dirty="0"/>
              <a:t>slow cooling magma = large crystals</a:t>
            </a:r>
          </a:p>
          <a:p>
            <a:pPr marL="0" indent="0">
              <a:buNone/>
            </a:pPr>
            <a:r>
              <a:rPr lang="en-US" dirty="0"/>
              <a:t>fast cooling magma = small crystals</a:t>
            </a:r>
          </a:p>
        </p:txBody>
      </p:sp>
    </p:spTree>
    <p:extLst>
      <p:ext uri="{BB962C8B-B14F-4D97-AF65-F5344CB8AC3E}">
        <p14:creationId xmlns:p14="http://schemas.microsoft.com/office/powerpoint/2010/main" val="3281561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1209</Words>
  <Application>Microsoft Office PowerPoint</Application>
  <PresentationFormat>Widescreen</PresentationFormat>
  <Paragraphs>123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Rockwell</vt:lpstr>
      <vt:lpstr>Rockwell Condensed</vt:lpstr>
      <vt:lpstr>Rockwell Extra Bold</vt:lpstr>
      <vt:lpstr>Wingdings</vt:lpstr>
      <vt:lpstr>Wood Type</vt:lpstr>
      <vt:lpstr>Minerals</vt:lpstr>
      <vt:lpstr>What is a mineral?</vt:lpstr>
      <vt:lpstr>Naturally occurring and inorganic</vt:lpstr>
      <vt:lpstr>Definite Crystalline Structure</vt:lpstr>
      <vt:lpstr>Solids with specific compositions</vt:lpstr>
      <vt:lpstr>PowerPoint Presentation</vt:lpstr>
      <vt:lpstr>Rock-Forming Minerals</vt:lpstr>
      <vt:lpstr>PowerPoint Presentation</vt:lpstr>
      <vt:lpstr>Minerals from magma</vt:lpstr>
      <vt:lpstr>Identifying minerals</vt:lpstr>
      <vt:lpstr>Identifying minerals:</vt:lpstr>
      <vt:lpstr>Identifying mineralS:</vt:lpstr>
      <vt:lpstr>PowerPoint Presentation</vt:lpstr>
      <vt:lpstr>Identifying Minerals:</vt:lpstr>
      <vt:lpstr>Identifying minerals:</vt:lpstr>
      <vt:lpstr>Review:</vt:lpstr>
      <vt:lpstr>Homework:  Questions 1 &amp; 2 from pg. 95 in complete sentences</vt:lpstr>
      <vt:lpstr>Section 2: Types of minerals</vt:lpstr>
      <vt:lpstr>Mineral groups</vt:lpstr>
      <vt:lpstr>Mineral Groups:</vt:lpstr>
      <vt:lpstr>History of mineral use</vt:lpstr>
      <vt:lpstr>Economic Minerals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</dc:title>
  <dc:creator>Lyndsey Norton</dc:creator>
  <cp:lastModifiedBy>Lyndsey Norton</cp:lastModifiedBy>
  <cp:revision>5</cp:revision>
  <dcterms:created xsi:type="dcterms:W3CDTF">2018-09-27T15:00:00Z</dcterms:created>
  <dcterms:modified xsi:type="dcterms:W3CDTF">2018-10-09T12:56:59Z</dcterms:modified>
</cp:coreProperties>
</file>