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49"/>
          </a:xfrm>
        </p:spPr>
        <p:txBody>
          <a:bodyPr/>
          <a:lstStyle/>
          <a:p>
            <a:r>
              <a:rPr lang="en-US"/>
              <a:t>Click to edit Master title style</a:t>
            </a:r>
          </a:p>
        </p:txBody>
      </p:sp>
      <p:sp>
        <p:nvSpPr>
          <p:cNvPr id="3" name="Subtitle 2"/>
          <p:cNvSpPr>
            <a:spLocks noGrp="1"/>
          </p:cNvSpPr>
          <p:nvPr>
            <p:ph type="subTitle" idx="1"/>
          </p:nvPr>
        </p:nvSpPr>
        <p:spPr>
          <a:xfrm>
            <a:off x="1829098" y="3886647"/>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Tree>
    <p:extLst>
      <p:ext uri="{BB962C8B-B14F-4D97-AF65-F5344CB8AC3E}">
        <p14:creationId xmlns:p14="http://schemas.microsoft.com/office/powerpoint/2010/main" val="1400139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5481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8687" y="178594"/>
            <a:ext cx="2452688" cy="5786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0625" y="178594"/>
            <a:ext cx="7215188" cy="5786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65003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6662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1"/>
            <a:ext cx="10362902" cy="1361777"/>
          </a:xfr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962918" y="2906613"/>
            <a:ext cx="10362902"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Tree>
    <p:extLst>
      <p:ext uri="{BB962C8B-B14F-4D97-AF65-F5344CB8AC3E}">
        <p14:creationId xmlns:p14="http://schemas.microsoft.com/office/powerpoint/2010/main" val="24070394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0625" y="1946672"/>
            <a:ext cx="4833938"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7" y="1946672"/>
            <a:ext cx="4833938"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17517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196" y="1534791"/>
            <a:ext cx="5386090"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610196" y="2174379"/>
            <a:ext cx="5386090"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39" y="1534791"/>
            <a:ext cx="5389066"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92739" y="2174379"/>
            <a:ext cx="5389066"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5020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02322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3770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3473"/>
            <a:ext cx="4010918" cy="1161975"/>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4766965" y="273472"/>
            <a:ext cx="6814839"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6" y="1435448"/>
            <a:ext cx="4010918"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32742029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0" y="4800824"/>
            <a:ext cx="7314903" cy="56703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2390180" y="612800"/>
            <a:ext cx="7314903"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Lucida Grande" charset="0"/>
            </a:endParaRPr>
          </a:p>
        </p:txBody>
      </p:sp>
      <p:sp>
        <p:nvSpPr>
          <p:cNvPr id="4" name="Text Placeholder 3"/>
          <p:cNvSpPr>
            <a:spLocks noGrp="1"/>
          </p:cNvSpPr>
          <p:nvPr>
            <p:ph type="body" sz="half" idx="2"/>
          </p:nvPr>
        </p:nvSpPr>
        <p:spPr>
          <a:xfrm>
            <a:off x="2390180" y="5367859"/>
            <a:ext cx="7314903"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450106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00"/>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C0DC1F1-4546-483F-AF49-F71311477258}"/>
              </a:ext>
            </a:extLst>
          </p:cNvPr>
          <p:cNvSpPr>
            <a:spLocks noChangeArrowheads="1"/>
          </p:cNvSpPr>
          <p:nvPr>
            <p:ph type="title"/>
          </p:nvPr>
        </p:nvSpPr>
        <p:spPr bwMode="auto">
          <a:xfrm>
            <a:off x="1190625" y="178594"/>
            <a:ext cx="9810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Lucida Grande"/>
              </a:rPr>
              <a:t>Click to edit Master title style</a:t>
            </a:r>
          </a:p>
        </p:txBody>
      </p:sp>
      <p:sp>
        <p:nvSpPr>
          <p:cNvPr id="1027" name="Rectangle 2">
            <a:extLst>
              <a:ext uri="{FF2B5EF4-FFF2-40B4-BE49-F238E27FC236}">
                <a16:creationId xmlns:a16="http://schemas.microsoft.com/office/drawing/2014/main" id="{5BBE51C1-56D0-4A6E-8C6C-A006A84DD53B}"/>
              </a:ext>
            </a:extLst>
          </p:cNvPr>
          <p:cNvSpPr>
            <a:spLocks noChangeArrowheads="1"/>
          </p:cNvSpPr>
          <p:nvPr>
            <p:ph type="body" idx="1"/>
          </p:nvPr>
        </p:nvSpPr>
        <p:spPr bwMode="auto">
          <a:xfrm>
            <a:off x="1190625" y="1946672"/>
            <a:ext cx="9810750"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Lucida Grande"/>
              </a:rPr>
              <a:t>Click to edit Master text styles</a:t>
            </a:r>
          </a:p>
          <a:p>
            <a:pPr lvl="1"/>
            <a:r>
              <a:rPr lang="en-US" altLang="en-US">
                <a:sym typeface="Lucida Grande"/>
              </a:rPr>
              <a:t>Second level</a:t>
            </a:r>
          </a:p>
          <a:p>
            <a:pPr lvl="2"/>
            <a:r>
              <a:rPr lang="en-US" altLang="en-US">
                <a:sym typeface="Lucida Grande"/>
              </a:rPr>
              <a:t>Third level</a:t>
            </a:r>
          </a:p>
          <a:p>
            <a:pPr lvl="3"/>
            <a:r>
              <a:rPr lang="en-US" altLang="en-US">
                <a:sym typeface="Lucida Grande"/>
              </a:rPr>
              <a:t>Fourth level</a:t>
            </a:r>
          </a:p>
          <a:p>
            <a:pPr lvl="4"/>
            <a:r>
              <a:rPr lang="en-US" altLang="en-US">
                <a:sym typeface="Lucida Grande"/>
              </a:rPr>
              <a:t>Fifth level</a:t>
            </a:r>
          </a:p>
        </p:txBody>
      </p:sp>
    </p:spTree>
    <p:extLst>
      <p:ext uri="{BB962C8B-B14F-4D97-AF65-F5344CB8AC3E}">
        <p14:creationId xmlns:p14="http://schemas.microsoft.com/office/powerpoint/2010/main" val="325668106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625">
          <a:solidFill>
            <a:srgbClr val="FFFFFF"/>
          </a:solidFill>
          <a:latin typeface="+mj-lt"/>
          <a:ea typeface="+mj-ea"/>
          <a:cs typeface="+mj-cs"/>
          <a:sym typeface="Lucida Grande"/>
        </a:defRPr>
      </a:lvl1pPr>
      <a:lvl2pPr algn="ctr" rtl="0" eaLnBrk="0" fontAlgn="base" hangingPunct="0">
        <a:spcBef>
          <a:spcPct val="0"/>
        </a:spcBef>
        <a:spcAft>
          <a:spcPct val="0"/>
        </a:spcAft>
        <a:defRPr sz="5625">
          <a:solidFill>
            <a:srgbClr val="FFFFFF"/>
          </a:solidFill>
          <a:latin typeface="Lucida Grande" charset="0"/>
          <a:sym typeface="Lucida Grande"/>
        </a:defRPr>
      </a:lvl2pPr>
      <a:lvl3pPr algn="ctr" rtl="0" eaLnBrk="0" fontAlgn="base" hangingPunct="0">
        <a:spcBef>
          <a:spcPct val="0"/>
        </a:spcBef>
        <a:spcAft>
          <a:spcPct val="0"/>
        </a:spcAft>
        <a:defRPr sz="5625">
          <a:solidFill>
            <a:srgbClr val="FFFFFF"/>
          </a:solidFill>
          <a:latin typeface="Lucida Grande" charset="0"/>
          <a:sym typeface="Lucida Grande"/>
        </a:defRPr>
      </a:lvl3pPr>
      <a:lvl4pPr algn="ctr" rtl="0" eaLnBrk="0" fontAlgn="base" hangingPunct="0">
        <a:spcBef>
          <a:spcPct val="0"/>
        </a:spcBef>
        <a:spcAft>
          <a:spcPct val="0"/>
        </a:spcAft>
        <a:defRPr sz="5625">
          <a:solidFill>
            <a:srgbClr val="FFFFFF"/>
          </a:solidFill>
          <a:latin typeface="Lucida Grande" charset="0"/>
          <a:sym typeface="Lucida Grande"/>
        </a:defRPr>
      </a:lvl4pPr>
      <a:lvl5pPr algn="ctr" rtl="0" eaLnBrk="0" fontAlgn="base" hangingPunct="0">
        <a:spcBef>
          <a:spcPct val="0"/>
        </a:spcBef>
        <a:spcAft>
          <a:spcPct val="0"/>
        </a:spcAft>
        <a:defRPr sz="5625">
          <a:solidFill>
            <a:srgbClr val="FFFFFF"/>
          </a:solidFill>
          <a:latin typeface="Lucida Grande" charset="0"/>
          <a:sym typeface="Lucida Grande"/>
        </a:defRPr>
      </a:lvl5pPr>
      <a:lvl6pPr marL="321457" algn="ctr" rtl="0" fontAlgn="base">
        <a:spcBef>
          <a:spcPct val="0"/>
        </a:spcBef>
        <a:spcAft>
          <a:spcPct val="0"/>
        </a:spcAft>
        <a:defRPr sz="5625">
          <a:solidFill>
            <a:srgbClr val="FFFFFF"/>
          </a:solidFill>
          <a:latin typeface="Lucida Grande" charset="0"/>
          <a:sym typeface="Lucida Grande" charset="0"/>
        </a:defRPr>
      </a:lvl6pPr>
      <a:lvl7pPr marL="642915" algn="ctr" rtl="0" fontAlgn="base">
        <a:spcBef>
          <a:spcPct val="0"/>
        </a:spcBef>
        <a:spcAft>
          <a:spcPct val="0"/>
        </a:spcAft>
        <a:defRPr sz="5625">
          <a:solidFill>
            <a:srgbClr val="FFFFFF"/>
          </a:solidFill>
          <a:latin typeface="Lucida Grande" charset="0"/>
          <a:sym typeface="Lucida Grande" charset="0"/>
        </a:defRPr>
      </a:lvl7pPr>
      <a:lvl8pPr marL="964372" algn="ctr" rtl="0" fontAlgn="base">
        <a:spcBef>
          <a:spcPct val="0"/>
        </a:spcBef>
        <a:spcAft>
          <a:spcPct val="0"/>
        </a:spcAft>
        <a:defRPr sz="5625">
          <a:solidFill>
            <a:srgbClr val="FFFFFF"/>
          </a:solidFill>
          <a:latin typeface="Lucida Grande" charset="0"/>
          <a:sym typeface="Lucida Grande" charset="0"/>
        </a:defRPr>
      </a:lvl8pPr>
      <a:lvl9pPr marL="1285829" algn="ctr" rtl="0" fontAlgn="base">
        <a:spcBef>
          <a:spcPct val="0"/>
        </a:spcBef>
        <a:spcAft>
          <a:spcPct val="0"/>
        </a:spcAft>
        <a:defRPr sz="5625">
          <a:solidFill>
            <a:srgbClr val="FFFFFF"/>
          </a:solidFill>
          <a:latin typeface="Lucida Grande" charset="0"/>
          <a:sym typeface="Lucida Grande" charset="0"/>
        </a:defRPr>
      </a:lvl9pPr>
    </p:titleStyle>
    <p:bodyStyle>
      <a:lvl1pPr marL="267881" indent="-267881" algn="l" rtl="0" eaLnBrk="0" fontAlgn="base" hangingPunct="0">
        <a:spcBef>
          <a:spcPts val="2953"/>
        </a:spcBef>
        <a:spcAft>
          <a:spcPct val="0"/>
        </a:spcAft>
        <a:buClr>
          <a:srgbClr val="FEFFFE"/>
        </a:buClr>
        <a:buSzPct val="100000"/>
        <a:buFont typeface="Lucida Grande"/>
        <a:buChar char="•"/>
        <a:defRPr sz="2672">
          <a:solidFill>
            <a:schemeClr val="tx1"/>
          </a:solidFill>
          <a:latin typeface="+mn-lt"/>
          <a:ea typeface="+mn-ea"/>
          <a:cs typeface="+mn-cs"/>
          <a:sym typeface="Lucida Grande"/>
        </a:defRPr>
      </a:lvl1pPr>
      <a:lvl2pPr marL="500045" indent="-267881" algn="l" rtl="0" eaLnBrk="0" fontAlgn="base" hangingPunct="0">
        <a:spcBef>
          <a:spcPts val="2953"/>
        </a:spcBef>
        <a:spcAft>
          <a:spcPct val="0"/>
        </a:spcAft>
        <a:buClr>
          <a:srgbClr val="FEFFFE"/>
        </a:buClr>
        <a:buSzPct val="100000"/>
        <a:buFont typeface="Lucida Grande"/>
        <a:buChar char="•"/>
        <a:defRPr sz="2672">
          <a:solidFill>
            <a:schemeClr val="tx1"/>
          </a:solidFill>
          <a:latin typeface="+mn-lt"/>
          <a:sym typeface="Lucida Grande"/>
        </a:defRPr>
      </a:lvl2pPr>
      <a:lvl3pPr marL="767926" indent="-267881" algn="l" rtl="0" eaLnBrk="0" fontAlgn="base" hangingPunct="0">
        <a:spcBef>
          <a:spcPts val="2953"/>
        </a:spcBef>
        <a:spcAft>
          <a:spcPct val="0"/>
        </a:spcAft>
        <a:buClr>
          <a:srgbClr val="FEFFFE"/>
        </a:buClr>
        <a:buSzPct val="100000"/>
        <a:buFont typeface="Lucida Grande"/>
        <a:buChar char="•"/>
        <a:defRPr sz="2672">
          <a:solidFill>
            <a:schemeClr val="tx1"/>
          </a:solidFill>
          <a:latin typeface="+mn-lt"/>
          <a:sym typeface="Lucida Grande"/>
        </a:defRPr>
      </a:lvl3pPr>
      <a:lvl4pPr marL="1035807" indent="-267881" algn="l" rtl="0" eaLnBrk="0" fontAlgn="base" hangingPunct="0">
        <a:spcBef>
          <a:spcPts val="2953"/>
        </a:spcBef>
        <a:spcAft>
          <a:spcPct val="0"/>
        </a:spcAft>
        <a:buClr>
          <a:srgbClr val="FEFFFE"/>
        </a:buClr>
        <a:buSzPct val="100000"/>
        <a:buFont typeface="Lucida Grande"/>
        <a:buChar char="•"/>
        <a:defRPr sz="2672">
          <a:solidFill>
            <a:schemeClr val="tx1"/>
          </a:solidFill>
          <a:latin typeface="+mn-lt"/>
          <a:sym typeface="Lucida Grande"/>
        </a:defRPr>
      </a:lvl4pPr>
      <a:lvl5pPr marL="1303688" indent="-267881" algn="l" rtl="0" eaLnBrk="0" fontAlgn="base" hangingPunct="0">
        <a:spcBef>
          <a:spcPts val="2953"/>
        </a:spcBef>
        <a:spcAft>
          <a:spcPct val="0"/>
        </a:spcAft>
        <a:buClr>
          <a:srgbClr val="FEFFFE"/>
        </a:buClr>
        <a:buSzPct val="100000"/>
        <a:buFont typeface="Lucida Grande"/>
        <a:buChar char="•"/>
        <a:defRPr sz="2672">
          <a:solidFill>
            <a:schemeClr val="tx1"/>
          </a:solidFill>
          <a:latin typeface="+mn-lt"/>
          <a:sym typeface="Lucida Grande"/>
        </a:defRPr>
      </a:lvl5pPr>
      <a:lvl6pPr marL="1625145" indent="-267881" algn="l" rtl="0" fontAlgn="base">
        <a:spcBef>
          <a:spcPts val="2953"/>
        </a:spcBef>
        <a:spcAft>
          <a:spcPct val="0"/>
        </a:spcAft>
        <a:buClr>
          <a:srgbClr val="FEFFFE"/>
        </a:buClr>
        <a:buSzPct val="100000"/>
        <a:buFont typeface="Lucida Grande" charset="0"/>
        <a:buChar char="•"/>
        <a:defRPr sz="2672">
          <a:solidFill>
            <a:schemeClr val="tx1"/>
          </a:solidFill>
          <a:latin typeface="+mn-lt"/>
          <a:sym typeface="Lucida Grande" charset="0"/>
        </a:defRPr>
      </a:lvl6pPr>
      <a:lvl7pPr marL="1946603" indent="-267881" algn="l" rtl="0" fontAlgn="base">
        <a:spcBef>
          <a:spcPts val="2953"/>
        </a:spcBef>
        <a:spcAft>
          <a:spcPct val="0"/>
        </a:spcAft>
        <a:buClr>
          <a:srgbClr val="FEFFFE"/>
        </a:buClr>
        <a:buSzPct val="100000"/>
        <a:buFont typeface="Lucida Grande" charset="0"/>
        <a:buChar char="•"/>
        <a:defRPr sz="2672">
          <a:solidFill>
            <a:schemeClr val="tx1"/>
          </a:solidFill>
          <a:latin typeface="+mn-lt"/>
          <a:sym typeface="Lucida Grande" charset="0"/>
        </a:defRPr>
      </a:lvl7pPr>
      <a:lvl8pPr marL="2268060" indent="-267881" algn="l" rtl="0" fontAlgn="base">
        <a:spcBef>
          <a:spcPts val="2953"/>
        </a:spcBef>
        <a:spcAft>
          <a:spcPct val="0"/>
        </a:spcAft>
        <a:buClr>
          <a:srgbClr val="FEFFFE"/>
        </a:buClr>
        <a:buSzPct val="100000"/>
        <a:buFont typeface="Lucida Grande" charset="0"/>
        <a:buChar char="•"/>
        <a:defRPr sz="2672">
          <a:solidFill>
            <a:schemeClr val="tx1"/>
          </a:solidFill>
          <a:latin typeface="+mn-lt"/>
          <a:sym typeface="Lucida Grande" charset="0"/>
        </a:defRPr>
      </a:lvl8pPr>
      <a:lvl9pPr marL="2589517" indent="-267881" algn="l" rtl="0" fontAlgn="base">
        <a:spcBef>
          <a:spcPts val="2953"/>
        </a:spcBef>
        <a:spcAft>
          <a:spcPct val="0"/>
        </a:spcAft>
        <a:buClr>
          <a:srgbClr val="FEFFFE"/>
        </a:buClr>
        <a:buSzPct val="100000"/>
        <a:buFont typeface="Lucida Grande" charset="0"/>
        <a:buChar char="•"/>
        <a:defRPr sz="2672">
          <a:solidFill>
            <a:schemeClr val="tx1"/>
          </a:solidFill>
          <a:latin typeface="+mn-lt"/>
          <a:sym typeface="Lucida Grande" charset="0"/>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1F58A1EC-33FC-4597-B508-97E43075C15B}"/>
              </a:ext>
            </a:extLst>
          </p:cNvPr>
          <p:cNvSpPr>
            <a:spLocks noChangeArrowheads="1"/>
          </p:cNvSpPr>
          <p:nvPr>
            <p:ph type="title"/>
          </p:nvPr>
        </p:nvSpPr>
        <p:spPr>
          <a:xfrm>
            <a:off x="2416969" y="178594"/>
            <a:ext cx="7322344" cy="839391"/>
          </a:xfrm>
        </p:spPr>
        <p:txBody>
          <a:bodyPr/>
          <a:lstStyle/>
          <a:p>
            <a:pPr eaLnBrk="1" hangingPunct="1"/>
            <a:r>
              <a:rPr lang="en-US" altLang="en-US" sz="3375" b="1">
                <a:latin typeface="Book Antiqua" panose="02040602050305030304" pitchFamily="18" charset="0"/>
              </a:rPr>
              <a:t>Tundra</a:t>
            </a:r>
          </a:p>
        </p:txBody>
      </p:sp>
      <p:sp>
        <p:nvSpPr>
          <p:cNvPr id="27651" name="Rectangle 2">
            <a:extLst>
              <a:ext uri="{FF2B5EF4-FFF2-40B4-BE49-F238E27FC236}">
                <a16:creationId xmlns:a16="http://schemas.microsoft.com/office/drawing/2014/main" id="{3321DB85-725B-458C-99D0-E390E7957302}"/>
              </a:ext>
            </a:extLst>
          </p:cNvPr>
          <p:cNvSpPr>
            <a:spLocks noChangeArrowheads="1"/>
          </p:cNvSpPr>
          <p:nvPr>
            <p:ph type="body" idx="1"/>
          </p:nvPr>
        </p:nvSpPr>
        <p:spPr>
          <a:xfrm>
            <a:off x="2452687" y="1607344"/>
            <a:ext cx="7358063" cy="4018359"/>
          </a:xfrm>
        </p:spPr>
        <p:txBody>
          <a:bodyPr/>
          <a:lstStyle/>
          <a:p>
            <a:pPr eaLnBrk="1" hangingPunct="1"/>
            <a:r>
              <a:rPr lang="en-US" altLang="en-US" sz="2812">
                <a:solidFill>
                  <a:schemeClr val="bg1"/>
                </a:solidFill>
                <a:latin typeface="Book Antiqua" panose="02040602050305030304" pitchFamily="18" charset="0"/>
              </a:rPr>
              <a:t>Cold, treeless biome with low-growing vegetation.  In winter, the soil is completely frozen.  </a:t>
            </a:r>
          </a:p>
          <a:p>
            <a:pPr eaLnBrk="1" hangingPunct="1">
              <a:spcBef>
                <a:spcPts val="2681"/>
              </a:spcBef>
            </a:pPr>
            <a:r>
              <a:rPr lang="en-US" altLang="en-US" sz="2812">
                <a:solidFill>
                  <a:schemeClr val="bg1"/>
                </a:solidFill>
                <a:latin typeface="Book Antiqua" panose="02040602050305030304" pitchFamily="18" charset="0"/>
              </a:rPr>
              <a:t>The tundra's growing season is very short, usually only about 4 months during summer.</a:t>
            </a:r>
          </a:p>
          <a:p>
            <a:pPr eaLnBrk="1" hangingPunct="1">
              <a:spcBef>
                <a:spcPts val="2681"/>
              </a:spcBef>
            </a:pPr>
            <a:r>
              <a:rPr lang="en-US" altLang="en-US" sz="2812">
                <a:solidFill>
                  <a:schemeClr val="bg1"/>
                </a:solidFill>
                <a:latin typeface="Book Antiqua" panose="02040602050305030304" pitchFamily="18" charset="0"/>
              </a:rPr>
              <a:t>The underlying subsoil, known as permafrost is an impermeable, permanently frozen layer that prevents water from draining and roots from penetrating.</a:t>
            </a:r>
            <a:r>
              <a:rPr lang="en-US" altLang="en-US" sz="2812">
                <a:latin typeface="Book Antiqua" panose="02040602050305030304" pitchFamily="18" charset="0"/>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A89BEBC4-7DD8-44C2-9645-DCECF8C51783}"/>
              </a:ext>
            </a:extLst>
          </p:cNvPr>
          <p:cNvSpPr>
            <a:spLocks noChangeArrowheads="1"/>
          </p:cNvSpPr>
          <p:nvPr>
            <p:ph type="title"/>
          </p:nvPr>
        </p:nvSpPr>
        <p:spPr>
          <a:xfrm>
            <a:off x="2416969" y="178594"/>
            <a:ext cx="7429500" cy="785813"/>
          </a:xfrm>
        </p:spPr>
        <p:txBody>
          <a:bodyPr/>
          <a:lstStyle/>
          <a:p>
            <a:pPr eaLnBrk="1" hangingPunct="1"/>
            <a:r>
              <a:rPr lang="en-US" altLang="en-US" sz="3375" b="1">
                <a:latin typeface="Book Antiqua" panose="02040602050305030304" pitchFamily="18" charset="0"/>
              </a:rPr>
              <a:t>Woodland/Shrubland</a:t>
            </a:r>
          </a:p>
        </p:txBody>
      </p:sp>
      <p:pic>
        <p:nvPicPr>
          <p:cNvPr id="36867" name="Picture 7">
            <a:extLst>
              <a:ext uri="{FF2B5EF4-FFF2-40B4-BE49-F238E27FC236}">
                <a16:creationId xmlns:a16="http://schemas.microsoft.com/office/drawing/2014/main" id="{F57DDE37-84A5-4109-BA5C-20C6C63D9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281" y="1017985"/>
            <a:ext cx="2745879" cy="565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C4CCC2DB-EA97-4F3E-8000-66A9C9CB905E}"/>
              </a:ext>
            </a:extLst>
          </p:cNvPr>
          <p:cNvSpPr>
            <a:spLocks noChangeArrowheads="1"/>
          </p:cNvSpPr>
          <p:nvPr>
            <p:ph type="title"/>
          </p:nvPr>
        </p:nvSpPr>
        <p:spPr>
          <a:xfrm>
            <a:off x="2416969" y="178594"/>
            <a:ext cx="7375922" cy="892969"/>
          </a:xfrm>
        </p:spPr>
        <p:txBody>
          <a:bodyPr/>
          <a:lstStyle/>
          <a:p>
            <a:pPr eaLnBrk="1" hangingPunct="1"/>
            <a:r>
              <a:rPr lang="en-US" altLang="en-US" sz="3375" b="1">
                <a:latin typeface="Book Antiqua" panose="02040602050305030304" pitchFamily="18" charset="0"/>
              </a:rPr>
              <a:t>Temperate Grassland/Cold Desert</a:t>
            </a:r>
          </a:p>
        </p:txBody>
      </p:sp>
      <p:sp>
        <p:nvSpPr>
          <p:cNvPr id="37891" name="Rectangle 2">
            <a:extLst>
              <a:ext uri="{FF2B5EF4-FFF2-40B4-BE49-F238E27FC236}">
                <a16:creationId xmlns:a16="http://schemas.microsoft.com/office/drawing/2014/main" id="{0DE59592-A5DF-41BE-907E-D462C488E98B}"/>
              </a:ext>
            </a:extLst>
          </p:cNvPr>
          <p:cNvSpPr>
            <a:spLocks noChangeArrowheads="1"/>
          </p:cNvSpPr>
          <p:nvPr>
            <p:ph type="body" idx="1"/>
          </p:nvPr>
        </p:nvSpPr>
        <p:spPr>
          <a:xfrm>
            <a:off x="2452687" y="1821656"/>
            <a:ext cx="7358063" cy="4018359"/>
          </a:xfrm>
        </p:spPr>
        <p:txBody>
          <a:bodyPr/>
          <a:lstStyle/>
          <a:p>
            <a:pPr eaLnBrk="1" hangingPunct="1"/>
            <a:r>
              <a:rPr lang="en-US" altLang="en-US">
                <a:solidFill>
                  <a:schemeClr val="bg1"/>
                </a:solidFill>
                <a:latin typeface="Book Antiqua" panose="02040602050305030304" pitchFamily="18" charset="0"/>
              </a:rPr>
              <a:t>This biome has the lowest average annual precipitation of any temperate biome.</a:t>
            </a:r>
          </a:p>
          <a:p>
            <a:pPr eaLnBrk="1" hangingPunct="1">
              <a:spcBef>
                <a:spcPts val="2004"/>
              </a:spcBef>
            </a:pPr>
            <a:r>
              <a:rPr lang="en-US" altLang="en-US">
                <a:solidFill>
                  <a:schemeClr val="bg1"/>
                </a:solidFill>
                <a:latin typeface="Book Antiqua" panose="02040602050305030304" pitchFamily="18" charset="0"/>
              </a:rPr>
              <a:t>These are found in the Great Plains of North America, in South America, and in central Asia and eastern Europe.</a:t>
            </a:r>
          </a:p>
          <a:p>
            <a:pPr eaLnBrk="1" hangingPunct="1">
              <a:spcBef>
                <a:spcPts val="2004"/>
              </a:spcBef>
            </a:pPr>
            <a:r>
              <a:rPr lang="en-US" altLang="en-US">
                <a:solidFill>
                  <a:schemeClr val="bg1"/>
                </a:solidFill>
                <a:latin typeface="Book Antiqua" panose="02040602050305030304" pitchFamily="18" charset="0"/>
              </a:rPr>
              <a:t>Cold, harsh winters and hot, dry, summers characterize this biome.</a:t>
            </a:r>
          </a:p>
          <a:p>
            <a:pPr eaLnBrk="1" hangingPunct="1">
              <a:spcBef>
                <a:spcPts val="2004"/>
              </a:spcBef>
            </a:pPr>
            <a:r>
              <a:rPr lang="en-US" altLang="en-US">
                <a:solidFill>
                  <a:schemeClr val="bg1"/>
                </a:solidFill>
                <a:latin typeface="Book Antiqua" panose="02040602050305030304" pitchFamily="18" charset="0"/>
              </a:rPr>
              <a:t>Plant growth is constrained by both insufficient precipitation in summer and cold temperatures in winter.</a:t>
            </a:r>
          </a:p>
          <a:p>
            <a:pPr eaLnBrk="1" hangingPunct="1">
              <a:spcBef>
                <a:spcPts val="2004"/>
              </a:spcBef>
            </a:pPr>
            <a:r>
              <a:rPr lang="en-US" altLang="en-US">
                <a:solidFill>
                  <a:schemeClr val="bg1"/>
                </a:solidFill>
                <a:latin typeface="Book Antiqua" panose="02040602050305030304" pitchFamily="18" charset="0"/>
              </a:rPr>
              <a:t>Plants include grasses and non woody flowering plants that are well adapted to wildfires and frequent grazing by animals.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E69F37EF-71C1-46D9-8FA1-23D34A9A039E}"/>
              </a:ext>
            </a:extLst>
          </p:cNvPr>
          <p:cNvSpPr>
            <a:spLocks noChangeArrowheads="1"/>
          </p:cNvSpPr>
          <p:nvPr>
            <p:ph type="title"/>
          </p:nvPr>
        </p:nvSpPr>
        <p:spPr>
          <a:xfrm>
            <a:off x="2416969" y="178594"/>
            <a:ext cx="7375922" cy="1160859"/>
          </a:xfrm>
        </p:spPr>
        <p:txBody>
          <a:bodyPr/>
          <a:lstStyle/>
          <a:p>
            <a:pPr eaLnBrk="1" hangingPunct="1"/>
            <a:r>
              <a:rPr lang="en-US" altLang="en-US" sz="3375" b="1">
                <a:latin typeface="Book Antiqua" panose="02040602050305030304" pitchFamily="18" charset="0"/>
              </a:rPr>
              <a:t>Temperate Grassland/Cold Desert</a:t>
            </a:r>
          </a:p>
        </p:txBody>
      </p:sp>
      <p:pic>
        <p:nvPicPr>
          <p:cNvPr id="38915" name="Picture 7">
            <a:extLst>
              <a:ext uri="{FF2B5EF4-FFF2-40B4-BE49-F238E27FC236}">
                <a16:creationId xmlns:a16="http://schemas.microsoft.com/office/drawing/2014/main" id="{61640DAE-A720-4EBA-B0C3-09C3FC0B1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860" y="1285876"/>
            <a:ext cx="2498080" cy="51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01CDC4C1-F86E-4BB7-B672-98554D21AE13}"/>
              </a:ext>
            </a:extLst>
          </p:cNvPr>
          <p:cNvSpPr>
            <a:spLocks noChangeArrowheads="1"/>
          </p:cNvSpPr>
          <p:nvPr>
            <p:ph type="title"/>
          </p:nvPr>
        </p:nvSpPr>
        <p:spPr>
          <a:xfrm>
            <a:off x="2416969" y="178594"/>
            <a:ext cx="7483078" cy="1053703"/>
          </a:xfrm>
        </p:spPr>
        <p:txBody>
          <a:bodyPr/>
          <a:lstStyle/>
          <a:p>
            <a:pPr eaLnBrk="1" hangingPunct="1"/>
            <a:r>
              <a:rPr lang="en-US" altLang="en-US" sz="3375" b="1">
                <a:latin typeface="Book Antiqua" panose="02040602050305030304" pitchFamily="18" charset="0"/>
              </a:rPr>
              <a:t>Tropical Rainforest</a:t>
            </a:r>
          </a:p>
        </p:txBody>
      </p:sp>
      <p:sp>
        <p:nvSpPr>
          <p:cNvPr id="39939" name="Rectangle 2">
            <a:extLst>
              <a:ext uri="{FF2B5EF4-FFF2-40B4-BE49-F238E27FC236}">
                <a16:creationId xmlns:a16="http://schemas.microsoft.com/office/drawing/2014/main" id="{0EF717E2-681D-4603-8D5D-50948FD40D38}"/>
              </a:ext>
            </a:extLst>
          </p:cNvPr>
          <p:cNvSpPr>
            <a:spLocks noChangeArrowheads="1"/>
          </p:cNvSpPr>
          <p:nvPr>
            <p:ph type="body" idx="1"/>
          </p:nvPr>
        </p:nvSpPr>
        <p:spPr>
          <a:xfrm>
            <a:off x="1649016" y="964406"/>
            <a:ext cx="8893969" cy="5786438"/>
          </a:xfrm>
        </p:spPr>
        <p:txBody>
          <a:bodyPr/>
          <a:lstStyle/>
          <a:p>
            <a:pPr eaLnBrk="1" hangingPunct="1"/>
            <a:r>
              <a:rPr lang="en-US" altLang="en-US">
                <a:solidFill>
                  <a:schemeClr val="bg1"/>
                </a:solidFill>
                <a:latin typeface="Book Antiqua" panose="02040602050305030304" pitchFamily="18" charset="0"/>
              </a:rPr>
              <a:t>In the tropics, average annual temperatures exceed 20˚C.  </a:t>
            </a:r>
          </a:p>
          <a:p>
            <a:pPr eaLnBrk="1" hangingPunct="1">
              <a:spcBef>
                <a:spcPts val="2118"/>
              </a:spcBef>
            </a:pPr>
            <a:r>
              <a:rPr lang="en-US" altLang="en-US">
                <a:solidFill>
                  <a:schemeClr val="bg1"/>
                </a:solidFill>
                <a:latin typeface="Book Antiqua" panose="02040602050305030304" pitchFamily="18" charset="0"/>
              </a:rPr>
              <a:t>This biome is located approximately 20˚ N and S of the equator.</a:t>
            </a:r>
          </a:p>
          <a:p>
            <a:pPr eaLnBrk="1" hangingPunct="1">
              <a:spcBef>
                <a:spcPts val="2118"/>
              </a:spcBef>
            </a:pPr>
            <a:r>
              <a:rPr lang="en-US" altLang="en-US">
                <a:solidFill>
                  <a:schemeClr val="bg1"/>
                </a:solidFill>
                <a:latin typeface="Book Antiqua" panose="02040602050305030304" pitchFamily="18" charset="0"/>
              </a:rPr>
              <a:t>They are found in Central and South America, Africa, Southeast Asia, and northeastern Australia.</a:t>
            </a:r>
          </a:p>
          <a:p>
            <a:pPr eaLnBrk="1" hangingPunct="1">
              <a:spcBef>
                <a:spcPts val="2118"/>
              </a:spcBef>
            </a:pPr>
            <a:r>
              <a:rPr lang="en-US" altLang="en-US">
                <a:solidFill>
                  <a:schemeClr val="bg1"/>
                </a:solidFill>
                <a:latin typeface="Book Antiqua" panose="02040602050305030304" pitchFamily="18" charset="0"/>
              </a:rPr>
              <a:t>Precipitation occurs frequently and this biome is warm and wet with little temperature variation.</a:t>
            </a:r>
          </a:p>
          <a:p>
            <a:pPr eaLnBrk="1" hangingPunct="1">
              <a:spcBef>
                <a:spcPts val="2118"/>
              </a:spcBef>
            </a:pPr>
            <a:r>
              <a:rPr lang="en-US" altLang="en-US">
                <a:solidFill>
                  <a:schemeClr val="bg1"/>
                </a:solidFill>
                <a:latin typeface="Book Antiqua" panose="02040602050305030304" pitchFamily="18" charset="0"/>
              </a:rPr>
              <a:t>Tropical rain forests have more biodiversity per hectare than any other terrestrial biome and contain up to two-thirds of Earth's terrestrial species.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9ECBE85E-6B6D-4BEA-82EB-E8C9D04AB02B}"/>
              </a:ext>
            </a:extLst>
          </p:cNvPr>
          <p:cNvSpPr>
            <a:spLocks noChangeArrowheads="1"/>
          </p:cNvSpPr>
          <p:nvPr>
            <p:ph type="title"/>
          </p:nvPr>
        </p:nvSpPr>
        <p:spPr>
          <a:xfrm>
            <a:off x="2416969" y="178594"/>
            <a:ext cx="7429500" cy="1107281"/>
          </a:xfrm>
        </p:spPr>
        <p:txBody>
          <a:bodyPr/>
          <a:lstStyle/>
          <a:p>
            <a:pPr eaLnBrk="1" hangingPunct="1"/>
            <a:r>
              <a:rPr lang="en-US" altLang="en-US" sz="3375" b="1">
                <a:latin typeface="Book Antiqua" panose="02040602050305030304" pitchFamily="18" charset="0"/>
              </a:rPr>
              <a:t>Tropical Rainforest</a:t>
            </a:r>
          </a:p>
        </p:txBody>
      </p:sp>
      <p:pic>
        <p:nvPicPr>
          <p:cNvPr id="40963" name="Picture 7">
            <a:extLst>
              <a:ext uri="{FF2B5EF4-FFF2-40B4-BE49-F238E27FC236}">
                <a16:creationId xmlns:a16="http://schemas.microsoft.com/office/drawing/2014/main" id="{3B3FD2D4-90FB-434E-9749-80FCFB31B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703" y="1178719"/>
            <a:ext cx="2585145" cy="533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720DD80E-8E19-4EB4-83A0-CC635D224E71}"/>
              </a:ext>
            </a:extLst>
          </p:cNvPr>
          <p:cNvSpPr>
            <a:spLocks noChangeArrowheads="1"/>
          </p:cNvSpPr>
          <p:nvPr>
            <p:ph type="title"/>
          </p:nvPr>
        </p:nvSpPr>
        <p:spPr>
          <a:xfrm>
            <a:off x="2416969" y="178594"/>
            <a:ext cx="7322344" cy="1000125"/>
          </a:xfrm>
        </p:spPr>
        <p:txBody>
          <a:bodyPr/>
          <a:lstStyle/>
          <a:p>
            <a:pPr eaLnBrk="1" hangingPunct="1"/>
            <a:r>
              <a:rPr lang="en-US" altLang="en-US" sz="3375" b="1">
                <a:latin typeface="Book Antiqua" panose="02040602050305030304" pitchFamily="18" charset="0"/>
              </a:rPr>
              <a:t>Tropical Seasonal Forest/Savanna</a:t>
            </a:r>
          </a:p>
        </p:txBody>
      </p:sp>
      <p:sp>
        <p:nvSpPr>
          <p:cNvPr id="41987" name="Rectangle 2">
            <a:extLst>
              <a:ext uri="{FF2B5EF4-FFF2-40B4-BE49-F238E27FC236}">
                <a16:creationId xmlns:a16="http://schemas.microsoft.com/office/drawing/2014/main" id="{77913740-67F2-4457-A6B0-BCACC0031F34}"/>
              </a:ext>
            </a:extLst>
          </p:cNvPr>
          <p:cNvSpPr>
            <a:spLocks noChangeArrowheads="1"/>
          </p:cNvSpPr>
          <p:nvPr>
            <p:ph type="body" idx="1"/>
          </p:nvPr>
        </p:nvSpPr>
        <p:spPr>
          <a:xfrm>
            <a:off x="1649016" y="1017985"/>
            <a:ext cx="8893969" cy="5732859"/>
          </a:xfrm>
        </p:spPr>
        <p:txBody>
          <a:bodyPr/>
          <a:lstStyle/>
          <a:p>
            <a:pPr eaLnBrk="1" hangingPunct="1"/>
            <a:r>
              <a:rPr lang="en-US" altLang="en-US">
                <a:solidFill>
                  <a:schemeClr val="bg1"/>
                </a:solidFill>
                <a:latin typeface="Book Antiqua" panose="02040602050305030304" pitchFamily="18" charset="0"/>
              </a:rPr>
              <a:t>Warm temperatures and distinct wet and dry seasons characterize this biome.</a:t>
            </a:r>
          </a:p>
          <a:p>
            <a:pPr eaLnBrk="1" hangingPunct="1">
              <a:spcBef>
                <a:spcPts val="2092"/>
              </a:spcBef>
            </a:pPr>
            <a:r>
              <a:rPr lang="en-US" altLang="en-US">
                <a:solidFill>
                  <a:schemeClr val="bg1"/>
                </a:solidFill>
                <a:latin typeface="Book Antiqua" panose="02040602050305030304" pitchFamily="18" charset="0"/>
              </a:rPr>
              <a:t>Tropical seasonal forests are common in much of Central America, on the Atlantic coast of South America, in southern Asia, in northwestern Australia, and in sub-Saharan Africa.</a:t>
            </a:r>
          </a:p>
          <a:p>
            <a:pPr eaLnBrk="1" hangingPunct="1">
              <a:spcBef>
                <a:spcPts val="2092"/>
              </a:spcBef>
            </a:pPr>
            <a:r>
              <a:rPr lang="en-US" altLang="en-US">
                <a:solidFill>
                  <a:schemeClr val="bg1"/>
                </a:solidFill>
                <a:latin typeface="Book Antiqua" panose="02040602050305030304" pitchFamily="18" charset="0"/>
              </a:rPr>
              <a:t>Soil in this biome is fairly fertile and can be farmed due to high decomposition rates, but the low amount of precipitation constrains plants from using the soil nutrients that are released.</a:t>
            </a:r>
          </a:p>
          <a:p>
            <a:pPr eaLnBrk="1" hangingPunct="1">
              <a:spcBef>
                <a:spcPts val="2092"/>
              </a:spcBef>
            </a:pPr>
            <a:r>
              <a:rPr lang="en-US" altLang="en-US">
                <a:solidFill>
                  <a:schemeClr val="bg1"/>
                </a:solidFill>
                <a:latin typeface="Book Antiqua" panose="02040602050305030304" pitchFamily="18" charset="0"/>
              </a:rPr>
              <a:t>Grasses and scattered deciduous trees are common.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B242AEE3-BDD0-4F7F-B543-9D4F8362DA16}"/>
              </a:ext>
            </a:extLst>
          </p:cNvPr>
          <p:cNvSpPr>
            <a:spLocks noChangeArrowheads="1"/>
          </p:cNvSpPr>
          <p:nvPr>
            <p:ph type="title"/>
          </p:nvPr>
        </p:nvSpPr>
        <p:spPr>
          <a:xfrm>
            <a:off x="2416969" y="178594"/>
            <a:ext cx="7375922" cy="1000125"/>
          </a:xfrm>
        </p:spPr>
        <p:txBody>
          <a:bodyPr/>
          <a:lstStyle/>
          <a:p>
            <a:pPr eaLnBrk="1" hangingPunct="1"/>
            <a:r>
              <a:rPr lang="en-US" altLang="en-US" sz="3375" b="1">
                <a:latin typeface="Book Antiqua" panose="02040602050305030304" pitchFamily="18" charset="0"/>
              </a:rPr>
              <a:t>Tropical Seasonal Forest/Savanna</a:t>
            </a:r>
          </a:p>
        </p:txBody>
      </p:sp>
      <p:pic>
        <p:nvPicPr>
          <p:cNvPr id="43011" name="Picture 7">
            <a:extLst>
              <a:ext uri="{FF2B5EF4-FFF2-40B4-BE49-F238E27FC236}">
                <a16:creationId xmlns:a16="http://schemas.microsoft.com/office/drawing/2014/main" id="{67C5585D-2117-49E6-9208-7112C22D0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703" y="1125141"/>
            <a:ext cx="2642072" cy="54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898FEB02-1A06-420A-BA2A-17816B4545B9}"/>
              </a:ext>
            </a:extLst>
          </p:cNvPr>
          <p:cNvSpPr>
            <a:spLocks noChangeArrowheads="1"/>
          </p:cNvSpPr>
          <p:nvPr>
            <p:ph type="title"/>
          </p:nvPr>
        </p:nvSpPr>
        <p:spPr>
          <a:xfrm>
            <a:off x="2416969" y="178594"/>
            <a:ext cx="7429500" cy="1160859"/>
          </a:xfrm>
        </p:spPr>
        <p:txBody>
          <a:bodyPr/>
          <a:lstStyle/>
          <a:p>
            <a:pPr eaLnBrk="1" hangingPunct="1"/>
            <a:r>
              <a:rPr lang="en-US" altLang="en-US" sz="3375" b="1">
                <a:latin typeface="Book Antiqua" panose="02040602050305030304" pitchFamily="18" charset="0"/>
              </a:rPr>
              <a:t>Subtropical Desert</a:t>
            </a:r>
          </a:p>
        </p:txBody>
      </p:sp>
      <p:sp>
        <p:nvSpPr>
          <p:cNvPr id="44035" name="Rectangle 2">
            <a:extLst>
              <a:ext uri="{FF2B5EF4-FFF2-40B4-BE49-F238E27FC236}">
                <a16:creationId xmlns:a16="http://schemas.microsoft.com/office/drawing/2014/main" id="{41B7FFA5-5F79-46B4-9260-1067C1A6398F}"/>
              </a:ext>
            </a:extLst>
          </p:cNvPr>
          <p:cNvSpPr>
            <a:spLocks noChangeArrowheads="1"/>
          </p:cNvSpPr>
          <p:nvPr>
            <p:ph type="body" idx="1"/>
          </p:nvPr>
        </p:nvSpPr>
        <p:spPr>
          <a:xfrm>
            <a:off x="2506265" y="1607344"/>
            <a:ext cx="7358063" cy="4018359"/>
          </a:xfrm>
        </p:spPr>
        <p:txBody>
          <a:bodyPr/>
          <a:lstStyle/>
          <a:p>
            <a:pPr eaLnBrk="1" hangingPunct="1"/>
            <a:r>
              <a:rPr lang="en-US" altLang="en-US" sz="2812">
                <a:solidFill>
                  <a:schemeClr val="bg1"/>
                </a:solidFill>
                <a:latin typeface="Book Antiqua" panose="02040602050305030304" pitchFamily="18" charset="0"/>
              </a:rPr>
              <a:t>This biome is found at 30˚ N and S with hot temperatures and extremely dry conditions.  </a:t>
            </a:r>
          </a:p>
          <a:p>
            <a:pPr eaLnBrk="1" hangingPunct="1">
              <a:spcBef>
                <a:spcPts val="2681"/>
              </a:spcBef>
            </a:pPr>
            <a:r>
              <a:rPr lang="en-US" altLang="en-US" sz="2812">
                <a:solidFill>
                  <a:schemeClr val="bg1"/>
                </a:solidFill>
                <a:latin typeface="Book Antiqua" panose="02040602050305030304" pitchFamily="18" charset="0"/>
              </a:rPr>
              <a:t>The Mojave Desert in the southwestern United States, the Sahara in Africa, the Arabian Desert of the Middle East and the GReat Victoria Desert of Australia are all subtropical deserts.</a:t>
            </a:r>
          </a:p>
          <a:p>
            <a:pPr eaLnBrk="1" hangingPunct="1">
              <a:spcBef>
                <a:spcPts val="2681"/>
              </a:spcBef>
            </a:pPr>
            <a:r>
              <a:rPr lang="en-US" altLang="en-US" sz="2812">
                <a:solidFill>
                  <a:schemeClr val="bg1"/>
                </a:solidFill>
                <a:latin typeface="Book Antiqua" panose="02040602050305030304" pitchFamily="18" charset="0"/>
              </a:rPr>
              <a:t>Cacti, euphorbs and succulent plants are well adapted to this biome.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9742948F-6767-475A-8F3E-EEAD011851F1}"/>
              </a:ext>
            </a:extLst>
          </p:cNvPr>
          <p:cNvSpPr>
            <a:spLocks noChangeArrowheads="1"/>
          </p:cNvSpPr>
          <p:nvPr>
            <p:ph type="title"/>
          </p:nvPr>
        </p:nvSpPr>
        <p:spPr>
          <a:xfrm>
            <a:off x="2416969" y="178594"/>
            <a:ext cx="7429500" cy="839391"/>
          </a:xfrm>
        </p:spPr>
        <p:txBody>
          <a:bodyPr/>
          <a:lstStyle/>
          <a:p>
            <a:pPr eaLnBrk="1" hangingPunct="1"/>
            <a:r>
              <a:rPr lang="en-US" altLang="en-US" sz="3375" b="1">
                <a:latin typeface="Book Antiqua" panose="02040602050305030304" pitchFamily="18" charset="0"/>
              </a:rPr>
              <a:t>Subtropical Desert</a:t>
            </a:r>
          </a:p>
        </p:txBody>
      </p:sp>
      <p:pic>
        <p:nvPicPr>
          <p:cNvPr id="45059" name="Picture 7">
            <a:extLst>
              <a:ext uri="{FF2B5EF4-FFF2-40B4-BE49-F238E27FC236}">
                <a16:creationId xmlns:a16="http://schemas.microsoft.com/office/drawing/2014/main" id="{5B8FB9B8-0635-4443-AFF6-0D2FCA482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547" y="1038077"/>
            <a:ext cx="2730252" cy="560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FCDC8B5D-9E56-4719-A06B-EA9BC8780C72}"/>
              </a:ext>
            </a:extLst>
          </p:cNvPr>
          <p:cNvSpPr>
            <a:spLocks noChangeArrowheads="1"/>
          </p:cNvSpPr>
          <p:nvPr>
            <p:ph type="title"/>
          </p:nvPr>
        </p:nvSpPr>
        <p:spPr>
          <a:xfrm>
            <a:off x="2416969" y="178594"/>
            <a:ext cx="7375922" cy="785813"/>
          </a:xfrm>
        </p:spPr>
        <p:txBody>
          <a:bodyPr/>
          <a:lstStyle/>
          <a:p>
            <a:pPr eaLnBrk="1" hangingPunct="1"/>
            <a:r>
              <a:rPr lang="en-US" altLang="en-US" sz="3375" b="1">
                <a:latin typeface="Book Antiqua" panose="02040602050305030304" pitchFamily="18" charset="0"/>
              </a:rPr>
              <a:t>Tundra</a:t>
            </a:r>
          </a:p>
        </p:txBody>
      </p:sp>
      <p:pic>
        <p:nvPicPr>
          <p:cNvPr id="28675" name="Picture 7">
            <a:extLst>
              <a:ext uri="{FF2B5EF4-FFF2-40B4-BE49-F238E27FC236}">
                <a16:creationId xmlns:a16="http://schemas.microsoft.com/office/drawing/2014/main" id="{B187DFA1-4BC2-488A-8500-8DD5F8A43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6" y="964407"/>
            <a:ext cx="2735833" cy="565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F80087B-738E-4C7D-9600-E2056370CEE2}"/>
              </a:ext>
            </a:extLst>
          </p:cNvPr>
          <p:cNvSpPr>
            <a:spLocks noChangeArrowheads="1"/>
          </p:cNvSpPr>
          <p:nvPr>
            <p:ph type="title"/>
          </p:nvPr>
        </p:nvSpPr>
        <p:spPr>
          <a:xfrm>
            <a:off x="2416969" y="178594"/>
            <a:ext cx="7322344" cy="1000125"/>
          </a:xfrm>
        </p:spPr>
        <p:txBody>
          <a:bodyPr/>
          <a:lstStyle/>
          <a:p>
            <a:pPr eaLnBrk="1" hangingPunct="1"/>
            <a:r>
              <a:rPr lang="en-US" altLang="en-US" sz="3375" b="1">
                <a:latin typeface="Book Antiqua" panose="02040602050305030304" pitchFamily="18" charset="0"/>
              </a:rPr>
              <a:t>Boreal Forest</a:t>
            </a:r>
          </a:p>
        </p:txBody>
      </p:sp>
      <p:sp>
        <p:nvSpPr>
          <p:cNvPr id="29699" name="Rectangle 2">
            <a:extLst>
              <a:ext uri="{FF2B5EF4-FFF2-40B4-BE49-F238E27FC236}">
                <a16:creationId xmlns:a16="http://schemas.microsoft.com/office/drawing/2014/main" id="{E3E84413-4B3D-49DA-B582-FEBAB7BBA3AA}"/>
              </a:ext>
            </a:extLst>
          </p:cNvPr>
          <p:cNvSpPr>
            <a:spLocks noChangeArrowheads="1"/>
          </p:cNvSpPr>
          <p:nvPr>
            <p:ph type="body" idx="1"/>
          </p:nvPr>
        </p:nvSpPr>
        <p:spPr>
          <a:xfrm>
            <a:off x="2452687" y="1660922"/>
            <a:ext cx="7358063" cy="4018359"/>
          </a:xfrm>
        </p:spPr>
        <p:txBody>
          <a:bodyPr/>
          <a:lstStyle/>
          <a:p>
            <a:pPr eaLnBrk="1" hangingPunct="1"/>
            <a:r>
              <a:rPr lang="en-US" altLang="en-US" sz="2531">
                <a:solidFill>
                  <a:schemeClr val="bg1"/>
                </a:solidFill>
                <a:latin typeface="Book Antiqua" panose="02040602050305030304" pitchFamily="18" charset="0"/>
              </a:rPr>
              <a:t>Forests made up primarily of coniferous (cone-bearing) evergreen trees that can tolerate cold winters and short growing seasons.</a:t>
            </a:r>
          </a:p>
          <a:p>
            <a:pPr eaLnBrk="1" hangingPunct="1">
              <a:spcBef>
                <a:spcPts val="2355"/>
              </a:spcBef>
            </a:pPr>
            <a:r>
              <a:rPr lang="en-US" altLang="en-US" sz="2531">
                <a:solidFill>
                  <a:schemeClr val="bg1"/>
                </a:solidFill>
                <a:latin typeface="Book Antiqua" panose="02040602050305030304" pitchFamily="18" charset="0"/>
              </a:rPr>
              <a:t>Boreal forests are found between about 50˚ and 60˚ N in Europe, Russia and North America.  </a:t>
            </a:r>
          </a:p>
          <a:p>
            <a:pPr eaLnBrk="1" hangingPunct="1">
              <a:spcBef>
                <a:spcPts val="2355"/>
              </a:spcBef>
            </a:pPr>
            <a:r>
              <a:rPr lang="en-US" altLang="en-US" sz="2531">
                <a:solidFill>
                  <a:schemeClr val="bg1"/>
                </a:solidFill>
                <a:latin typeface="Book Antiqua" panose="02040602050305030304" pitchFamily="18" charset="0"/>
              </a:rPr>
              <a:t>This subarctic biome has a very cold climate, and plant growth is more constrained by temperature than precipitation.</a:t>
            </a:r>
          </a:p>
          <a:p>
            <a:pPr eaLnBrk="1" hangingPunct="1">
              <a:spcBef>
                <a:spcPts val="2355"/>
              </a:spcBef>
            </a:pPr>
            <a:r>
              <a:rPr lang="en-US" altLang="en-US" sz="2531">
                <a:solidFill>
                  <a:schemeClr val="bg1"/>
                </a:solidFill>
                <a:latin typeface="Book Antiqua" panose="02040602050305030304" pitchFamily="18" charset="0"/>
              </a:rPr>
              <a:t>The soil is nutrient-poor due to slow decomposition.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720A28AE-6B45-40D6-9CA6-B918808DD89D}"/>
              </a:ext>
            </a:extLst>
          </p:cNvPr>
          <p:cNvSpPr>
            <a:spLocks noChangeArrowheads="1"/>
          </p:cNvSpPr>
          <p:nvPr>
            <p:ph type="title"/>
          </p:nvPr>
        </p:nvSpPr>
        <p:spPr>
          <a:xfrm>
            <a:off x="2416969" y="178594"/>
            <a:ext cx="7322344" cy="946547"/>
          </a:xfrm>
        </p:spPr>
        <p:txBody>
          <a:bodyPr/>
          <a:lstStyle/>
          <a:p>
            <a:pPr eaLnBrk="1" hangingPunct="1"/>
            <a:r>
              <a:rPr lang="en-US" altLang="en-US" sz="3375" b="1">
                <a:latin typeface="Book Antiqua" panose="02040602050305030304" pitchFamily="18" charset="0"/>
              </a:rPr>
              <a:t>Boreal Forest</a:t>
            </a:r>
          </a:p>
        </p:txBody>
      </p:sp>
      <p:pic>
        <p:nvPicPr>
          <p:cNvPr id="30723" name="Picture 7">
            <a:extLst>
              <a:ext uri="{FF2B5EF4-FFF2-40B4-BE49-F238E27FC236}">
                <a16:creationId xmlns:a16="http://schemas.microsoft.com/office/drawing/2014/main" id="{2B709A00-F3E7-4FB3-9A69-963C051EE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1125141"/>
            <a:ext cx="2589609" cy="533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8B390B4A-19E9-42E2-903F-E0099BD1C82F}"/>
              </a:ext>
            </a:extLst>
          </p:cNvPr>
          <p:cNvSpPr>
            <a:spLocks noChangeArrowheads="1"/>
          </p:cNvSpPr>
          <p:nvPr>
            <p:ph type="title"/>
          </p:nvPr>
        </p:nvSpPr>
        <p:spPr>
          <a:xfrm>
            <a:off x="2416969" y="178594"/>
            <a:ext cx="7322344" cy="1053703"/>
          </a:xfrm>
        </p:spPr>
        <p:txBody>
          <a:bodyPr/>
          <a:lstStyle/>
          <a:p>
            <a:pPr eaLnBrk="1" hangingPunct="1"/>
            <a:r>
              <a:rPr lang="en-US" altLang="en-US" sz="3375" b="1">
                <a:latin typeface="Book Antiqua" panose="02040602050305030304" pitchFamily="18" charset="0"/>
              </a:rPr>
              <a:t>Temperate Rainforest</a:t>
            </a:r>
          </a:p>
        </p:txBody>
      </p:sp>
      <p:sp>
        <p:nvSpPr>
          <p:cNvPr id="31747" name="Rectangle 2">
            <a:extLst>
              <a:ext uri="{FF2B5EF4-FFF2-40B4-BE49-F238E27FC236}">
                <a16:creationId xmlns:a16="http://schemas.microsoft.com/office/drawing/2014/main" id="{D87D49D3-81B0-4551-BFDF-5C30153E4874}"/>
              </a:ext>
            </a:extLst>
          </p:cNvPr>
          <p:cNvSpPr>
            <a:spLocks noChangeArrowheads="1"/>
          </p:cNvSpPr>
          <p:nvPr>
            <p:ph type="body" idx="1"/>
          </p:nvPr>
        </p:nvSpPr>
        <p:spPr>
          <a:xfrm>
            <a:off x="1649016" y="910828"/>
            <a:ext cx="8893969" cy="5947172"/>
          </a:xfrm>
        </p:spPr>
        <p:txBody>
          <a:bodyPr/>
          <a:lstStyle/>
          <a:p>
            <a:pPr eaLnBrk="1" hangingPunct="1"/>
            <a:r>
              <a:rPr lang="en-US" altLang="en-US" sz="2531">
                <a:solidFill>
                  <a:schemeClr val="bg1"/>
                </a:solidFill>
                <a:latin typeface="Book Antiqua" panose="02040602050305030304" pitchFamily="18" charset="0"/>
              </a:rPr>
              <a:t>Moderate temperatures and high precipitation typify the temperate rainforest.</a:t>
            </a:r>
          </a:p>
          <a:p>
            <a:pPr eaLnBrk="1" hangingPunct="1">
              <a:spcBef>
                <a:spcPts val="2118"/>
              </a:spcBef>
            </a:pPr>
            <a:r>
              <a:rPr lang="en-US" altLang="en-US" sz="2531">
                <a:solidFill>
                  <a:schemeClr val="bg1"/>
                </a:solidFill>
                <a:latin typeface="Book Antiqua" panose="02040602050305030304" pitchFamily="18" charset="0"/>
              </a:rPr>
              <a:t>The temperate rainforest is a coast biome and can be found along the west coast of North America from northern California to Alaska, in southern Chile, on the west coast of New Zealand, and on the island of Tasmania.</a:t>
            </a:r>
          </a:p>
          <a:p>
            <a:pPr eaLnBrk="1" hangingPunct="1">
              <a:spcBef>
                <a:spcPts val="2118"/>
              </a:spcBef>
            </a:pPr>
            <a:r>
              <a:rPr lang="en-US" altLang="en-US" sz="2531">
                <a:solidFill>
                  <a:schemeClr val="bg1"/>
                </a:solidFill>
                <a:latin typeface="Book Antiqua" panose="02040602050305030304" pitchFamily="18" charset="0"/>
              </a:rPr>
              <a:t>The ocean currents help moderate temperature fluctuations and provide a source of water vapor.</a:t>
            </a:r>
          </a:p>
          <a:p>
            <a:pPr eaLnBrk="1" hangingPunct="1">
              <a:spcBef>
                <a:spcPts val="2118"/>
              </a:spcBef>
            </a:pPr>
            <a:r>
              <a:rPr lang="en-US" altLang="en-US" sz="2531">
                <a:solidFill>
                  <a:schemeClr val="bg1"/>
                </a:solidFill>
                <a:latin typeface="Book Antiqua" panose="02040602050305030304" pitchFamily="18" charset="0"/>
              </a:rPr>
              <a:t>This biome has a nearly 12-month growing season where winters are rainy and summers are foggy.  </a:t>
            </a:r>
          </a:p>
          <a:p>
            <a:pPr eaLnBrk="1" hangingPunct="1">
              <a:spcBef>
                <a:spcPts val="2118"/>
              </a:spcBef>
            </a:pPr>
            <a:r>
              <a:rPr lang="en-US" altLang="en-US" sz="2531">
                <a:solidFill>
                  <a:schemeClr val="bg1"/>
                </a:solidFill>
                <a:latin typeface="Book Antiqua" panose="02040602050305030304" pitchFamily="18" charset="0"/>
              </a:rPr>
              <a:t>The mild temperatures and high precipitation supports the growth of very large trees.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07D045DD-2F75-498C-9F0D-80A14B64E764}"/>
              </a:ext>
            </a:extLst>
          </p:cNvPr>
          <p:cNvSpPr>
            <a:spLocks noChangeArrowheads="1"/>
          </p:cNvSpPr>
          <p:nvPr>
            <p:ph type="title"/>
          </p:nvPr>
        </p:nvSpPr>
        <p:spPr>
          <a:xfrm>
            <a:off x="2416969" y="178594"/>
            <a:ext cx="7590234" cy="1000125"/>
          </a:xfrm>
        </p:spPr>
        <p:txBody>
          <a:bodyPr/>
          <a:lstStyle/>
          <a:p>
            <a:pPr eaLnBrk="1" hangingPunct="1"/>
            <a:r>
              <a:rPr lang="en-US" altLang="en-US" sz="3375" b="1">
                <a:latin typeface="Book Antiqua" panose="02040602050305030304" pitchFamily="18" charset="0"/>
              </a:rPr>
              <a:t>Temperate Rainforest</a:t>
            </a:r>
          </a:p>
        </p:txBody>
      </p:sp>
      <p:pic>
        <p:nvPicPr>
          <p:cNvPr id="32771" name="Picture 7">
            <a:extLst>
              <a:ext uri="{FF2B5EF4-FFF2-40B4-BE49-F238E27FC236}">
                <a16:creationId xmlns:a16="http://schemas.microsoft.com/office/drawing/2014/main" id="{97640715-078E-4792-9E32-C2974AFC8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8" y="1178719"/>
            <a:ext cx="6054328" cy="529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65D346F3-482B-4F16-9453-BBC16289A79F}"/>
              </a:ext>
            </a:extLst>
          </p:cNvPr>
          <p:cNvSpPr>
            <a:spLocks noChangeArrowheads="1"/>
          </p:cNvSpPr>
          <p:nvPr>
            <p:ph type="title"/>
          </p:nvPr>
        </p:nvSpPr>
        <p:spPr>
          <a:xfrm>
            <a:off x="2416969" y="178594"/>
            <a:ext cx="7375922" cy="1053703"/>
          </a:xfrm>
        </p:spPr>
        <p:txBody>
          <a:bodyPr/>
          <a:lstStyle/>
          <a:p>
            <a:pPr eaLnBrk="1" hangingPunct="1"/>
            <a:r>
              <a:rPr lang="en-US" altLang="en-US" sz="3375" b="1">
                <a:latin typeface="Book Antiqua" panose="02040602050305030304" pitchFamily="18" charset="0"/>
              </a:rPr>
              <a:t>Temperate Seasonal Forest</a:t>
            </a:r>
          </a:p>
        </p:txBody>
      </p:sp>
      <p:sp>
        <p:nvSpPr>
          <p:cNvPr id="33795" name="Rectangle 2">
            <a:extLst>
              <a:ext uri="{FF2B5EF4-FFF2-40B4-BE49-F238E27FC236}">
                <a16:creationId xmlns:a16="http://schemas.microsoft.com/office/drawing/2014/main" id="{2846E046-BBA7-48FC-9FBB-D80D861E5421}"/>
              </a:ext>
            </a:extLst>
          </p:cNvPr>
          <p:cNvSpPr>
            <a:spLocks noChangeArrowheads="1"/>
          </p:cNvSpPr>
          <p:nvPr>
            <p:ph type="body" idx="1"/>
          </p:nvPr>
        </p:nvSpPr>
        <p:spPr/>
        <p:txBody>
          <a:bodyPr/>
          <a:lstStyle/>
          <a:p>
            <a:pPr eaLnBrk="1" hangingPunct="1"/>
            <a:r>
              <a:rPr lang="en-US" altLang="en-US" sz="2812">
                <a:solidFill>
                  <a:schemeClr val="bg1"/>
                </a:solidFill>
                <a:latin typeface="Book Antiqua" panose="02040602050305030304" pitchFamily="18" charset="0"/>
              </a:rPr>
              <a:t>Receive over 1 m (39 inches) of precipitation annually.</a:t>
            </a:r>
          </a:p>
          <a:p>
            <a:pPr eaLnBrk="1" hangingPunct="1">
              <a:spcBef>
                <a:spcPts val="2443"/>
              </a:spcBef>
            </a:pPr>
            <a:r>
              <a:rPr lang="en-US" altLang="en-US" sz="2812">
                <a:solidFill>
                  <a:schemeClr val="bg1"/>
                </a:solidFill>
                <a:latin typeface="Book Antiqua" panose="02040602050305030304" pitchFamily="18" charset="0"/>
              </a:rPr>
              <a:t>Found in the eastern United States, Japan, China, Europe, Chile and eastern Australia.</a:t>
            </a:r>
          </a:p>
          <a:p>
            <a:pPr eaLnBrk="1" hangingPunct="1">
              <a:spcBef>
                <a:spcPts val="2443"/>
              </a:spcBef>
            </a:pPr>
            <a:r>
              <a:rPr lang="en-US" altLang="en-US" sz="2812">
                <a:solidFill>
                  <a:schemeClr val="bg1"/>
                </a:solidFill>
                <a:latin typeface="Book Antiqua" panose="02040602050305030304" pitchFamily="18" charset="0"/>
              </a:rPr>
              <a:t>Dominated by broadleaf deciduous trees such as beech, male, oak and hickory.</a:t>
            </a:r>
          </a:p>
          <a:p>
            <a:pPr eaLnBrk="1" hangingPunct="1">
              <a:spcBef>
                <a:spcPts val="2443"/>
              </a:spcBef>
            </a:pPr>
            <a:r>
              <a:rPr lang="en-US" altLang="en-US" sz="2812">
                <a:solidFill>
                  <a:schemeClr val="bg1"/>
                </a:solidFill>
                <a:latin typeface="Book Antiqua" panose="02040602050305030304" pitchFamily="18" charset="0"/>
              </a:rPr>
              <a:t>Warmer summer temperatures favor decomposition so soils generally contain more nutrients than those of boreal forests.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F3783CE1-D610-4E62-81D4-8F39306511A7}"/>
              </a:ext>
            </a:extLst>
          </p:cNvPr>
          <p:cNvSpPr>
            <a:spLocks noChangeArrowheads="1"/>
          </p:cNvSpPr>
          <p:nvPr>
            <p:ph type="title"/>
          </p:nvPr>
        </p:nvSpPr>
        <p:spPr>
          <a:xfrm>
            <a:off x="2416969" y="178594"/>
            <a:ext cx="7375922" cy="1053703"/>
          </a:xfrm>
        </p:spPr>
        <p:txBody>
          <a:bodyPr/>
          <a:lstStyle/>
          <a:p>
            <a:pPr eaLnBrk="1" hangingPunct="1"/>
            <a:r>
              <a:rPr lang="en-US" altLang="en-US" sz="3375" b="1"/>
              <a:t>Temperate Seasonal Forest</a:t>
            </a:r>
          </a:p>
        </p:txBody>
      </p:sp>
      <p:pic>
        <p:nvPicPr>
          <p:cNvPr id="34819" name="Picture 9">
            <a:extLst>
              <a:ext uri="{FF2B5EF4-FFF2-40B4-BE49-F238E27FC236}">
                <a16:creationId xmlns:a16="http://schemas.microsoft.com/office/drawing/2014/main" id="{470828C9-BE79-4A6D-A836-DE814CD7C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232297"/>
            <a:ext cx="5518547" cy="481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01985556-2F7A-45AB-BE99-C313BDDDC155}"/>
              </a:ext>
            </a:extLst>
          </p:cNvPr>
          <p:cNvSpPr>
            <a:spLocks noChangeArrowheads="1"/>
          </p:cNvSpPr>
          <p:nvPr>
            <p:ph type="title"/>
          </p:nvPr>
        </p:nvSpPr>
        <p:spPr>
          <a:xfrm>
            <a:off x="2416969" y="178594"/>
            <a:ext cx="7322344" cy="892969"/>
          </a:xfrm>
        </p:spPr>
        <p:txBody>
          <a:bodyPr/>
          <a:lstStyle/>
          <a:p>
            <a:pPr eaLnBrk="1" hangingPunct="1"/>
            <a:r>
              <a:rPr lang="en-US" altLang="en-US" sz="3375" b="1">
                <a:latin typeface="Book Antiqua" panose="02040602050305030304" pitchFamily="18" charset="0"/>
              </a:rPr>
              <a:t>Woodland/Shrubland</a:t>
            </a:r>
          </a:p>
        </p:txBody>
      </p:sp>
      <p:sp>
        <p:nvSpPr>
          <p:cNvPr id="35843" name="Rectangle 2">
            <a:extLst>
              <a:ext uri="{FF2B5EF4-FFF2-40B4-BE49-F238E27FC236}">
                <a16:creationId xmlns:a16="http://schemas.microsoft.com/office/drawing/2014/main" id="{70C5FD85-F92F-46C6-8067-C4D73F8B0142}"/>
              </a:ext>
            </a:extLst>
          </p:cNvPr>
          <p:cNvSpPr>
            <a:spLocks noChangeArrowheads="1"/>
          </p:cNvSpPr>
          <p:nvPr>
            <p:ph type="body" idx="1"/>
          </p:nvPr>
        </p:nvSpPr>
        <p:spPr>
          <a:xfrm>
            <a:off x="2559844" y="1768078"/>
            <a:ext cx="7358063" cy="4018359"/>
          </a:xfrm>
        </p:spPr>
        <p:txBody>
          <a:bodyPr/>
          <a:lstStyle/>
          <a:p>
            <a:pPr eaLnBrk="1" hangingPunct="1"/>
            <a:r>
              <a:rPr lang="en-US" altLang="en-US" sz="2531">
                <a:solidFill>
                  <a:schemeClr val="bg1"/>
                </a:solidFill>
                <a:latin typeface="Book Antiqua" panose="02040602050305030304" pitchFamily="18" charset="0"/>
              </a:rPr>
              <a:t>Found on the coast of southern California, southern Australia, southern Africa and in the area surrounding the Mediterranean Sea.</a:t>
            </a:r>
          </a:p>
          <a:p>
            <a:pPr eaLnBrk="1" hangingPunct="1">
              <a:spcBef>
                <a:spcPts val="2267"/>
              </a:spcBef>
            </a:pPr>
            <a:r>
              <a:rPr lang="en-US" altLang="en-US" sz="2531">
                <a:solidFill>
                  <a:schemeClr val="bg1"/>
                </a:solidFill>
                <a:latin typeface="Book Antiqua" panose="02040602050305030304" pitchFamily="18" charset="0"/>
              </a:rPr>
              <a:t>Hot, dry summers and mild, rainy winters are characteristic of this biome.</a:t>
            </a:r>
          </a:p>
          <a:p>
            <a:pPr eaLnBrk="1" hangingPunct="1">
              <a:spcBef>
                <a:spcPts val="2267"/>
              </a:spcBef>
            </a:pPr>
            <a:r>
              <a:rPr lang="en-US" altLang="en-US" sz="2531">
                <a:solidFill>
                  <a:schemeClr val="bg1"/>
                </a:solidFill>
                <a:latin typeface="Book Antiqua" panose="02040602050305030304" pitchFamily="18" charset="0"/>
              </a:rPr>
              <a:t>There is a 12-month growing season, but plant growth is constrained by low precipitin in summer and by relatively low temperatures in winter.</a:t>
            </a:r>
          </a:p>
          <a:p>
            <a:pPr eaLnBrk="1" hangingPunct="1">
              <a:spcBef>
                <a:spcPts val="2267"/>
              </a:spcBef>
            </a:pPr>
            <a:r>
              <a:rPr lang="en-US" altLang="en-US" sz="2531">
                <a:solidFill>
                  <a:schemeClr val="bg1"/>
                </a:solidFill>
                <a:latin typeface="Book Antiqua" panose="02040602050305030304" pitchFamily="18" charset="0"/>
              </a:rPr>
              <a:t>Wildfires are common and plants of this biome are well adapted to both fire and drought.</a:t>
            </a:r>
          </a:p>
        </p:txBody>
      </p:sp>
    </p:spTree>
  </p:cSld>
  <p:clrMapOvr>
    <a:masterClrMapping/>
  </p:clrMapOvr>
  <p:transition/>
</p:sld>
</file>

<file path=ppt/theme/theme1.xml><?xml version="1.0" encoding="utf-8"?>
<a:theme xmlns:a="http://schemas.openxmlformats.org/drawingml/2006/main" name="Title &amp; Bullets">
  <a:themeElements>
    <a:clrScheme name="">
      <a:dk1>
        <a:srgbClr val="00000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735</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Book Antiqua</vt:lpstr>
      <vt:lpstr>Calibri</vt:lpstr>
      <vt:lpstr>Lucida Grande</vt:lpstr>
      <vt:lpstr>Title &amp; Bullets</vt:lpstr>
      <vt:lpstr>Tundra</vt:lpstr>
      <vt:lpstr>Tundra</vt:lpstr>
      <vt:lpstr>Boreal Forest</vt:lpstr>
      <vt:lpstr>Boreal Forest</vt:lpstr>
      <vt:lpstr>Temperate Rainforest</vt:lpstr>
      <vt:lpstr>Temperate Rainforest</vt:lpstr>
      <vt:lpstr>Temperate Seasonal Forest</vt:lpstr>
      <vt:lpstr>Temperate Seasonal Forest</vt:lpstr>
      <vt:lpstr>Woodland/Shrubland</vt:lpstr>
      <vt:lpstr>Woodland/Shrubland</vt:lpstr>
      <vt:lpstr>Temperate Grassland/Cold Desert</vt:lpstr>
      <vt:lpstr>Temperate Grassland/Cold Desert</vt:lpstr>
      <vt:lpstr>Tropical Rainforest</vt:lpstr>
      <vt:lpstr>Tropical Rainforest</vt:lpstr>
      <vt:lpstr>Tropical Seasonal Forest/Savanna</vt:lpstr>
      <vt:lpstr>Tropical Seasonal Forest/Savanna</vt:lpstr>
      <vt:lpstr>Subtropical Desert</vt:lpstr>
      <vt:lpstr>Subtropical Desert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Tundra</dc:title>
  <dc:creator>Lyndsey Norton</dc:creator>
  <cp:lastModifiedBy>Lyndsey Norton</cp:lastModifiedBy>
  <cp:revision>1</cp:revision>
  <dcterms:created xsi:type="dcterms:W3CDTF">2018-11-13T17:38:18Z</dcterms:created>
  <dcterms:modified xsi:type="dcterms:W3CDTF">2018-11-13T17:38:28Z</dcterms:modified>
</cp:coreProperties>
</file>