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5" r:id="rId6"/>
    <p:sldId id="266" r:id="rId7"/>
    <p:sldId id="267" r:id="rId8"/>
    <p:sldId id="261" r:id="rId9"/>
    <p:sldId id="262" r:id="rId10"/>
    <p:sldId id="268" r:id="rId11"/>
    <p:sldId id="263" r:id="rId12"/>
    <p:sldId id="269" r:id="rId13"/>
    <p:sldId id="264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A9FF03-4D71-4037-A502-F21B7A58948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9FD7E9-C305-4F8A-95D7-B0F1A53A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8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FD7E9-C305-4F8A-95D7-B0F1A53AED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9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5906-1CBF-6640-B1B8-81CAA8321BCF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CA2E-3CD0-4641-AF99-2CBB3CF53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5906-1CBF-6640-B1B8-81CAA8321BCF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CA2E-3CD0-4641-AF99-2CBB3CF53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5906-1CBF-6640-B1B8-81CAA8321BCF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CA2E-3CD0-4641-AF99-2CBB3CF53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5906-1CBF-6640-B1B8-81CAA8321BCF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CA2E-3CD0-4641-AF99-2CBB3CF53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5906-1CBF-6640-B1B8-81CAA8321BCF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CA2E-3CD0-4641-AF99-2CBB3CF53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5906-1CBF-6640-B1B8-81CAA8321BCF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CA2E-3CD0-4641-AF99-2CBB3CF53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5906-1CBF-6640-B1B8-81CAA8321BCF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CA2E-3CD0-4641-AF99-2CBB3CF53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5906-1CBF-6640-B1B8-81CAA8321BCF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CA2E-3CD0-4641-AF99-2CBB3CF53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5906-1CBF-6640-B1B8-81CAA8321BCF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CA2E-3CD0-4641-AF99-2CBB3CF53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5906-1CBF-6640-B1B8-81CAA8321BCF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CA2E-3CD0-4641-AF99-2CBB3CF53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5906-1CBF-6640-B1B8-81CAA8321BCF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CA2E-3CD0-4641-AF99-2CBB3CF53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5906-1CBF-6640-B1B8-81CAA8321BCF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4CA2E-3CD0-4641-AF99-2CBB3CF53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67686" y="4555893"/>
            <a:ext cx="4576314" cy="1870391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Igneous comes from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</a:t>
            </a:r>
            <a:r>
              <a:rPr lang="en-US" sz="440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Latin word, </a:t>
            </a:r>
            <a:r>
              <a:rPr lang="en-US" sz="4400" i="1" dirty="0" err="1">
                <a:solidFill>
                  <a:srgbClr val="800000"/>
                </a:solidFill>
                <a:latin typeface="+mj-lt"/>
                <a:ea typeface="+mj-ea"/>
                <a:cs typeface="+mj-cs"/>
              </a:rPr>
              <a:t>ignis</a:t>
            </a:r>
            <a:r>
              <a:rPr lang="en-US" sz="4400" i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440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meaning fire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8628" y="0"/>
            <a:ext cx="4576314" cy="1870391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Igneous Rocks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6FA3-D547-4EE4-B424-F9618C69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Porphyritic Texture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1911-6AC7-471B-B12A-519F90957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Characterized by large, well-formed crystals surrounded by finer-grained crystals of the same mineral or different minerals.</a:t>
            </a:r>
          </a:p>
          <a:p>
            <a:r>
              <a:rPr lang="en-US" dirty="0"/>
              <a:t>Started to cool quickly, but then it sped up.</a:t>
            </a:r>
          </a:p>
          <a:p>
            <a:r>
              <a:rPr lang="en-US" dirty="0"/>
              <a:t>Basalt is a great example</a:t>
            </a:r>
          </a:p>
        </p:txBody>
      </p:sp>
    </p:spTree>
    <p:extLst>
      <p:ext uri="{BB962C8B-B14F-4D97-AF65-F5344CB8AC3E}">
        <p14:creationId xmlns:p14="http://schemas.microsoft.com/office/powerpoint/2010/main" val="316078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3991"/>
          </a:xfrm>
        </p:spPr>
        <p:txBody>
          <a:bodyPr/>
          <a:lstStyle/>
          <a:p>
            <a:r>
              <a:rPr lang="en-US" dirty="0"/>
              <a:t>Vesicular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9265"/>
            <a:ext cx="8433136" cy="401873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Spongy appearance (ex. Pumice)</a:t>
            </a:r>
          </a:p>
          <a:p>
            <a:r>
              <a:rPr lang="en-US" dirty="0"/>
              <a:t>Magma contains dissolved gases that escape; however, quickly cooled lava contains trapped gases.  When the lava hardens, the spaces (or vesicles) that remain are from the previously trapped air bubbles. </a:t>
            </a:r>
          </a:p>
        </p:txBody>
      </p:sp>
      <p:pic>
        <p:nvPicPr>
          <p:cNvPr id="6" name="Picture 5" descr="Ig Rk Slide 7 Vesicul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12" y="823991"/>
            <a:ext cx="3301802" cy="23838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F001-59DD-40CA-8DA8-E7ACE7D4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Igneous Rocks as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E0D5B-D9FA-48E4-8CDC-83ED94DE1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Pegmatites: </a:t>
            </a:r>
            <a:r>
              <a:rPr lang="en-US" dirty="0"/>
              <a:t>vein deposits of extremely large-grained minerals that can contain rare ores</a:t>
            </a:r>
          </a:p>
          <a:p>
            <a:pPr lvl="1"/>
            <a:r>
              <a:rPr lang="en-US" dirty="0"/>
              <a:t>Used in the construction of Mt. Rushmore. </a:t>
            </a:r>
          </a:p>
          <a:p>
            <a:r>
              <a:rPr lang="en-US" b="1" dirty="0"/>
              <a:t>Kimberlites: </a:t>
            </a:r>
            <a:r>
              <a:rPr lang="en-US" dirty="0"/>
              <a:t>rare, ultramafic rock that can contain diamonds and other minerals formed only under very high pressures.</a:t>
            </a:r>
          </a:p>
          <a:p>
            <a:pPr lvl="1"/>
            <a:r>
              <a:rPr lang="en-US" dirty="0"/>
              <a:t>Contains diamonds!</a:t>
            </a:r>
          </a:p>
        </p:txBody>
      </p:sp>
    </p:spTree>
    <p:extLst>
      <p:ext uri="{BB962C8B-B14F-4D97-AF65-F5344CB8AC3E}">
        <p14:creationId xmlns:p14="http://schemas.microsoft.com/office/powerpoint/2010/main" val="126120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&amp; color-code your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41" y="3133095"/>
            <a:ext cx="8229600" cy="4525963"/>
          </a:xfrm>
        </p:spPr>
        <p:txBody>
          <a:bodyPr/>
          <a:lstStyle/>
          <a:p>
            <a:r>
              <a:rPr lang="en-US" dirty="0"/>
              <a:t>Magma</a:t>
            </a:r>
          </a:p>
          <a:p>
            <a:r>
              <a:rPr lang="en-US" dirty="0"/>
              <a:t>Lava</a:t>
            </a:r>
          </a:p>
          <a:p>
            <a:r>
              <a:rPr lang="en-US" dirty="0"/>
              <a:t>Intrusive Rock</a:t>
            </a:r>
          </a:p>
          <a:p>
            <a:r>
              <a:rPr lang="en-US" dirty="0"/>
              <a:t>Extrusive Rock</a:t>
            </a:r>
          </a:p>
          <a:p>
            <a:r>
              <a:rPr lang="en-US" dirty="0"/>
              <a:t>Large slow forming crystals</a:t>
            </a:r>
          </a:p>
          <a:p>
            <a:r>
              <a:rPr lang="en-US" dirty="0"/>
              <a:t>Small crystals/no crystals</a:t>
            </a:r>
          </a:p>
        </p:txBody>
      </p:sp>
      <p:pic>
        <p:nvPicPr>
          <p:cNvPr id="5" name="Picture 4" descr="Ig Rk Slide 8 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22" y="1417637"/>
            <a:ext cx="5495437" cy="4167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40000"/>
              <a:lumOff val="60000"/>
              <a:alpha val="66000"/>
            </a:schemeClr>
          </a:solidFill>
        </p:spPr>
        <p:txBody>
          <a:bodyPr/>
          <a:lstStyle/>
          <a:p>
            <a:r>
              <a:rPr lang="en-US" dirty="0"/>
              <a:t>Igneous Rocks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88925"/>
          </a:xfr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r>
              <a:rPr lang="en-US" dirty="0"/>
              <a:t>Rocks that form when molten material (lava or magma) cools &amp; crystallizes.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6927"/>
          </a:xfrm>
        </p:spPr>
        <p:txBody>
          <a:bodyPr/>
          <a:lstStyle/>
          <a:p>
            <a:r>
              <a:rPr lang="en-US" dirty="0"/>
              <a:t>Lava vs. Magma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tx2">
              <a:lumMod val="20000"/>
              <a:lumOff val="80000"/>
              <a:alpha val="39000"/>
            </a:schemeClr>
          </a:solidFill>
        </p:spPr>
        <p:txBody>
          <a:bodyPr/>
          <a:lstStyle/>
          <a:p>
            <a:r>
              <a:rPr lang="en-US" u="sng" dirty="0"/>
              <a:t>Lava</a:t>
            </a:r>
            <a:r>
              <a:rPr lang="en-US" dirty="0"/>
              <a:t>: molten rock that flows out onto Earth’s surface. </a:t>
            </a:r>
          </a:p>
          <a:p>
            <a:endParaRPr lang="en-US" dirty="0"/>
          </a:p>
          <a:p>
            <a:r>
              <a:rPr lang="en-US" u="sng" dirty="0"/>
              <a:t>Magma</a:t>
            </a:r>
            <a:r>
              <a:rPr lang="en-US" dirty="0"/>
              <a:t>: molten rock below Earth’s surface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Magma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05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Type of igneous rock that forms depends on composition of magma</a:t>
            </a:r>
          </a:p>
          <a:p>
            <a:endParaRPr lang="en-US" dirty="0"/>
          </a:p>
          <a:p>
            <a:r>
              <a:rPr lang="en-US" dirty="0"/>
              <a:t>Magma is often a slushy mix of molten rock, dissolved gases, and mineral crystals.  </a:t>
            </a:r>
          </a:p>
          <a:p>
            <a:endParaRPr lang="en-US" dirty="0"/>
          </a:p>
          <a:p>
            <a:r>
              <a:rPr lang="en-US" dirty="0"/>
              <a:t>Common elements in magma: Oxygen, silicon, Aluminum, Iron, magnesium, calcium, potassium, and sodium.  </a:t>
            </a:r>
          </a:p>
          <a:p>
            <a:r>
              <a:rPr lang="en-US" dirty="0"/>
              <a:t>Silica (SiO</a:t>
            </a:r>
            <a:r>
              <a:rPr lang="en-US" baseline="-25000" dirty="0"/>
              <a:t>2</a:t>
            </a:r>
            <a:r>
              <a:rPr lang="en-US" dirty="0"/>
              <a:t>) is the most abundant &amp; has the most effect on magma characteristics. It affects melting temperature &amp; how quickly it flows.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9D53F-886A-42F8-B2C7-E87A2C2D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 on page 112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4843-8397-4ABD-928B-CFAD156EA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of Magma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6AF55D-8141-4FE3-95C9-A45704443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927345"/>
              </p:ext>
            </p:extLst>
          </p:nvPr>
        </p:nvGraphicFramePr>
        <p:xfrm>
          <a:off x="717452" y="2278966"/>
          <a:ext cx="7357401" cy="324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467">
                  <a:extLst>
                    <a:ext uri="{9D8B030D-6E8A-4147-A177-3AD203B41FA5}">
                      <a16:colId xmlns:a16="http://schemas.microsoft.com/office/drawing/2014/main" val="1424452654"/>
                    </a:ext>
                  </a:extLst>
                </a:gridCol>
                <a:gridCol w="2452467">
                  <a:extLst>
                    <a:ext uri="{9D8B030D-6E8A-4147-A177-3AD203B41FA5}">
                      <a16:colId xmlns:a16="http://schemas.microsoft.com/office/drawing/2014/main" val="1113576439"/>
                    </a:ext>
                  </a:extLst>
                </a:gridCol>
                <a:gridCol w="2452467">
                  <a:extLst>
                    <a:ext uri="{9D8B030D-6E8A-4147-A177-3AD203B41FA5}">
                      <a16:colId xmlns:a16="http://schemas.microsoft.com/office/drawing/2014/main" val="3422085855"/>
                    </a:ext>
                  </a:extLst>
                </a:gridCol>
              </a:tblGrid>
              <a:tr h="812409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Silica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147835"/>
                  </a:ext>
                </a:extLst>
              </a:tr>
              <a:tr h="8124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669732"/>
                  </a:ext>
                </a:extLst>
              </a:tr>
              <a:tr h="8124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283859"/>
                  </a:ext>
                </a:extLst>
              </a:tr>
              <a:tr h="8124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37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39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73F09-8629-4735-A0F8-698096F5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Melting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A9FC-4FD7-4B04-B81E-3B14A0337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parts of rock melt at the same temperature.</a:t>
            </a:r>
          </a:p>
          <a:p>
            <a:r>
              <a:rPr lang="en-US" dirty="0"/>
              <a:t>The process where some minerals melt at relatively low temperatures while other minerals remain solid is know as partial melting.</a:t>
            </a:r>
          </a:p>
          <a:p>
            <a:r>
              <a:rPr lang="en-US" dirty="0"/>
              <a:t>Can change magma composition</a:t>
            </a:r>
          </a:p>
        </p:txBody>
      </p:sp>
    </p:spTree>
    <p:extLst>
      <p:ext uri="{BB962C8B-B14F-4D97-AF65-F5344CB8AC3E}">
        <p14:creationId xmlns:p14="http://schemas.microsoft.com/office/powerpoint/2010/main" val="153988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26C7-7B02-439F-A055-F35A107B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Fractional Crystallization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DBD89-578A-4BEF-927F-5F1BB394C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partial melting, since the composition of magma can change. </a:t>
            </a:r>
          </a:p>
          <a:p>
            <a:r>
              <a:rPr lang="en-US" dirty="0"/>
              <a:t>When magma cools, it crystallizes in the reverse order of partial melting. That is, the first minerals to crystallize from magma are the LAST to melt.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1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Classification of Igneous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u="sng" dirty="0"/>
              <a:t>Intrusive Rocks:  </a:t>
            </a:r>
            <a:r>
              <a:rPr lang="en-US" dirty="0"/>
              <a:t>magma cools &amp; </a:t>
            </a:r>
          </a:p>
          <a:p>
            <a:pPr marL="514350" indent="-514350">
              <a:buNone/>
            </a:pPr>
            <a:r>
              <a:rPr lang="en-US" dirty="0"/>
              <a:t>crystallizes below Earth’s surface</a:t>
            </a:r>
          </a:p>
          <a:p>
            <a:pPr>
              <a:buNone/>
            </a:pPr>
            <a:r>
              <a:rPr lang="en-US" dirty="0"/>
              <a:t>		-Crystals are generally large enough to see without magnification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2. </a:t>
            </a:r>
            <a:r>
              <a:rPr lang="en-US" b="1" u="sng" dirty="0"/>
              <a:t>Extrusive Rocks</a:t>
            </a:r>
            <a:r>
              <a:rPr lang="en-US" b="1" dirty="0"/>
              <a:t>: </a:t>
            </a:r>
            <a:r>
              <a:rPr lang="en-US" dirty="0"/>
              <a:t>Magma that cools </a:t>
            </a:r>
          </a:p>
          <a:p>
            <a:pPr>
              <a:buNone/>
            </a:pPr>
            <a:r>
              <a:rPr lang="en-US" dirty="0"/>
              <a:t>          and crystallizes on Earth’s surface</a:t>
            </a:r>
          </a:p>
          <a:p>
            <a:pPr>
              <a:buNone/>
            </a:pPr>
            <a:r>
              <a:rPr lang="en-US" dirty="0"/>
              <a:t>			-Crystals that form in these rocks are small		 &amp; difficult to see without magnification</a:t>
            </a:r>
          </a:p>
        </p:txBody>
      </p:sp>
      <p:pic>
        <p:nvPicPr>
          <p:cNvPr id="7" name="Picture 6" descr="Ig Rk Slide 5 Intrusi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091" y="1090653"/>
            <a:ext cx="2440100" cy="1846742"/>
          </a:xfrm>
          <a:prstGeom prst="rect">
            <a:avLst/>
          </a:prstGeom>
        </p:spPr>
      </p:pic>
      <p:pic>
        <p:nvPicPr>
          <p:cNvPr id="8" name="Picture 7" descr="Ig Rk Slide 5 Extrusi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141" y="4050072"/>
            <a:ext cx="1962859" cy="1449917"/>
          </a:xfrm>
          <a:prstGeom prst="rect">
            <a:avLst/>
          </a:prstGeom>
        </p:spPr>
      </p:pic>
      <p:pic>
        <p:nvPicPr>
          <p:cNvPr id="9" name="Picture 8" descr="Ig Rk Slide 5 magnifying gla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32" y="5037209"/>
            <a:ext cx="1074632" cy="14894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Texture of Igneous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3897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Texture </a:t>
            </a:r>
            <a:r>
              <a:rPr lang="en-US" dirty="0"/>
              <a:t>refers to the size, shape, &amp; distribution of the crystals or grains that make up a rock.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u="sng" dirty="0"/>
          </a:p>
          <a:p>
            <a:pPr>
              <a:buNone/>
            </a:pPr>
            <a:r>
              <a:rPr lang="en-US" u="sng" dirty="0"/>
              <a:t>Crystal Size &amp; Cooling Rates: </a:t>
            </a:r>
          </a:p>
          <a:p>
            <a:pPr>
              <a:buNone/>
            </a:pPr>
            <a:r>
              <a:rPr lang="en-US" dirty="0"/>
              <a:t>	When lava flows on Earth’s surface, it cools quickly &amp; there is not enough time for large crystals to form.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Sometimes cooling occurs so quickly that crystals do not form. The result is volcanic glass (ex. obsidian).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When magma cools slowly beneath Earth’s surface, there is sufficient time for large crystals to form. </a:t>
            </a:r>
          </a:p>
        </p:txBody>
      </p:sp>
      <p:pic>
        <p:nvPicPr>
          <p:cNvPr id="5" name="Picture 4" descr="Ig Rk Slide 6 Obsidi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54" y="1504825"/>
            <a:ext cx="2370944" cy="14747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8758</TotalTime>
  <Words>424</Words>
  <Application>Microsoft Office PowerPoint</Application>
  <PresentationFormat>On-screen Show (4:3)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Igneous Rocks</vt:lpstr>
      <vt:lpstr>Lava vs. Magma</vt:lpstr>
      <vt:lpstr>Magma Composition</vt:lpstr>
      <vt:lpstr>Table 1 on page 112</vt:lpstr>
      <vt:lpstr>Partial Melting</vt:lpstr>
      <vt:lpstr>Fractional Crystallization</vt:lpstr>
      <vt:lpstr>Classification of Igneous Rocks</vt:lpstr>
      <vt:lpstr>Texture of Igneous Rocks</vt:lpstr>
      <vt:lpstr>Porphyritic Texture</vt:lpstr>
      <vt:lpstr>Vesicular Texture</vt:lpstr>
      <vt:lpstr>Igneous Rocks as Resources</vt:lpstr>
      <vt:lpstr>Label &amp; color-code your diagram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Igneous Rocks</dc:title>
  <dc:subject/>
  <dc:creator>Elizabeth Johnson</dc:creator>
  <cp:keywords/>
  <dc:description/>
  <cp:lastModifiedBy>Lyndsey Norton</cp:lastModifiedBy>
  <cp:revision>16</cp:revision>
  <cp:lastPrinted>2018-11-06T20:33:15Z</cp:lastPrinted>
  <dcterms:created xsi:type="dcterms:W3CDTF">2013-12-10T17:59:07Z</dcterms:created>
  <dcterms:modified xsi:type="dcterms:W3CDTF">2018-11-06T20:33:30Z</dcterms:modified>
  <cp:category/>
</cp:coreProperties>
</file>