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5" r:id="rId2"/>
    <p:sldId id="266" r:id="rId3"/>
    <p:sldId id="289" r:id="rId4"/>
    <p:sldId id="290" r:id="rId5"/>
    <p:sldId id="291" r:id="rId6"/>
    <p:sldId id="267" r:id="rId7"/>
    <p:sldId id="269" r:id="rId8"/>
    <p:sldId id="292" r:id="rId9"/>
    <p:sldId id="270" r:id="rId10"/>
    <p:sldId id="293" r:id="rId11"/>
    <p:sldId id="294" r:id="rId12"/>
    <p:sldId id="271" r:id="rId13"/>
    <p:sldId id="277" r:id="rId14"/>
    <p:sldId id="272" r:id="rId15"/>
    <p:sldId id="278" r:id="rId16"/>
    <p:sldId id="295" r:id="rId17"/>
    <p:sldId id="273" r:id="rId18"/>
    <p:sldId id="274" r:id="rId19"/>
    <p:sldId id="27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395F-E9CC-4F86-87A1-0DB46A42E72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3025-5651-4986-B6AE-1FD692F87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92E29DB-4A76-4F2A-87EE-204870F16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359E2-659A-446B-A11F-5E9D5B3E6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 159 (my book) Make a concept map.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Separate into 5 groups.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Each group make a concept map of random processes; 1 term is assigned per group to explain the significance of the process.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Everyone needs to write it down.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Have other groups fill in the random processes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BBED0B9-BB85-43A5-BE37-0AAA9EE4D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C20B6-975E-4598-80CF-4E6E400C95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B5A36292-0ED7-4EE0-BACE-7B67003AD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184DA26-D026-4CED-965E-3ABCB376A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/>
              <a:t>Fundamental niche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83C8FEC-0692-4909-AC84-76153E96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D54F4-FE9A-45A3-909B-863FBB16A5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E7A56BB-FF7E-466D-BF66-467F47ABA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289B137-EC0B-4588-96A4-7230150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3D456B7-EB7D-4080-B177-A452F4104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AC1A-C6C3-419B-ACD1-6C91E6259C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4E10411-F76F-4EBE-8C39-4EE46F395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A19177B-8969-493D-AFDB-88D37E839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660A6B-87D6-444F-AD89-AEC077F66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F47F7-A867-4697-B4A6-D783BEE478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46F100C9-A036-48EE-B31C-03FD07D1E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B2B7B37-5873-45C1-B386-3A6E5428A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Inserting genes into an organisms is a much faster way to produce desired traits than traditional plant and animal breeding, which can only select from the naturally available variations in a population. Page 167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07AF4E9-E546-45EF-960A-84A5A1E9A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8DB665-D1A6-4390-901E-E31523F31C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941D71E-3323-420F-9A64-857E1172D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2F54BCC-457F-46E4-8E3F-4C6E81D00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-polyploidy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C1B8F53-13EA-4704-8EDA-CDFA804D2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6BA8A3-A1AD-4F20-A86A-85B32CD3F2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070924F-0039-4897-B91C-D677B18D6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4B92549-CCA9-4674-9432-2C56F8729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Range of tolerance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8612C74-E4B1-4F5C-B2DE-694E04B53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410DFC-F37F-4B1F-9C3D-48ED86B977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6072380-7F52-4952-BE5F-93C6372FC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813A637-7014-447F-AB19-07778BC59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530B406D-4EB5-412A-990A-2110F6207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C04B1-8F92-4C90-A1DA-D7DB1730E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58D84E59-36C2-4424-8C65-2404ACAFDB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95C01-6D4B-4AEC-8B00-347014CAB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Page 170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/>
              <a:t>(left) the meadow spittlebug is a niche generalist that has a broad diets and habitat preference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/>
              <a:t>(right) the skeletonizing leaf beetle, niche specialist with narrow diet and highly specific habitat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463EF562-2BD3-4DFD-A38E-16F02CC13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30513-3EF8-4AE2-ACC9-A45F276AB0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B1DE185D-8B1F-4E44-AFE6-3E8ED1161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E6EF23FE-FDC9-4913-9EC8-4FA9F7A71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What human activities have lead to this 6</a:t>
            </a:r>
            <a:r>
              <a:rPr lang="en-US" altLang="en-US" baseline="30000"/>
              <a:t>th</a:t>
            </a:r>
            <a:r>
              <a:rPr lang="en-US" altLang="en-US"/>
              <a:t> mass extinction?</a:t>
            </a:r>
          </a:p>
          <a:p>
            <a:pPr>
              <a:spcBef>
                <a:spcPct val="0"/>
              </a:spcBef>
            </a:pPr>
            <a:r>
              <a:rPr lang="en-US" altLang="en-US"/>
              <a:t>Habitat destruction, overharvesting, climate change, introduction of invasive species, and emergent diseases. 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F76FD91E-1D46-488C-AB9D-210924B83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87BA6-A05B-4B8E-996F-CC2B8D15B5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77BB-EC74-41AB-9046-44464B835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EA063-E034-49A3-9628-8E72FC40C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100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D120-940A-4EA1-9158-A16DC43C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D5DBC-8006-4B35-97A1-1A01122A4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3246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8D925-4A10-4641-ADD1-19E041F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48687" y="178594"/>
            <a:ext cx="2452688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331D-52A0-43A6-9549-907290E3A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0625" y="178594"/>
            <a:ext cx="7215188" cy="5786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4860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6703-FC2D-416A-9C94-50D2CE83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5D17-8173-4057-8309-1C2C5162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9751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699A-9F01-4126-8781-C463F02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0AE51-3B4D-438E-A7E5-6A5952C4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14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A39A-BE13-4099-B0C1-5E73749B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41648-41D5-43F0-B4DF-C4D92472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625" y="1946672"/>
            <a:ext cx="4833938" cy="4018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81F2-7053-43A0-9A27-E5AEAB862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7" y="1946672"/>
            <a:ext cx="4833938" cy="4018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7513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3F7D-0E1E-4129-A947-6F2EEA39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36EF-4D6F-4C5F-ACB5-7DDB374D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61EEF-7B8F-4EF8-91FC-20630218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12FD-6200-4806-8244-B352E97BC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AC3FD-11BB-41C2-9080-4D3C662E4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2177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FE3A-5DBD-4C94-A6AE-80C11D0A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6234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39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E6BB-E42E-449C-8710-43B9E78A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D957-69BE-4B9C-B781-9AA18A78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30F7B-EC0E-426E-A463-575D3319F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7729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CDFB-9725-4E43-BD23-69B5F49D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38C4F-187C-4026-A341-2FE8C2B8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9E591-2086-475A-93DC-687804A04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553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100000">
              <a:srgbClr val="E7EF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F9657FC-7407-475C-B0CF-C0E84DC4596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190625" y="178594"/>
            <a:ext cx="9810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E8B5FA5-3C9A-4E7D-9BD5-F60703848B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190625" y="1946672"/>
            <a:ext cx="9810750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2487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8933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ucnredlis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8A47B6E-A98D-42AE-B0D8-9B5314F718A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345531" y="0"/>
            <a:ext cx="7331273" cy="1178719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Evolution by Random Processes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9809D78-7185-4591-B938-E813C269EF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809750" y="803672"/>
            <a:ext cx="8581430" cy="6161484"/>
          </a:xfrm>
        </p:spPr>
        <p:txBody>
          <a:bodyPr/>
          <a:lstStyle/>
          <a:p>
            <a:pPr marL="625056"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Mutation-  occur randomly and can add to the genetic variation of a population.</a:t>
            </a:r>
          </a:p>
          <a:p>
            <a:pPr marL="625056"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Genetic drift- change in the genetic composition of a population over time as a result of random mating.</a:t>
            </a:r>
          </a:p>
          <a:p>
            <a:pPr marL="625056"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Bottleneck effect- a reduction in the genetic diversity of a population caused by a reduction in its size.</a:t>
            </a:r>
          </a:p>
          <a:p>
            <a:pPr marL="625056"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Founder effect- a change in a population descended from a small number of colonizing individuals.</a:t>
            </a:r>
          </a:p>
          <a:p>
            <a:pPr marL="625056" eaLnBrk="1" hangingPunct="1"/>
            <a:r>
              <a:rPr lang="en-US" altLang="en-US" sz="2531">
                <a:solidFill>
                  <a:schemeClr val="bg1"/>
                </a:solidFill>
                <a:latin typeface="Book Antiqua" panose="02040602050305030304" pitchFamily="18" charset="0"/>
              </a:rPr>
              <a:t>Gene Flow: The process by which individuals move from one population to another and therefore alter the genetic composition of both populations.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E9DBF315-2655-441B-9FBB-A0CEC960D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1953" y="696516"/>
            <a:ext cx="7358063" cy="4018359"/>
          </a:xfrm>
        </p:spPr>
        <p:txBody>
          <a:bodyPr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</a:rPr>
              <a:t>Evolution occurs rapidly in genetically modified organisms. </a:t>
            </a:r>
          </a:p>
          <a:p>
            <a:pPr eaLnBrk="1" hangingPunct="1"/>
            <a:r>
              <a:rPr lang="en-US" altLang="en-US" sz="3375">
                <a:solidFill>
                  <a:schemeClr val="bg1"/>
                </a:solidFill>
              </a:rPr>
              <a:t>Why?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9F9021D1-334D-4C0A-BBD9-DFFB1172C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16 review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2492DD3-F77C-4768-B4E6-3025BFABC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cause of sympatric speciation?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1D225C97-4ECC-4267-BFD9-594DA3AB458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461617" y="0"/>
            <a:ext cx="7358063" cy="1714500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Evolution shapes ecological niches and determines species distributions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DE17DD7-07B2-4894-AA0E-6E2589AA7B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809750" y="1875234"/>
            <a:ext cx="8661797" cy="3545086"/>
          </a:xfrm>
        </p:spPr>
        <p:txBody>
          <a:bodyPr/>
          <a:lstStyle/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Range of tolerance- all species have an optimal environment in which it performs well.  The limit to the abiotic conditions they can tolerate is known as the </a:t>
            </a:r>
            <a:r>
              <a:rPr lang="en-US" altLang="en-US" sz="2812" i="1">
                <a:solidFill>
                  <a:schemeClr val="bg1"/>
                </a:solidFill>
                <a:latin typeface="Book Antiqua" panose="02040602050305030304" pitchFamily="18" charset="0"/>
              </a:rPr>
              <a:t>range of tolerance.  </a:t>
            </a:r>
          </a:p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Fundamental niche- the abiotic conditions under which a species can survive, grow, and reproduce.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>
            <a:extLst>
              <a:ext uri="{FF2B5EF4-FFF2-40B4-BE49-F238E27FC236}">
                <a16:creationId xmlns:a16="http://schemas.microsoft.com/office/drawing/2014/main" id="{49183339-BF55-424F-B5B1-728CD3E7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19" y="642938"/>
            <a:ext cx="7929563" cy="54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3E6EA146-5E2D-49D7-8E62-57383C732CB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667000" y="214313"/>
            <a:ext cx="7125891" cy="857250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Niches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EAE4B21-DA13-4660-A0BA-7ACE13D26E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74031" y="857250"/>
            <a:ext cx="8822531" cy="5339953"/>
          </a:xfrm>
        </p:spPr>
        <p:txBody>
          <a:bodyPr/>
          <a:lstStyle/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Realized niche- the range of </a:t>
            </a:r>
            <a:r>
              <a:rPr lang="en-US" altLang="en-US" sz="2812" b="1">
                <a:solidFill>
                  <a:schemeClr val="bg1"/>
                </a:solidFill>
                <a:latin typeface="Book Antiqua" panose="02040602050305030304" pitchFamily="18" charset="0"/>
              </a:rPr>
              <a:t>abiotic and biotic </a:t>
            </a:r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conditions under which a species lives.  This determines the species distribution, or areas of the world where it lives.</a:t>
            </a:r>
          </a:p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Niche generalist- species that live under a wide range of conditions.</a:t>
            </a:r>
          </a:p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Niche specialist- species that live only in specific habitats.</a:t>
            </a:r>
            <a:r>
              <a:rPr lang="en-US" altLang="en-US" sz="2812">
                <a:latin typeface="Book Antiqua" panose="02040602050305030304" pitchFamily="18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>
            <a:extLst>
              <a:ext uri="{FF2B5EF4-FFF2-40B4-BE49-F238E27FC236}">
                <a16:creationId xmlns:a16="http://schemas.microsoft.com/office/drawing/2014/main" id="{00EBB6CD-6598-48FE-82D8-9DD2103CC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2" y="1768078"/>
            <a:ext cx="4822031" cy="34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7">
            <a:extLst>
              <a:ext uri="{FF2B5EF4-FFF2-40B4-BE49-F238E27FC236}">
                <a16:creationId xmlns:a16="http://schemas.microsoft.com/office/drawing/2014/main" id="{07080E8A-E7BB-4C0F-A0FB-EF927916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81" y="1768079"/>
            <a:ext cx="3804047" cy="35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E8B2B0D5-CFF6-4421-B50D-490258643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40"/>
              <a:t>Environmental change can cause species extinction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85DABC3A-CDDC-4CFA-98FD-A9712196D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84797" y="1714500"/>
            <a:ext cx="7875984" cy="4250531"/>
          </a:xfrm>
        </p:spPr>
        <p:txBody>
          <a:bodyPr/>
          <a:lstStyle/>
          <a:p>
            <a:pPr eaLnBrk="1" hangingPunct="1"/>
            <a:r>
              <a:rPr lang="en-US" altLang="en-US" sz="2812">
                <a:solidFill>
                  <a:schemeClr val="bg1"/>
                </a:solidFill>
              </a:rPr>
              <a:t>If a species cannot adapt to the changes, they will die</a:t>
            </a:r>
          </a:p>
          <a:p>
            <a:pPr eaLnBrk="1" hangingPunct="1"/>
            <a:r>
              <a:rPr lang="en-US" altLang="en-US" sz="2812">
                <a:solidFill>
                  <a:schemeClr val="bg1"/>
                </a:solidFill>
              </a:rPr>
              <a:t>Even if there is another alternative environment for the species to move to, it may already be occupied by a competitor or predator.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16CFF511-94E3-4B5F-A20F-D78A5B06574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268766" cy="1160859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The Fossil Record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B5733C0-0A3D-4729-83C8-A4098F7551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38375" y="1232297"/>
            <a:ext cx="7358063" cy="4018359"/>
          </a:xfrm>
        </p:spPr>
        <p:txBody>
          <a:bodyPr/>
          <a:lstStyle/>
          <a:p>
            <a:pPr marL="625056" eaLnBrk="1" hangingPunct="1"/>
            <a:r>
              <a:rPr lang="en-US" altLang="en-US">
                <a:solidFill>
                  <a:schemeClr val="bg1"/>
                </a:solidFill>
                <a:latin typeface="Book Antiqua" panose="02040602050305030304" pitchFamily="18" charset="0"/>
              </a:rPr>
              <a:t>Fossils- remains of organisms that have been preserved in rock.  Much of what we know about evolution comes from the fossil record.</a:t>
            </a:r>
            <a:r>
              <a:rPr lang="en-US" altLang="en-US">
                <a:latin typeface="Book Antiqua" panose="02040602050305030304" pitchFamily="18" charset="0"/>
              </a:rPr>
              <a:t>  </a:t>
            </a:r>
          </a:p>
          <a:p>
            <a:pPr marL="625056" eaLnBrk="1" hangingPunct="1"/>
            <a:endParaRPr lang="en-US" altLang="en-US">
              <a:latin typeface="Book Antiqua" panose="02040602050305030304" pitchFamily="18" charset="0"/>
            </a:endParaRPr>
          </a:p>
          <a:p>
            <a:pPr marL="625056" eaLnBrk="1" hangingPunct="1"/>
            <a:endParaRPr lang="en-US" altLang="en-US">
              <a:latin typeface="Book Antiqua" panose="02040602050305030304" pitchFamily="18" charset="0"/>
            </a:endParaRPr>
          </a:p>
        </p:txBody>
      </p:sp>
      <p:pic>
        <p:nvPicPr>
          <p:cNvPr id="58372" name="Picture 6">
            <a:extLst>
              <a:ext uri="{FF2B5EF4-FFF2-40B4-BE49-F238E27FC236}">
                <a16:creationId xmlns:a16="http://schemas.microsoft.com/office/drawing/2014/main" id="{425C1469-A89C-4D1E-A6AF-98ADDE42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1" y="3161109"/>
            <a:ext cx="4634508" cy="33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E2157F04-5FB2-49E7-9269-3E871CF8AA5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416969" y="178594"/>
            <a:ext cx="7322344" cy="1107281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The Five Global Mass Extinctions</a:t>
            </a: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01E9A83-0D03-455D-96EC-02F3615021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506266" y="1339453"/>
            <a:ext cx="7340203" cy="2839641"/>
          </a:xfrm>
        </p:spPr>
        <p:txBody>
          <a:bodyPr/>
          <a:lstStyle/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Mass extinction- when large numbers of species went extinct over a relatively short period of time.</a:t>
            </a:r>
          </a:p>
          <a:p>
            <a:pPr marL="625056" eaLnBrk="1" hangingPunct="1"/>
            <a:endParaRPr lang="en-US" altLang="en-US" sz="2812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5056" eaLnBrk="1" hangingPunct="1"/>
            <a:endParaRPr lang="en-US" altLang="en-US" sz="2812">
              <a:latin typeface="Book Antiqua" panose="02040602050305030304" pitchFamily="18" charset="0"/>
            </a:endParaRPr>
          </a:p>
        </p:txBody>
      </p:sp>
      <p:pic>
        <p:nvPicPr>
          <p:cNvPr id="59396" name="Picture 6">
            <a:extLst>
              <a:ext uri="{FF2B5EF4-FFF2-40B4-BE49-F238E27FC236}">
                <a16:creationId xmlns:a16="http://schemas.microsoft.com/office/drawing/2014/main" id="{3ECE3BB9-2B44-45ED-A7EE-D06C4201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6" y="2946797"/>
            <a:ext cx="5893594" cy="37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3C46F798-2048-478A-B2C5-682DC7555C60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The Sixth Mass Extinction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6029621-3C99-486C-A3B5-3E47A97333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Scientists feel that we are in our sixth mass extinction, occurring in the last two decades.  </a:t>
            </a:r>
          </a:p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Estimates of extinction rates vary widely, from 2 % to 25% by 2020.</a:t>
            </a:r>
          </a:p>
          <a:p>
            <a:pPr marL="625056" eaLnBrk="1" hangingPunct="1"/>
            <a:r>
              <a:rPr lang="en-US" altLang="en-US" sz="2812">
                <a:solidFill>
                  <a:schemeClr val="bg1"/>
                </a:solidFill>
                <a:latin typeface="Book Antiqua" panose="02040602050305030304" pitchFamily="18" charset="0"/>
              </a:rPr>
              <a:t>In contrast to previous mass extinctions, scientists agree that this one is caused by humans.</a:t>
            </a:r>
            <a:r>
              <a:rPr lang="en-US" altLang="en-US" sz="2812">
                <a:latin typeface="Book Antiqua" panose="02040602050305030304" pitchFamily="18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https://lh4.googleusercontent.com/TTJnOvd1YJwUu1QKD0tCog7eCqKBKpn0BiPZrsODZh61xyQnqjuuWd9bmwQ84W0oQrcTu8hlC3mFER0HWhzvK3omNlGkSNROwvHKYD6uAcU9_UbEBVX_pMQogdNH6RR_3jp0ZITXVeRUln0Oqg">
            <a:extLst>
              <a:ext uri="{FF2B5EF4-FFF2-40B4-BE49-F238E27FC236}">
                <a16:creationId xmlns:a16="http://schemas.microsoft.com/office/drawing/2014/main" id="{3DBC0AA7-D641-4566-A66D-FDC0427C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9" r="-82" b="1111"/>
          <a:stretch>
            <a:fillRect/>
          </a:stretch>
        </p:blipFill>
        <p:spPr bwMode="auto">
          <a:xfrm>
            <a:off x="1524000" y="0"/>
            <a:ext cx="6497464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1476F74D-5E66-4FC3-9D05-B35D9EE5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385" y="214313"/>
            <a:ext cx="2625328" cy="18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12"/>
              <a:t>If a </a:t>
            </a:r>
            <a:r>
              <a:rPr lang="en-US" altLang="en-US" sz="2812" b="1"/>
              <a:t>mutation</a:t>
            </a:r>
            <a:r>
              <a:rPr lang="en-US" altLang="en-US" sz="2812"/>
              <a:t> is not lethal, it can add to genetic variation.</a:t>
            </a:r>
          </a:p>
        </p:txBody>
      </p:sp>
      <p:pic>
        <p:nvPicPr>
          <p:cNvPr id="35844" name="Picture 9" descr="https://lh4.googleusercontent.com/1cH2hQNAiOBxYF2OtN3ucjH7RqR-YCJHb7USUxWp9eKwRmULqJZ_X7R6YKTLQ61HH62s2FlY2ngFyeDB7ZhS9Usu0NTu-qoaQ3D8GQwiiYSsQqCoMFgPlQVzcwssfoUqV8usrbpvRlSzj2RoKA">
            <a:extLst>
              <a:ext uri="{FF2B5EF4-FFF2-40B4-BE49-F238E27FC236}">
                <a16:creationId xmlns:a16="http://schemas.microsoft.com/office/drawing/2014/main" id="{F07AB96D-5A54-43C4-8B90-20C14399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35"/>
          <a:stretch>
            <a:fillRect/>
          </a:stretch>
        </p:blipFill>
        <p:spPr bwMode="auto">
          <a:xfrm>
            <a:off x="6185297" y="2332881"/>
            <a:ext cx="4304109" cy="43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2">
            <a:extLst>
              <a:ext uri="{FF2B5EF4-FFF2-40B4-BE49-F238E27FC236}">
                <a16:creationId xmlns:a16="http://schemas.microsoft.com/office/drawing/2014/main" id="{9C48DAF4-6112-4094-B536-CFF6C9FA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46797"/>
            <a:ext cx="4482703" cy="39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31" b="1">
                <a:solidFill>
                  <a:srgbClr val="000000"/>
                </a:solidFill>
              </a:rPr>
              <a:t>Gene Flow. </a:t>
            </a:r>
            <a:r>
              <a:rPr lang="en-US" altLang="en-US" sz="2531">
                <a:solidFill>
                  <a:srgbClr val="000000"/>
                </a:solidFill>
              </a:rPr>
              <a:t>As the Florida panther declined in population size, the animals experienced low gene flow.  Which led to inbreeding and health defects. USF&amp;WS introduced 8 panthers from Texas to Florida. The defects decreased and the population increased from 30 to 160.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F4FE9FF-FC3C-4381-9633-50D6232E7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801990D7-764C-4EC7-8883-8F1D10A9E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What is the abiotic conditions under which a species can survive and reproduce is what?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FC049A12-58F5-40A9-ADF8-B6BDA76D5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IUCN Red List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8928B2DC-7D80-44DB-81FA-93B49DA3F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6969" y="1285875"/>
            <a:ext cx="7358063" cy="5393531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hlinkClick r:id="rId2"/>
              </a:rPr>
              <a:t>https://www.iucnredlist.org/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Create a poster or presentation describing an animal from the “red list” – endangered or critically endangered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Include picture, where it lives, what it eats and why it is on the list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List 5 actions that could help protect this animal.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Due Friday November 30th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4A0E95CF-DB63-4C74-B330-488F3D3F2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7808" y="3556248"/>
            <a:ext cx="4713758" cy="3301752"/>
          </a:xfrm>
        </p:spPr>
        <p:txBody>
          <a:bodyPr/>
          <a:lstStyle/>
          <a:p>
            <a:pPr marL="187517" indent="0" eaLnBrk="1" hangingPunct="1">
              <a:buNone/>
            </a:pPr>
            <a:r>
              <a:rPr lang="en-US" altLang="en-US" sz="2812" b="1"/>
              <a:t>Genetic Drift</a:t>
            </a:r>
          </a:p>
          <a:p>
            <a:pPr marL="187517" indent="0" eaLnBrk="1" hangingPunct="1">
              <a:buNone/>
            </a:pPr>
            <a:r>
              <a:rPr lang="en-US" altLang="en-US" sz="2531">
                <a:solidFill>
                  <a:schemeClr val="bg1"/>
                </a:solidFill>
              </a:rPr>
              <a:t>In small populations, less-common genotypes can be lost by random mating. Therefore, the genetic composition can change over time. In a large population (B) it is more difficult for less-common genotypes to be lost</a:t>
            </a:r>
          </a:p>
        </p:txBody>
      </p:sp>
      <p:pic>
        <p:nvPicPr>
          <p:cNvPr id="37891" name="Picture 2" descr="https://lh3.googleusercontent.com/GbSW3r8-6kHhDz_7gso5yIyP_E4JMZhZnsZt_mtlSL5-N4ofT-3hgci_Rq07u7K1yXhvxsr-st8ty-k-SmpXHhl1njSTlit70w5FY5TVw3wTnirxByIfUKG5-Fys-do6HpmBSBvl8X4IfB7dMw">
            <a:extLst>
              <a:ext uri="{FF2B5EF4-FFF2-40B4-BE49-F238E27FC236}">
                <a16:creationId xmlns:a16="http://schemas.microsoft.com/office/drawing/2014/main" id="{6CD36E15-4573-49B9-98F2-371A9B5C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6881"/>
            <a:ext cx="4924723" cy="360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s://lh4.googleusercontent.com/1wbklmsluzXBE71TmyKu51SIIHqDwqGvOj55dJKD7kNULZNonNuCdhaWJzJOJoueXC-eyGNPHQev04NEd0sQ2vCyPxBRG84gS6JlsNhItUTPybOI9UAaHipjJ2TkGJxE2zrkwm19Y-sDGUCLLg">
            <a:extLst>
              <a:ext uri="{FF2B5EF4-FFF2-40B4-BE49-F238E27FC236}">
                <a16:creationId xmlns:a16="http://schemas.microsoft.com/office/drawing/2014/main" id="{D1FF9511-B8A4-4AAD-BEEE-4E775F42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5"/>
          <a:stretch>
            <a:fillRect/>
          </a:stretch>
        </p:blipFill>
        <p:spPr bwMode="auto">
          <a:xfrm>
            <a:off x="6341567" y="214312"/>
            <a:ext cx="4230439" cy="41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>
            <a:extLst>
              <a:ext uri="{FF2B5EF4-FFF2-40B4-BE49-F238E27FC236}">
                <a16:creationId xmlns:a16="http://schemas.microsoft.com/office/drawing/2014/main" id="{20F85846-0B10-41E3-84FF-A3F8F555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359" y="4607719"/>
            <a:ext cx="398264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sym typeface="Gill Sans" charset="0"/>
              </a:defRPr>
            </a:lvl9pPr>
          </a:lstStyle>
          <a:p>
            <a:pPr algn="l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" b="1">
                <a:solidFill>
                  <a:srgbClr val="000000"/>
                </a:solidFill>
              </a:rPr>
              <a:t>Bottleneck Effect</a:t>
            </a:r>
          </a:p>
          <a:p>
            <a:pPr algn="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50">
                <a:solidFill>
                  <a:srgbClr val="000000"/>
                </a:solidFill>
              </a:rPr>
              <a:t>If a population experiences a drastic decrease, some genotypes will be lost &amp; genetic composition of survivors will be different from originals.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3D3E155-5D08-4A4D-BC4D-9CE96C8CE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Founders Effect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5DC0213-10F7-4A36-ABC7-FE7F98229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2594" y="1912070"/>
            <a:ext cx="3679031" cy="4321969"/>
          </a:xfrm>
        </p:spPr>
        <p:txBody>
          <a:bodyPr/>
          <a:lstStyle/>
          <a:p>
            <a:pPr marL="187517" indent="0" eaLnBrk="1" hangingPunct="1">
              <a:buNone/>
            </a:pPr>
            <a:r>
              <a:rPr lang="en-US" altLang="en-US">
                <a:solidFill>
                  <a:schemeClr val="bg1"/>
                </a:solidFill>
              </a:rPr>
              <a:t>If a few individuals from a mainland population colonize an island, the genotypes on the island will represent only a subset of the genotypes present in the mainland population.</a:t>
            </a:r>
          </a:p>
        </p:txBody>
      </p:sp>
      <p:pic>
        <p:nvPicPr>
          <p:cNvPr id="39940" name="Picture 2" descr="https://lh3.googleusercontent.com/-SHyp190cpKoAaD0ZRl-41dA9KPnJPCSh4TMEKpPGPDwiF5XJiB7z1bM-iiwVW_oTxlIw3Hjg0VEWzzc46ANo-Sg9QfEpT0K1mahQvkqaI53nUa6BkljWzB-wI0j9kwvI-wUHl8_bw-71mRAaQ">
            <a:extLst>
              <a:ext uri="{FF2B5EF4-FFF2-40B4-BE49-F238E27FC236}">
                <a16:creationId xmlns:a16="http://schemas.microsoft.com/office/drawing/2014/main" id="{C01A18A9-C412-41A8-8703-D9376116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1"/>
          <a:stretch>
            <a:fillRect/>
          </a:stretch>
        </p:blipFill>
        <p:spPr bwMode="auto">
          <a:xfrm>
            <a:off x="5902896" y="1893094"/>
            <a:ext cx="4576465" cy="415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2196DC5-D98A-4271-B594-F0EBEE8DA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15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90E9F-53C6-4BF0-AF0C-8D7F9806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Which evolutionary effect results in reduce genetic variation in a community?</a:t>
            </a:r>
          </a:p>
          <a:p>
            <a:pPr lvl="1" eaLnBrk="1" hangingPunct="1">
              <a:defRPr/>
            </a:pPr>
            <a:r>
              <a:rPr lang="en-US" sz="2812" dirty="0"/>
              <a:t>Mutation, gene flow, artificial selection, the founder effect, or natural selection</a:t>
            </a:r>
          </a:p>
          <a:p>
            <a:pPr lvl="1" eaLnBrk="1" hangingPunct="1">
              <a:defRPr/>
            </a:pPr>
            <a:endParaRPr lang="en-US" sz="2812" dirty="0"/>
          </a:p>
          <a:p>
            <a:pPr marL="187517" indent="0" eaLnBrk="1" hangingPunct="1">
              <a:buNone/>
              <a:defRPr/>
            </a:pPr>
            <a:endParaRPr lang="en-US" sz="2812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88E33981-229D-491D-8A01-D8853752E8A5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75" b="1"/>
              <a:t>Speciation and extinction determine biodiversity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71AD62D-C80F-4C3B-919B-9928CAECC9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934766" y="1553766"/>
            <a:ext cx="8509992" cy="5036344"/>
          </a:xfrm>
        </p:spPr>
        <p:txBody>
          <a:bodyPr/>
          <a:lstStyle/>
          <a:p>
            <a:pPr marL="625056" eaLnBrk="1" hangingPunct="1"/>
            <a:r>
              <a:rPr lang="en-US" altLang="en-US">
                <a:solidFill>
                  <a:schemeClr val="bg1"/>
                </a:solidFill>
              </a:rPr>
              <a:t>Allopatric speciation- when new species are created by geographic or reproductive isolation.</a:t>
            </a:r>
            <a:r>
              <a:rPr lang="en-US" altLang="en-US"/>
              <a:t>  </a:t>
            </a:r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6B35A15C-9775-4FDA-AB37-239A1E25F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839641"/>
            <a:ext cx="5685979" cy="36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7A17E05E-B549-4D54-9650-5B9FC6BF00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82961" y="303609"/>
            <a:ext cx="7992070" cy="5661422"/>
          </a:xfrm>
        </p:spPr>
        <p:txBody>
          <a:bodyPr/>
          <a:lstStyle/>
          <a:p>
            <a:pPr marL="625056" eaLnBrk="1" hangingPunct="1"/>
            <a:r>
              <a:rPr lang="en-US" altLang="en-US">
                <a:solidFill>
                  <a:schemeClr val="bg1"/>
                </a:solidFill>
              </a:rPr>
              <a:t>Sympatric speciation- the evolution of one species into two species in the absence of geographic isolation, usually through the process of polyploidy, an increase in the number of sets of chromosomes.</a:t>
            </a:r>
            <a:r>
              <a:rPr lang="en-US" altLang="en-US"/>
              <a:t>   </a:t>
            </a:r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  <a:p>
            <a:pPr marL="625056" eaLnBrk="1" hangingPunct="1"/>
            <a:endParaRPr lang="en-US" altLang="en-US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F047B4A4-17C6-4902-8584-1D3397C0E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7" y="3107531"/>
            <a:ext cx="4338712" cy="31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6D1D2540-D424-4754-8836-85DDD36E2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6969" y="0"/>
            <a:ext cx="7358063" cy="5965031"/>
          </a:xfrm>
        </p:spPr>
        <p:txBody>
          <a:bodyPr/>
          <a:lstStyle/>
          <a:p>
            <a:pPr eaLnBrk="1" hangingPunct="1"/>
            <a:r>
              <a:rPr lang="en-US" altLang="en-US" sz="3094">
                <a:solidFill>
                  <a:schemeClr val="bg1"/>
                </a:solidFill>
              </a:rPr>
              <a:t>Most organisms are diploid- they have 2 sets of chromosomes. In polyploidy, the # of chromosomes increases to 3, 4 or 6 sets.</a:t>
            </a:r>
          </a:p>
          <a:p>
            <a:pPr eaLnBrk="1" hangingPunct="1"/>
            <a:r>
              <a:rPr lang="en-US" altLang="en-US" sz="3094">
                <a:solidFill>
                  <a:schemeClr val="bg1"/>
                </a:solidFill>
              </a:rPr>
              <a:t>Generally with polyploid organisms, they cannot breed with their diploid ancestors.  They become reproductively isolated and are therefor distinct species.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72FC6822-A2B6-45FE-8330-8850CDB7BD8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399109" y="0"/>
            <a:ext cx="7358063" cy="1714500"/>
          </a:xfrm>
        </p:spPr>
        <p:txBody>
          <a:bodyPr/>
          <a:lstStyle/>
          <a:p>
            <a:pPr eaLnBrk="1" hangingPunct="1"/>
            <a:r>
              <a:rPr lang="en-US" altLang="en-US" sz="3375" b="1"/>
              <a:t>The pace of evolution</a:t>
            </a:r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A61175B6-70CF-46A2-A06F-0583025F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14" y="1071563"/>
            <a:ext cx="3293939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8"/>
                      </a:srgbClr>
                    </a:gs>
                    <a:gs pos="100000">
                      <a:srgbClr val="0B3280">
                        <a:alpha val="84998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5097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Widescreen</PresentationFormat>
  <Paragraphs>82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</vt:lpstr>
      <vt:lpstr>Title &amp; Bullets</vt:lpstr>
      <vt:lpstr>Evolution by Random Processes</vt:lpstr>
      <vt:lpstr>PowerPoint Presentation</vt:lpstr>
      <vt:lpstr>PowerPoint Presentation</vt:lpstr>
      <vt:lpstr>Founders Effect</vt:lpstr>
      <vt:lpstr>Module 15 review</vt:lpstr>
      <vt:lpstr>Speciation and extinction determine biodiversity</vt:lpstr>
      <vt:lpstr>PowerPoint Presentation</vt:lpstr>
      <vt:lpstr>PowerPoint Presentation</vt:lpstr>
      <vt:lpstr>The pace of evolution</vt:lpstr>
      <vt:lpstr>PowerPoint Presentation</vt:lpstr>
      <vt:lpstr>Module 16 review</vt:lpstr>
      <vt:lpstr>Evolution shapes ecological niches and determines species distributions</vt:lpstr>
      <vt:lpstr>PowerPoint Presentation</vt:lpstr>
      <vt:lpstr>Niches</vt:lpstr>
      <vt:lpstr>PowerPoint Presentation</vt:lpstr>
      <vt:lpstr>Environmental change can cause species extinction</vt:lpstr>
      <vt:lpstr>The Fossil Record</vt:lpstr>
      <vt:lpstr>The Five Global Mass Extinctions</vt:lpstr>
      <vt:lpstr>The Sixth Mass Extinction</vt:lpstr>
      <vt:lpstr>REVIEW</vt:lpstr>
      <vt:lpstr>IUCN Red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by Random Processes</dc:title>
  <dc:creator>Lyndsey Norton</dc:creator>
  <cp:lastModifiedBy>Lyndsey Norton</cp:lastModifiedBy>
  <cp:revision>1</cp:revision>
  <dcterms:created xsi:type="dcterms:W3CDTF">2018-11-26T15:06:48Z</dcterms:created>
  <dcterms:modified xsi:type="dcterms:W3CDTF">2018-11-26T15:06:56Z</dcterms:modified>
</cp:coreProperties>
</file>