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6" r:id="rId11"/>
    <p:sldId id="267" r:id="rId12"/>
    <p:sldId id="268" r:id="rId13"/>
    <p:sldId id="270" r:id="rId14"/>
    <p:sldId id="277" r:id="rId15"/>
    <p:sldId id="271" r:id="rId16"/>
    <p:sldId id="272" r:id="rId17"/>
    <p:sldId id="273" r:id="rId18"/>
    <p:sldId id="265" r:id="rId19"/>
    <p:sldId id="274" r:id="rId20"/>
    <p:sldId id="275" r:id="rId21"/>
    <p:sldId id="278" r:id="rId22"/>
    <p:sldId id="279" r:id="rId23"/>
    <p:sldId id="280" r:id="rId24"/>
    <p:sldId id="281" r:id="rId25"/>
    <p:sldId id="285" r:id="rId26"/>
    <p:sldId id="284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1006" autoAdjust="0"/>
  </p:normalViewPr>
  <p:slideViewPr>
    <p:cSldViewPr snapToGrid="0">
      <p:cViewPr varScale="1">
        <p:scale>
          <a:sx n="49" d="100"/>
          <a:sy n="49" d="100"/>
        </p:scale>
        <p:origin x="9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68B95-C33C-4E16-9BFB-81CC2373AE4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D72CA2-C5DA-461F-AC77-D4BB7CD2F4E2}">
      <dgm:prSet/>
      <dgm:spPr/>
      <dgm:t>
        <a:bodyPr/>
        <a:lstStyle/>
        <a:p>
          <a:r>
            <a:rPr lang="en-US" dirty="0"/>
            <a:t>Mass movement is the downward transportation of weathered materials by gravity</a:t>
          </a:r>
        </a:p>
      </dgm:t>
    </dgm:pt>
    <dgm:pt modelId="{5CBE4A98-5B83-484B-A8BF-7B321EF90DED}" type="parTrans" cxnId="{4C1E3D1B-C2D9-4465-8921-DB132DB7944E}">
      <dgm:prSet/>
      <dgm:spPr/>
      <dgm:t>
        <a:bodyPr/>
        <a:lstStyle/>
        <a:p>
          <a:endParaRPr lang="en-US"/>
        </a:p>
      </dgm:t>
    </dgm:pt>
    <dgm:pt modelId="{4261A9B9-6A98-4BA6-B404-923CD3BA2C0E}" type="sibTrans" cxnId="{4C1E3D1B-C2D9-4465-8921-DB132DB7944E}">
      <dgm:prSet/>
      <dgm:spPr/>
      <dgm:t>
        <a:bodyPr/>
        <a:lstStyle/>
        <a:p>
          <a:endParaRPr lang="en-US"/>
        </a:p>
      </dgm:t>
    </dgm:pt>
    <dgm:pt modelId="{F33A75A4-E387-4505-AAD3-78DE73379A0F}">
      <dgm:prSet/>
      <dgm:spPr/>
      <dgm:t>
        <a:bodyPr/>
        <a:lstStyle/>
        <a:p>
          <a:r>
            <a:rPr lang="en-US" dirty="0"/>
            <a:t>Most of the Earth’s surfaces are sloped, therefore “mass movements” occur almost everywhere.</a:t>
          </a:r>
        </a:p>
      </dgm:t>
    </dgm:pt>
    <dgm:pt modelId="{39D4774B-5688-4CEE-BC73-E26622459D97}" type="parTrans" cxnId="{9013BD1B-4792-4188-927F-30CE2DCCFA55}">
      <dgm:prSet/>
      <dgm:spPr/>
      <dgm:t>
        <a:bodyPr/>
        <a:lstStyle/>
        <a:p>
          <a:endParaRPr lang="en-US"/>
        </a:p>
      </dgm:t>
    </dgm:pt>
    <dgm:pt modelId="{A48963AC-D02B-43B6-B0D0-83C219051CE5}" type="sibTrans" cxnId="{9013BD1B-4792-4188-927F-30CE2DCCFA55}">
      <dgm:prSet/>
      <dgm:spPr/>
      <dgm:t>
        <a:bodyPr/>
        <a:lstStyle/>
        <a:p>
          <a:endParaRPr lang="en-US"/>
        </a:p>
      </dgm:t>
    </dgm:pt>
    <dgm:pt modelId="{E9EB1B66-8317-412E-8A5B-ADB03DBB3BB2}" type="pres">
      <dgm:prSet presAssocID="{09868B95-C33C-4E16-9BFB-81CC2373AE4B}" presName="diagram" presStyleCnt="0">
        <dgm:presLayoutVars>
          <dgm:dir/>
          <dgm:resizeHandles val="exact"/>
        </dgm:presLayoutVars>
      </dgm:prSet>
      <dgm:spPr/>
    </dgm:pt>
    <dgm:pt modelId="{56F13C14-2D8E-49CB-9225-B43DB6E782A1}" type="pres">
      <dgm:prSet presAssocID="{59D72CA2-C5DA-461F-AC77-D4BB7CD2F4E2}" presName="node" presStyleLbl="node1" presStyleIdx="0" presStyleCnt="2">
        <dgm:presLayoutVars>
          <dgm:bulletEnabled val="1"/>
        </dgm:presLayoutVars>
      </dgm:prSet>
      <dgm:spPr/>
    </dgm:pt>
    <dgm:pt modelId="{0A4A91A0-A039-421D-A9AC-148BC3C3357D}" type="pres">
      <dgm:prSet presAssocID="{4261A9B9-6A98-4BA6-B404-923CD3BA2C0E}" presName="sibTrans" presStyleCnt="0"/>
      <dgm:spPr/>
    </dgm:pt>
    <dgm:pt modelId="{D8BBF9A1-D5DF-495D-9AB4-79B6C5D4AFFB}" type="pres">
      <dgm:prSet presAssocID="{F33A75A4-E387-4505-AAD3-78DE73379A0F}" presName="node" presStyleLbl="node1" presStyleIdx="1" presStyleCnt="2">
        <dgm:presLayoutVars>
          <dgm:bulletEnabled val="1"/>
        </dgm:presLayoutVars>
      </dgm:prSet>
      <dgm:spPr/>
    </dgm:pt>
  </dgm:ptLst>
  <dgm:cxnLst>
    <dgm:cxn modelId="{4C1E3D1B-C2D9-4465-8921-DB132DB7944E}" srcId="{09868B95-C33C-4E16-9BFB-81CC2373AE4B}" destId="{59D72CA2-C5DA-461F-AC77-D4BB7CD2F4E2}" srcOrd="0" destOrd="0" parTransId="{5CBE4A98-5B83-484B-A8BF-7B321EF90DED}" sibTransId="{4261A9B9-6A98-4BA6-B404-923CD3BA2C0E}"/>
    <dgm:cxn modelId="{9013BD1B-4792-4188-927F-30CE2DCCFA55}" srcId="{09868B95-C33C-4E16-9BFB-81CC2373AE4B}" destId="{F33A75A4-E387-4505-AAD3-78DE73379A0F}" srcOrd="1" destOrd="0" parTransId="{39D4774B-5688-4CEE-BC73-E26622459D97}" sibTransId="{A48963AC-D02B-43B6-B0D0-83C219051CE5}"/>
    <dgm:cxn modelId="{C5CBEE2A-D5E1-41E9-8267-12A323BA1F06}" type="presOf" srcId="{59D72CA2-C5DA-461F-AC77-D4BB7CD2F4E2}" destId="{56F13C14-2D8E-49CB-9225-B43DB6E782A1}" srcOrd="0" destOrd="0" presId="urn:microsoft.com/office/officeart/2005/8/layout/default"/>
    <dgm:cxn modelId="{2551837A-ABEB-400D-9072-D2139468C2F5}" type="presOf" srcId="{F33A75A4-E387-4505-AAD3-78DE73379A0F}" destId="{D8BBF9A1-D5DF-495D-9AB4-79B6C5D4AFFB}" srcOrd="0" destOrd="0" presId="urn:microsoft.com/office/officeart/2005/8/layout/default"/>
    <dgm:cxn modelId="{B9824BD8-41D3-434B-B3DD-EE54D69F052F}" type="presOf" srcId="{09868B95-C33C-4E16-9BFB-81CC2373AE4B}" destId="{E9EB1B66-8317-412E-8A5B-ADB03DBB3BB2}" srcOrd="0" destOrd="0" presId="urn:microsoft.com/office/officeart/2005/8/layout/default"/>
    <dgm:cxn modelId="{6A0D19D3-E6E7-49F0-B951-9E8AB3D090D7}" type="presParOf" srcId="{E9EB1B66-8317-412E-8A5B-ADB03DBB3BB2}" destId="{56F13C14-2D8E-49CB-9225-B43DB6E782A1}" srcOrd="0" destOrd="0" presId="urn:microsoft.com/office/officeart/2005/8/layout/default"/>
    <dgm:cxn modelId="{C05D3E8A-E124-4153-8635-75E21CEF552C}" type="presParOf" srcId="{E9EB1B66-8317-412E-8A5B-ADB03DBB3BB2}" destId="{0A4A91A0-A039-421D-A9AC-148BC3C3357D}" srcOrd="1" destOrd="0" presId="urn:microsoft.com/office/officeart/2005/8/layout/default"/>
    <dgm:cxn modelId="{AD340A19-22E1-4104-9633-F02E07F68D37}" type="presParOf" srcId="{E9EB1B66-8317-412E-8A5B-ADB03DBB3BB2}" destId="{D8BBF9A1-D5DF-495D-9AB4-79B6C5D4AF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F52B7-A6B1-4B65-B211-3CD58CCFDB3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5590E99-0BCA-4BBE-9518-2FE998CFDE08}">
      <dgm:prSet/>
      <dgm:spPr/>
      <dgm:t>
        <a:bodyPr/>
        <a:lstStyle/>
        <a:p>
          <a:pPr>
            <a:defRPr cap="all"/>
          </a:pPr>
          <a:r>
            <a:rPr lang="en-US"/>
            <a:t>Climate</a:t>
          </a:r>
        </a:p>
      </dgm:t>
    </dgm:pt>
    <dgm:pt modelId="{20A2D633-9BAC-4801-BCD4-706F4DA5DCFE}" type="parTrans" cxnId="{6682BBC6-A2F7-4D1C-98DB-C86E5943B6EE}">
      <dgm:prSet/>
      <dgm:spPr/>
      <dgm:t>
        <a:bodyPr/>
        <a:lstStyle/>
        <a:p>
          <a:endParaRPr lang="en-US"/>
        </a:p>
      </dgm:t>
    </dgm:pt>
    <dgm:pt modelId="{DCEB79FF-E737-4510-B38B-200180612843}" type="sibTrans" cxnId="{6682BBC6-A2F7-4D1C-98DB-C86E5943B6EE}">
      <dgm:prSet/>
      <dgm:spPr/>
      <dgm:t>
        <a:bodyPr/>
        <a:lstStyle/>
        <a:p>
          <a:endParaRPr lang="en-US"/>
        </a:p>
      </dgm:t>
    </dgm:pt>
    <dgm:pt modelId="{28E8615B-C4EC-416D-B2F8-2AE81BB49C69}">
      <dgm:prSet/>
      <dgm:spPr/>
      <dgm:t>
        <a:bodyPr/>
        <a:lstStyle/>
        <a:p>
          <a:pPr>
            <a:defRPr cap="all"/>
          </a:pPr>
          <a:r>
            <a:rPr lang="en-US"/>
            <a:t>Composition of the earth material</a:t>
          </a:r>
        </a:p>
      </dgm:t>
    </dgm:pt>
    <dgm:pt modelId="{78B8D976-34BA-418D-89CB-2CE4F05F6903}" type="parTrans" cxnId="{9161C939-FAFF-4242-BE13-76A142FDEAF1}">
      <dgm:prSet/>
      <dgm:spPr/>
      <dgm:t>
        <a:bodyPr/>
        <a:lstStyle/>
        <a:p>
          <a:endParaRPr lang="en-US"/>
        </a:p>
      </dgm:t>
    </dgm:pt>
    <dgm:pt modelId="{6C982DC6-51FB-4D8B-AA78-330D2B1A63F2}" type="sibTrans" cxnId="{9161C939-FAFF-4242-BE13-76A142FDEAF1}">
      <dgm:prSet/>
      <dgm:spPr/>
      <dgm:t>
        <a:bodyPr/>
        <a:lstStyle/>
        <a:p>
          <a:endParaRPr lang="en-US"/>
        </a:p>
      </dgm:t>
    </dgm:pt>
    <dgm:pt modelId="{CCB88EC4-17B3-4A87-A1B8-47BC70BF15DB}">
      <dgm:prSet/>
      <dgm:spPr/>
      <dgm:t>
        <a:bodyPr/>
        <a:lstStyle/>
        <a:p>
          <a:pPr>
            <a:defRPr cap="all"/>
          </a:pPr>
          <a:r>
            <a:rPr lang="en-US"/>
            <a:t>Weight of the material</a:t>
          </a:r>
        </a:p>
      </dgm:t>
    </dgm:pt>
    <dgm:pt modelId="{B8013D13-43D0-4FDB-8219-9DCA2888FC4F}" type="parTrans" cxnId="{62B76859-ED78-4EA6-B3B4-C558763D1B81}">
      <dgm:prSet/>
      <dgm:spPr/>
      <dgm:t>
        <a:bodyPr/>
        <a:lstStyle/>
        <a:p>
          <a:endParaRPr lang="en-US"/>
        </a:p>
      </dgm:t>
    </dgm:pt>
    <dgm:pt modelId="{D9D388C5-2476-47DD-AA34-C302FAE9B8F2}" type="sibTrans" cxnId="{62B76859-ED78-4EA6-B3B4-C558763D1B81}">
      <dgm:prSet/>
      <dgm:spPr/>
      <dgm:t>
        <a:bodyPr/>
        <a:lstStyle/>
        <a:p>
          <a:endParaRPr lang="en-US"/>
        </a:p>
      </dgm:t>
    </dgm:pt>
    <dgm:pt modelId="{4091D6E9-2A26-4289-AA3A-F9E38D77C4A3}">
      <dgm:prSet/>
      <dgm:spPr/>
      <dgm:t>
        <a:bodyPr/>
        <a:lstStyle/>
        <a:p>
          <a:pPr>
            <a:defRPr cap="all"/>
          </a:pPr>
          <a:r>
            <a:rPr lang="en-US"/>
            <a:t>Friction</a:t>
          </a:r>
        </a:p>
      </dgm:t>
    </dgm:pt>
    <dgm:pt modelId="{F9423F4F-36E8-445E-85A3-D2F163AF5EBC}" type="parTrans" cxnId="{C60E5456-6389-4C86-848A-CDA4C8B3E7DC}">
      <dgm:prSet/>
      <dgm:spPr/>
      <dgm:t>
        <a:bodyPr/>
        <a:lstStyle/>
        <a:p>
          <a:endParaRPr lang="en-US"/>
        </a:p>
      </dgm:t>
    </dgm:pt>
    <dgm:pt modelId="{DD2D1BE9-EB26-416F-BEC0-B51F92C1D846}" type="sibTrans" cxnId="{C60E5456-6389-4C86-848A-CDA4C8B3E7DC}">
      <dgm:prSet/>
      <dgm:spPr/>
      <dgm:t>
        <a:bodyPr/>
        <a:lstStyle/>
        <a:p>
          <a:endParaRPr lang="en-US"/>
        </a:p>
      </dgm:t>
    </dgm:pt>
    <dgm:pt modelId="{6D574DAF-F0EA-4684-AC3E-6E605B8BBB27}">
      <dgm:prSet custT="1"/>
      <dgm:spPr/>
      <dgm:t>
        <a:bodyPr/>
        <a:lstStyle/>
        <a:p>
          <a:pPr>
            <a:defRPr cap="all"/>
          </a:pPr>
          <a:r>
            <a:rPr lang="en-US" sz="1200" dirty="0"/>
            <a:t>Triggers (an earthquake, for example, that can shake material loose)</a:t>
          </a:r>
        </a:p>
      </dgm:t>
    </dgm:pt>
    <dgm:pt modelId="{62475A38-8E94-49DA-9B27-5F41908E5586}" type="parTrans" cxnId="{1B064202-E54E-4B8A-A491-288F52A17787}">
      <dgm:prSet/>
      <dgm:spPr/>
      <dgm:t>
        <a:bodyPr/>
        <a:lstStyle/>
        <a:p>
          <a:endParaRPr lang="en-US"/>
        </a:p>
      </dgm:t>
    </dgm:pt>
    <dgm:pt modelId="{66975456-C807-4BEB-ABF4-42EF159FCB43}" type="sibTrans" cxnId="{1B064202-E54E-4B8A-A491-288F52A17787}">
      <dgm:prSet/>
      <dgm:spPr/>
      <dgm:t>
        <a:bodyPr/>
        <a:lstStyle/>
        <a:p>
          <a:endParaRPr lang="en-US"/>
        </a:p>
      </dgm:t>
    </dgm:pt>
    <dgm:pt modelId="{96A491FD-FFBD-4DEB-A86D-970394CD492F}">
      <dgm:prSet/>
      <dgm:spPr/>
      <dgm:t>
        <a:bodyPr/>
        <a:lstStyle/>
        <a:p>
          <a:pPr>
            <a:defRPr cap="all"/>
          </a:pPr>
          <a:r>
            <a:rPr lang="en-US"/>
            <a:t>Water/rainfall: increases weight and decreases friction</a:t>
          </a:r>
        </a:p>
      </dgm:t>
    </dgm:pt>
    <dgm:pt modelId="{5278E9BA-AED6-4AC1-91CD-34E7C481C9B9}" type="parTrans" cxnId="{4840A9FD-0FA7-4152-ADC9-3DBAEAC111E1}">
      <dgm:prSet/>
      <dgm:spPr/>
      <dgm:t>
        <a:bodyPr/>
        <a:lstStyle/>
        <a:p>
          <a:endParaRPr lang="en-US"/>
        </a:p>
      </dgm:t>
    </dgm:pt>
    <dgm:pt modelId="{53A699A5-4AFB-4522-A460-1A453246FB5F}" type="sibTrans" cxnId="{4840A9FD-0FA7-4152-ADC9-3DBAEAC111E1}">
      <dgm:prSet/>
      <dgm:spPr/>
      <dgm:t>
        <a:bodyPr/>
        <a:lstStyle/>
        <a:p>
          <a:endParaRPr lang="en-US"/>
        </a:p>
      </dgm:t>
    </dgm:pt>
    <dgm:pt modelId="{1692C670-7C19-4382-A4B9-91B44F9E85FF}" type="pres">
      <dgm:prSet presAssocID="{CADF52B7-A6B1-4B65-B211-3CD58CCFDB34}" presName="root" presStyleCnt="0">
        <dgm:presLayoutVars>
          <dgm:dir/>
          <dgm:resizeHandles val="exact"/>
        </dgm:presLayoutVars>
      </dgm:prSet>
      <dgm:spPr/>
    </dgm:pt>
    <dgm:pt modelId="{C23C4873-228B-45C5-AA7F-E5DCD930332F}" type="pres">
      <dgm:prSet presAssocID="{35590E99-0BCA-4BBE-9518-2FE998CFDE08}" presName="compNode" presStyleCnt="0"/>
      <dgm:spPr/>
    </dgm:pt>
    <dgm:pt modelId="{20987DF4-6D3E-41C7-B802-454E70C9EB01}" type="pres">
      <dgm:prSet presAssocID="{35590E99-0BCA-4BBE-9518-2FE998CFDE08}" presName="iconBgRect" presStyleLbl="bgShp" presStyleIdx="0" presStyleCnt="6"/>
      <dgm:spPr/>
    </dgm:pt>
    <dgm:pt modelId="{354AB0BD-DF01-4C53-A8C0-BE530117A97D}" type="pres">
      <dgm:prSet presAssocID="{35590E99-0BCA-4BBE-9518-2FE998CFDE0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17704EDC-E0DB-4B37-ADC8-DA4F1F4995E2}" type="pres">
      <dgm:prSet presAssocID="{35590E99-0BCA-4BBE-9518-2FE998CFDE08}" presName="spaceRect" presStyleCnt="0"/>
      <dgm:spPr/>
    </dgm:pt>
    <dgm:pt modelId="{14BB44D8-9246-4A3E-9D81-B67F085CCAEC}" type="pres">
      <dgm:prSet presAssocID="{35590E99-0BCA-4BBE-9518-2FE998CFDE08}" presName="textRect" presStyleLbl="revTx" presStyleIdx="0" presStyleCnt="6">
        <dgm:presLayoutVars>
          <dgm:chMax val="1"/>
          <dgm:chPref val="1"/>
        </dgm:presLayoutVars>
      </dgm:prSet>
      <dgm:spPr/>
    </dgm:pt>
    <dgm:pt modelId="{C71B550F-46D7-4E34-A691-4F124271DEE0}" type="pres">
      <dgm:prSet presAssocID="{DCEB79FF-E737-4510-B38B-200180612843}" presName="sibTrans" presStyleCnt="0"/>
      <dgm:spPr/>
    </dgm:pt>
    <dgm:pt modelId="{A3C3A40B-EC10-4ECA-AD21-97B22A89C1D8}" type="pres">
      <dgm:prSet presAssocID="{28E8615B-C4EC-416D-B2F8-2AE81BB49C69}" presName="compNode" presStyleCnt="0"/>
      <dgm:spPr/>
    </dgm:pt>
    <dgm:pt modelId="{273EE3A8-02B0-4132-B997-34ADA382C146}" type="pres">
      <dgm:prSet presAssocID="{28E8615B-C4EC-416D-B2F8-2AE81BB49C69}" presName="iconBgRect" presStyleLbl="bgShp" presStyleIdx="1" presStyleCnt="6"/>
      <dgm:spPr/>
    </dgm:pt>
    <dgm:pt modelId="{F583D9F8-92F2-4FF0-91CE-D7004AC77772}" type="pres">
      <dgm:prSet presAssocID="{28E8615B-C4EC-416D-B2F8-2AE81BB49C6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5F072F8-A045-4AF5-BF09-7BE202271BF7}" type="pres">
      <dgm:prSet presAssocID="{28E8615B-C4EC-416D-B2F8-2AE81BB49C69}" presName="spaceRect" presStyleCnt="0"/>
      <dgm:spPr/>
    </dgm:pt>
    <dgm:pt modelId="{75ACC22D-DF2D-49B1-B191-66918AD76F98}" type="pres">
      <dgm:prSet presAssocID="{28E8615B-C4EC-416D-B2F8-2AE81BB49C69}" presName="textRect" presStyleLbl="revTx" presStyleIdx="1" presStyleCnt="6">
        <dgm:presLayoutVars>
          <dgm:chMax val="1"/>
          <dgm:chPref val="1"/>
        </dgm:presLayoutVars>
      </dgm:prSet>
      <dgm:spPr/>
    </dgm:pt>
    <dgm:pt modelId="{F842C46B-7E42-459F-8ABF-69E77B9100A2}" type="pres">
      <dgm:prSet presAssocID="{6C982DC6-51FB-4D8B-AA78-330D2B1A63F2}" presName="sibTrans" presStyleCnt="0"/>
      <dgm:spPr/>
    </dgm:pt>
    <dgm:pt modelId="{291E01D6-CA19-4C80-9C69-C20BBD945115}" type="pres">
      <dgm:prSet presAssocID="{CCB88EC4-17B3-4A87-A1B8-47BC70BF15DB}" presName="compNode" presStyleCnt="0"/>
      <dgm:spPr/>
    </dgm:pt>
    <dgm:pt modelId="{A6F9191F-5AB6-4052-9412-66DD3E502EEF}" type="pres">
      <dgm:prSet presAssocID="{CCB88EC4-17B3-4A87-A1B8-47BC70BF15DB}" presName="iconBgRect" presStyleLbl="bgShp" presStyleIdx="2" presStyleCnt="6"/>
      <dgm:spPr/>
    </dgm:pt>
    <dgm:pt modelId="{67C3E8D6-E21F-4286-9D91-92146A890203}" type="pres">
      <dgm:prSet presAssocID="{CCB88EC4-17B3-4A87-A1B8-47BC70BF15D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51D35DA-AA7D-427E-965C-89AA49B1184F}" type="pres">
      <dgm:prSet presAssocID="{CCB88EC4-17B3-4A87-A1B8-47BC70BF15DB}" presName="spaceRect" presStyleCnt="0"/>
      <dgm:spPr/>
    </dgm:pt>
    <dgm:pt modelId="{D30A9465-158F-4802-B57A-2731598B2964}" type="pres">
      <dgm:prSet presAssocID="{CCB88EC4-17B3-4A87-A1B8-47BC70BF15DB}" presName="textRect" presStyleLbl="revTx" presStyleIdx="2" presStyleCnt="6">
        <dgm:presLayoutVars>
          <dgm:chMax val="1"/>
          <dgm:chPref val="1"/>
        </dgm:presLayoutVars>
      </dgm:prSet>
      <dgm:spPr/>
    </dgm:pt>
    <dgm:pt modelId="{1D82DE5D-CC5F-477F-A60F-CE607DFEDDCE}" type="pres">
      <dgm:prSet presAssocID="{D9D388C5-2476-47DD-AA34-C302FAE9B8F2}" presName="sibTrans" presStyleCnt="0"/>
      <dgm:spPr/>
    </dgm:pt>
    <dgm:pt modelId="{7E7C665F-C47A-41CA-9258-8A1B9C7776B4}" type="pres">
      <dgm:prSet presAssocID="{4091D6E9-2A26-4289-AA3A-F9E38D77C4A3}" presName="compNode" presStyleCnt="0"/>
      <dgm:spPr/>
    </dgm:pt>
    <dgm:pt modelId="{63D8CEC1-B84C-4F26-BD10-C1E9B4369124}" type="pres">
      <dgm:prSet presAssocID="{4091D6E9-2A26-4289-AA3A-F9E38D77C4A3}" presName="iconBgRect" presStyleLbl="bgShp" presStyleIdx="3" presStyleCnt="6"/>
      <dgm:spPr/>
    </dgm:pt>
    <dgm:pt modelId="{581D0AB4-FCA5-4830-9E00-0983DD1BABA9}" type="pres">
      <dgm:prSet presAssocID="{4091D6E9-2A26-4289-AA3A-F9E38D77C4A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71DF58D-EEBD-4080-8A2E-238AA62AC3DE}" type="pres">
      <dgm:prSet presAssocID="{4091D6E9-2A26-4289-AA3A-F9E38D77C4A3}" presName="spaceRect" presStyleCnt="0"/>
      <dgm:spPr/>
    </dgm:pt>
    <dgm:pt modelId="{09C635BB-1AD5-4FCB-83FE-0BDF2E2F78BF}" type="pres">
      <dgm:prSet presAssocID="{4091D6E9-2A26-4289-AA3A-F9E38D77C4A3}" presName="textRect" presStyleLbl="revTx" presStyleIdx="3" presStyleCnt="6">
        <dgm:presLayoutVars>
          <dgm:chMax val="1"/>
          <dgm:chPref val="1"/>
        </dgm:presLayoutVars>
      </dgm:prSet>
      <dgm:spPr/>
    </dgm:pt>
    <dgm:pt modelId="{65949ADB-7E76-4937-A756-5EF9A5167062}" type="pres">
      <dgm:prSet presAssocID="{DD2D1BE9-EB26-416F-BEC0-B51F92C1D846}" presName="sibTrans" presStyleCnt="0"/>
      <dgm:spPr/>
    </dgm:pt>
    <dgm:pt modelId="{C6C314F8-4213-4385-B122-7A90ED0DDD4D}" type="pres">
      <dgm:prSet presAssocID="{6D574DAF-F0EA-4684-AC3E-6E605B8BBB27}" presName="compNode" presStyleCnt="0"/>
      <dgm:spPr/>
    </dgm:pt>
    <dgm:pt modelId="{213CD290-CC4F-47C9-BB48-CAEA79BB044B}" type="pres">
      <dgm:prSet presAssocID="{6D574DAF-F0EA-4684-AC3E-6E605B8BBB27}" presName="iconBgRect" presStyleLbl="bgShp" presStyleIdx="4" presStyleCnt="6"/>
      <dgm:spPr/>
    </dgm:pt>
    <dgm:pt modelId="{90A1362A-DB48-4AFD-B32C-632F7EB2D9F1}" type="pres">
      <dgm:prSet presAssocID="{6D574DAF-F0EA-4684-AC3E-6E605B8BBB2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A1F1959-E96D-4086-B8C3-4AAF03A375DD}" type="pres">
      <dgm:prSet presAssocID="{6D574DAF-F0EA-4684-AC3E-6E605B8BBB27}" presName="spaceRect" presStyleCnt="0"/>
      <dgm:spPr/>
    </dgm:pt>
    <dgm:pt modelId="{695CA049-0477-46C9-9DCA-58112262C5B0}" type="pres">
      <dgm:prSet presAssocID="{6D574DAF-F0EA-4684-AC3E-6E605B8BBB27}" presName="textRect" presStyleLbl="revTx" presStyleIdx="4" presStyleCnt="6" custScaleX="71730" custScaleY="159996">
        <dgm:presLayoutVars>
          <dgm:chMax val="1"/>
          <dgm:chPref val="1"/>
        </dgm:presLayoutVars>
      </dgm:prSet>
      <dgm:spPr/>
    </dgm:pt>
    <dgm:pt modelId="{C9D3F4F7-ED81-474E-BF1D-C740DCF87019}" type="pres">
      <dgm:prSet presAssocID="{66975456-C807-4BEB-ABF4-42EF159FCB43}" presName="sibTrans" presStyleCnt="0"/>
      <dgm:spPr/>
    </dgm:pt>
    <dgm:pt modelId="{1ED8B883-19EA-4253-8975-103FF70D7829}" type="pres">
      <dgm:prSet presAssocID="{96A491FD-FFBD-4DEB-A86D-970394CD492F}" presName="compNode" presStyleCnt="0"/>
      <dgm:spPr/>
    </dgm:pt>
    <dgm:pt modelId="{B5454C2F-CAEC-4F9C-8541-C35E106AC4A6}" type="pres">
      <dgm:prSet presAssocID="{96A491FD-FFBD-4DEB-A86D-970394CD492F}" presName="iconBgRect" presStyleLbl="bgShp" presStyleIdx="5" presStyleCnt="6"/>
      <dgm:spPr/>
    </dgm:pt>
    <dgm:pt modelId="{F6AEED5F-2784-44A9-9F8C-96590721D2D4}" type="pres">
      <dgm:prSet presAssocID="{96A491FD-FFBD-4DEB-A86D-970394CD492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480472F7-D43A-4CDE-80C3-00DE1F40A156}" type="pres">
      <dgm:prSet presAssocID="{96A491FD-FFBD-4DEB-A86D-970394CD492F}" presName="spaceRect" presStyleCnt="0"/>
      <dgm:spPr/>
    </dgm:pt>
    <dgm:pt modelId="{A03AE31D-3C1A-4687-AE8E-5F6D73BC23FA}" type="pres">
      <dgm:prSet presAssocID="{96A491FD-FFBD-4DEB-A86D-970394CD492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B064202-E54E-4B8A-A491-288F52A17787}" srcId="{CADF52B7-A6B1-4B65-B211-3CD58CCFDB34}" destId="{6D574DAF-F0EA-4684-AC3E-6E605B8BBB27}" srcOrd="4" destOrd="0" parTransId="{62475A38-8E94-49DA-9B27-5F41908E5586}" sibTransId="{66975456-C807-4BEB-ABF4-42EF159FCB43}"/>
    <dgm:cxn modelId="{558EFD03-F3E3-432E-9258-26CD5266413D}" type="presOf" srcId="{CADF52B7-A6B1-4B65-B211-3CD58CCFDB34}" destId="{1692C670-7C19-4382-A4B9-91B44F9E85FF}" srcOrd="0" destOrd="0" presId="urn:microsoft.com/office/officeart/2018/5/layout/IconCircleLabelList"/>
    <dgm:cxn modelId="{D062000E-168F-4FA6-9340-7F0334E23C46}" type="presOf" srcId="{35590E99-0BCA-4BBE-9518-2FE998CFDE08}" destId="{14BB44D8-9246-4A3E-9D81-B67F085CCAEC}" srcOrd="0" destOrd="0" presId="urn:microsoft.com/office/officeart/2018/5/layout/IconCircleLabelList"/>
    <dgm:cxn modelId="{5B388337-BE2C-4DEC-B8BA-A8C37361F403}" type="presOf" srcId="{6D574DAF-F0EA-4684-AC3E-6E605B8BBB27}" destId="{695CA049-0477-46C9-9DCA-58112262C5B0}" srcOrd="0" destOrd="0" presId="urn:microsoft.com/office/officeart/2018/5/layout/IconCircleLabelList"/>
    <dgm:cxn modelId="{9161C939-FAFF-4242-BE13-76A142FDEAF1}" srcId="{CADF52B7-A6B1-4B65-B211-3CD58CCFDB34}" destId="{28E8615B-C4EC-416D-B2F8-2AE81BB49C69}" srcOrd="1" destOrd="0" parTransId="{78B8D976-34BA-418D-89CB-2CE4F05F6903}" sibTransId="{6C982DC6-51FB-4D8B-AA78-330D2B1A63F2}"/>
    <dgm:cxn modelId="{1819DA67-D4DB-40A7-8419-5CA6C0A8307E}" type="presOf" srcId="{CCB88EC4-17B3-4A87-A1B8-47BC70BF15DB}" destId="{D30A9465-158F-4802-B57A-2731598B2964}" srcOrd="0" destOrd="0" presId="urn:microsoft.com/office/officeart/2018/5/layout/IconCircleLabelList"/>
    <dgm:cxn modelId="{C60E5456-6389-4C86-848A-CDA4C8B3E7DC}" srcId="{CADF52B7-A6B1-4B65-B211-3CD58CCFDB34}" destId="{4091D6E9-2A26-4289-AA3A-F9E38D77C4A3}" srcOrd="3" destOrd="0" parTransId="{F9423F4F-36E8-445E-85A3-D2F163AF5EBC}" sibTransId="{DD2D1BE9-EB26-416F-BEC0-B51F92C1D846}"/>
    <dgm:cxn modelId="{62B76859-ED78-4EA6-B3B4-C558763D1B81}" srcId="{CADF52B7-A6B1-4B65-B211-3CD58CCFDB34}" destId="{CCB88EC4-17B3-4A87-A1B8-47BC70BF15DB}" srcOrd="2" destOrd="0" parTransId="{B8013D13-43D0-4FDB-8219-9DCA2888FC4F}" sibTransId="{D9D388C5-2476-47DD-AA34-C302FAE9B8F2}"/>
    <dgm:cxn modelId="{1A70CE7B-3FF7-49C2-8399-A49026472700}" type="presOf" srcId="{28E8615B-C4EC-416D-B2F8-2AE81BB49C69}" destId="{75ACC22D-DF2D-49B1-B191-66918AD76F98}" srcOrd="0" destOrd="0" presId="urn:microsoft.com/office/officeart/2018/5/layout/IconCircleLabelList"/>
    <dgm:cxn modelId="{6682BBC6-A2F7-4D1C-98DB-C86E5943B6EE}" srcId="{CADF52B7-A6B1-4B65-B211-3CD58CCFDB34}" destId="{35590E99-0BCA-4BBE-9518-2FE998CFDE08}" srcOrd="0" destOrd="0" parTransId="{20A2D633-9BAC-4801-BCD4-706F4DA5DCFE}" sibTransId="{DCEB79FF-E737-4510-B38B-200180612843}"/>
    <dgm:cxn modelId="{DC9913C9-FB9A-4A67-946C-FAE489C7111B}" type="presOf" srcId="{4091D6E9-2A26-4289-AA3A-F9E38D77C4A3}" destId="{09C635BB-1AD5-4FCB-83FE-0BDF2E2F78BF}" srcOrd="0" destOrd="0" presId="urn:microsoft.com/office/officeart/2018/5/layout/IconCircleLabelList"/>
    <dgm:cxn modelId="{C676E7E0-1765-47D4-B4C4-427BFE03CD55}" type="presOf" srcId="{96A491FD-FFBD-4DEB-A86D-970394CD492F}" destId="{A03AE31D-3C1A-4687-AE8E-5F6D73BC23FA}" srcOrd="0" destOrd="0" presId="urn:microsoft.com/office/officeart/2018/5/layout/IconCircleLabelList"/>
    <dgm:cxn modelId="{4840A9FD-0FA7-4152-ADC9-3DBAEAC111E1}" srcId="{CADF52B7-A6B1-4B65-B211-3CD58CCFDB34}" destId="{96A491FD-FFBD-4DEB-A86D-970394CD492F}" srcOrd="5" destOrd="0" parTransId="{5278E9BA-AED6-4AC1-91CD-34E7C481C9B9}" sibTransId="{53A699A5-4AFB-4522-A460-1A453246FB5F}"/>
    <dgm:cxn modelId="{4C760FE3-4ECD-4F37-A9FE-40BDA4964A99}" type="presParOf" srcId="{1692C670-7C19-4382-A4B9-91B44F9E85FF}" destId="{C23C4873-228B-45C5-AA7F-E5DCD930332F}" srcOrd="0" destOrd="0" presId="urn:microsoft.com/office/officeart/2018/5/layout/IconCircleLabelList"/>
    <dgm:cxn modelId="{78DA0DB2-8875-42D7-AA77-4551ED31B404}" type="presParOf" srcId="{C23C4873-228B-45C5-AA7F-E5DCD930332F}" destId="{20987DF4-6D3E-41C7-B802-454E70C9EB01}" srcOrd="0" destOrd="0" presId="urn:microsoft.com/office/officeart/2018/5/layout/IconCircleLabelList"/>
    <dgm:cxn modelId="{1FB6BEB6-F498-487A-84F3-56B1E9479938}" type="presParOf" srcId="{C23C4873-228B-45C5-AA7F-E5DCD930332F}" destId="{354AB0BD-DF01-4C53-A8C0-BE530117A97D}" srcOrd="1" destOrd="0" presId="urn:microsoft.com/office/officeart/2018/5/layout/IconCircleLabelList"/>
    <dgm:cxn modelId="{4F00B138-5653-448B-83F7-5204A640FBA8}" type="presParOf" srcId="{C23C4873-228B-45C5-AA7F-E5DCD930332F}" destId="{17704EDC-E0DB-4B37-ADC8-DA4F1F4995E2}" srcOrd="2" destOrd="0" presId="urn:microsoft.com/office/officeart/2018/5/layout/IconCircleLabelList"/>
    <dgm:cxn modelId="{493AE045-66C9-4326-BF0B-7BEB9025C8EB}" type="presParOf" srcId="{C23C4873-228B-45C5-AA7F-E5DCD930332F}" destId="{14BB44D8-9246-4A3E-9D81-B67F085CCAEC}" srcOrd="3" destOrd="0" presId="urn:microsoft.com/office/officeart/2018/5/layout/IconCircleLabelList"/>
    <dgm:cxn modelId="{7080981F-70EA-4709-B583-38DDDCBD1C94}" type="presParOf" srcId="{1692C670-7C19-4382-A4B9-91B44F9E85FF}" destId="{C71B550F-46D7-4E34-A691-4F124271DEE0}" srcOrd="1" destOrd="0" presId="urn:microsoft.com/office/officeart/2018/5/layout/IconCircleLabelList"/>
    <dgm:cxn modelId="{3E1E65EC-3504-4530-90F3-2655054A8FFD}" type="presParOf" srcId="{1692C670-7C19-4382-A4B9-91B44F9E85FF}" destId="{A3C3A40B-EC10-4ECA-AD21-97B22A89C1D8}" srcOrd="2" destOrd="0" presId="urn:microsoft.com/office/officeart/2018/5/layout/IconCircleLabelList"/>
    <dgm:cxn modelId="{5FE2B9E0-0C9E-487E-989D-E7E89BACE72B}" type="presParOf" srcId="{A3C3A40B-EC10-4ECA-AD21-97B22A89C1D8}" destId="{273EE3A8-02B0-4132-B997-34ADA382C146}" srcOrd="0" destOrd="0" presId="urn:microsoft.com/office/officeart/2018/5/layout/IconCircleLabelList"/>
    <dgm:cxn modelId="{0299352A-0ED2-42B5-9904-E2EAB909A2B8}" type="presParOf" srcId="{A3C3A40B-EC10-4ECA-AD21-97B22A89C1D8}" destId="{F583D9F8-92F2-4FF0-91CE-D7004AC77772}" srcOrd="1" destOrd="0" presId="urn:microsoft.com/office/officeart/2018/5/layout/IconCircleLabelList"/>
    <dgm:cxn modelId="{681E8228-9B21-497F-BA92-60701C82B23A}" type="presParOf" srcId="{A3C3A40B-EC10-4ECA-AD21-97B22A89C1D8}" destId="{85F072F8-A045-4AF5-BF09-7BE202271BF7}" srcOrd="2" destOrd="0" presId="urn:microsoft.com/office/officeart/2018/5/layout/IconCircleLabelList"/>
    <dgm:cxn modelId="{FE48D996-8618-422B-A4B2-92F3C1BD7A81}" type="presParOf" srcId="{A3C3A40B-EC10-4ECA-AD21-97B22A89C1D8}" destId="{75ACC22D-DF2D-49B1-B191-66918AD76F98}" srcOrd="3" destOrd="0" presId="urn:microsoft.com/office/officeart/2018/5/layout/IconCircleLabelList"/>
    <dgm:cxn modelId="{8A317464-D37C-4DB1-91E5-3C505E5AEC66}" type="presParOf" srcId="{1692C670-7C19-4382-A4B9-91B44F9E85FF}" destId="{F842C46B-7E42-459F-8ABF-69E77B9100A2}" srcOrd="3" destOrd="0" presId="urn:microsoft.com/office/officeart/2018/5/layout/IconCircleLabelList"/>
    <dgm:cxn modelId="{8DA25B04-4906-4D5E-9ABE-C97EFCD5EB5E}" type="presParOf" srcId="{1692C670-7C19-4382-A4B9-91B44F9E85FF}" destId="{291E01D6-CA19-4C80-9C69-C20BBD945115}" srcOrd="4" destOrd="0" presId="urn:microsoft.com/office/officeart/2018/5/layout/IconCircleLabelList"/>
    <dgm:cxn modelId="{9F202EB9-F51C-44EA-994A-ED0B3A7B652B}" type="presParOf" srcId="{291E01D6-CA19-4C80-9C69-C20BBD945115}" destId="{A6F9191F-5AB6-4052-9412-66DD3E502EEF}" srcOrd="0" destOrd="0" presId="urn:microsoft.com/office/officeart/2018/5/layout/IconCircleLabelList"/>
    <dgm:cxn modelId="{C083046D-32E9-4397-BB74-F4BF6B37BB8B}" type="presParOf" srcId="{291E01D6-CA19-4C80-9C69-C20BBD945115}" destId="{67C3E8D6-E21F-4286-9D91-92146A890203}" srcOrd="1" destOrd="0" presId="urn:microsoft.com/office/officeart/2018/5/layout/IconCircleLabelList"/>
    <dgm:cxn modelId="{7F18B009-E118-4086-AB0F-BBE3AE7E503A}" type="presParOf" srcId="{291E01D6-CA19-4C80-9C69-C20BBD945115}" destId="{951D35DA-AA7D-427E-965C-89AA49B1184F}" srcOrd="2" destOrd="0" presId="urn:microsoft.com/office/officeart/2018/5/layout/IconCircleLabelList"/>
    <dgm:cxn modelId="{F41AB08C-562E-4B01-8775-627AD3A5298B}" type="presParOf" srcId="{291E01D6-CA19-4C80-9C69-C20BBD945115}" destId="{D30A9465-158F-4802-B57A-2731598B2964}" srcOrd="3" destOrd="0" presId="urn:microsoft.com/office/officeart/2018/5/layout/IconCircleLabelList"/>
    <dgm:cxn modelId="{743F28EA-427E-457E-A994-43A2E83EA3CE}" type="presParOf" srcId="{1692C670-7C19-4382-A4B9-91B44F9E85FF}" destId="{1D82DE5D-CC5F-477F-A60F-CE607DFEDDCE}" srcOrd="5" destOrd="0" presId="urn:microsoft.com/office/officeart/2018/5/layout/IconCircleLabelList"/>
    <dgm:cxn modelId="{E8B222F1-4D1D-420B-B3C8-97D7FB067603}" type="presParOf" srcId="{1692C670-7C19-4382-A4B9-91B44F9E85FF}" destId="{7E7C665F-C47A-41CA-9258-8A1B9C7776B4}" srcOrd="6" destOrd="0" presId="urn:microsoft.com/office/officeart/2018/5/layout/IconCircleLabelList"/>
    <dgm:cxn modelId="{A3C4583D-37F0-464F-9A22-3820402FEFC0}" type="presParOf" srcId="{7E7C665F-C47A-41CA-9258-8A1B9C7776B4}" destId="{63D8CEC1-B84C-4F26-BD10-C1E9B4369124}" srcOrd="0" destOrd="0" presId="urn:microsoft.com/office/officeart/2018/5/layout/IconCircleLabelList"/>
    <dgm:cxn modelId="{885A7643-F6EA-4343-9988-2BA2437B9E81}" type="presParOf" srcId="{7E7C665F-C47A-41CA-9258-8A1B9C7776B4}" destId="{581D0AB4-FCA5-4830-9E00-0983DD1BABA9}" srcOrd="1" destOrd="0" presId="urn:microsoft.com/office/officeart/2018/5/layout/IconCircleLabelList"/>
    <dgm:cxn modelId="{F7BEFA0C-E653-41A8-AAA0-32F011817416}" type="presParOf" srcId="{7E7C665F-C47A-41CA-9258-8A1B9C7776B4}" destId="{171DF58D-EEBD-4080-8A2E-238AA62AC3DE}" srcOrd="2" destOrd="0" presId="urn:microsoft.com/office/officeart/2018/5/layout/IconCircleLabelList"/>
    <dgm:cxn modelId="{A5D80988-241E-4B9D-B13C-C282700605C0}" type="presParOf" srcId="{7E7C665F-C47A-41CA-9258-8A1B9C7776B4}" destId="{09C635BB-1AD5-4FCB-83FE-0BDF2E2F78BF}" srcOrd="3" destOrd="0" presId="urn:microsoft.com/office/officeart/2018/5/layout/IconCircleLabelList"/>
    <dgm:cxn modelId="{02066DA0-3AB5-40AC-9813-4443C1DFA6C1}" type="presParOf" srcId="{1692C670-7C19-4382-A4B9-91B44F9E85FF}" destId="{65949ADB-7E76-4937-A756-5EF9A5167062}" srcOrd="7" destOrd="0" presId="urn:microsoft.com/office/officeart/2018/5/layout/IconCircleLabelList"/>
    <dgm:cxn modelId="{4509E2B7-7828-4E02-BEAA-403BF7537665}" type="presParOf" srcId="{1692C670-7C19-4382-A4B9-91B44F9E85FF}" destId="{C6C314F8-4213-4385-B122-7A90ED0DDD4D}" srcOrd="8" destOrd="0" presId="urn:microsoft.com/office/officeart/2018/5/layout/IconCircleLabelList"/>
    <dgm:cxn modelId="{F87AA603-BD8E-4151-ACCF-2AE904D66614}" type="presParOf" srcId="{C6C314F8-4213-4385-B122-7A90ED0DDD4D}" destId="{213CD290-CC4F-47C9-BB48-CAEA79BB044B}" srcOrd="0" destOrd="0" presId="urn:microsoft.com/office/officeart/2018/5/layout/IconCircleLabelList"/>
    <dgm:cxn modelId="{D4245681-435B-48E8-A366-86CF9CCB09DA}" type="presParOf" srcId="{C6C314F8-4213-4385-B122-7A90ED0DDD4D}" destId="{90A1362A-DB48-4AFD-B32C-632F7EB2D9F1}" srcOrd="1" destOrd="0" presId="urn:microsoft.com/office/officeart/2018/5/layout/IconCircleLabelList"/>
    <dgm:cxn modelId="{D2132326-0836-4DA0-8CF9-74DBA7BCC907}" type="presParOf" srcId="{C6C314F8-4213-4385-B122-7A90ED0DDD4D}" destId="{8A1F1959-E96D-4086-B8C3-4AAF03A375DD}" srcOrd="2" destOrd="0" presId="urn:microsoft.com/office/officeart/2018/5/layout/IconCircleLabelList"/>
    <dgm:cxn modelId="{71A59403-2968-4654-BBC1-B3D3B90A322D}" type="presParOf" srcId="{C6C314F8-4213-4385-B122-7A90ED0DDD4D}" destId="{695CA049-0477-46C9-9DCA-58112262C5B0}" srcOrd="3" destOrd="0" presId="urn:microsoft.com/office/officeart/2018/5/layout/IconCircleLabelList"/>
    <dgm:cxn modelId="{8BFC9537-4F25-454F-9EB1-FFC74AE73D62}" type="presParOf" srcId="{1692C670-7C19-4382-A4B9-91B44F9E85FF}" destId="{C9D3F4F7-ED81-474E-BF1D-C740DCF87019}" srcOrd="9" destOrd="0" presId="urn:microsoft.com/office/officeart/2018/5/layout/IconCircleLabelList"/>
    <dgm:cxn modelId="{22660444-A8EE-49E0-BFD6-9D4AB746EA49}" type="presParOf" srcId="{1692C670-7C19-4382-A4B9-91B44F9E85FF}" destId="{1ED8B883-19EA-4253-8975-103FF70D7829}" srcOrd="10" destOrd="0" presId="urn:microsoft.com/office/officeart/2018/5/layout/IconCircleLabelList"/>
    <dgm:cxn modelId="{B33B4405-C30F-4129-BD17-F363C85B7F16}" type="presParOf" srcId="{1ED8B883-19EA-4253-8975-103FF70D7829}" destId="{B5454C2F-CAEC-4F9C-8541-C35E106AC4A6}" srcOrd="0" destOrd="0" presId="urn:microsoft.com/office/officeart/2018/5/layout/IconCircleLabelList"/>
    <dgm:cxn modelId="{D529967E-FC5F-4E70-92A5-1B8E4B774299}" type="presParOf" srcId="{1ED8B883-19EA-4253-8975-103FF70D7829}" destId="{F6AEED5F-2784-44A9-9F8C-96590721D2D4}" srcOrd="1" destOrd="0" presId="urn:microsoft.com/office/officeart/2018/5/layout/IconCircleLabelList"/>
    <dgm:cxn modelId="{5C1ADBA1-7AD4-4570-BD82-7491FD0BE5CA}" type="presParOf" srcId="{1ED8B883-19EA-4253-8975-103FF70D7829}" destId="{480472F7-D43A-4CDE-80C3-00DE1F40A156}" srcOrd="2" destOrd="0" presId="urn:microsoft.com/office/officeart/2018/5/layout/IconCircleLabelList"/>
    <dgm:cxn modelId="{EA5B518B-6C7C-44D1-BC97-A3AF0610014E}" type="presParOf" srcId="{1ED8B883-19EA-4253-8975-103FF70D7829}" destId="{A03AE31D-3C1A-4687-AE8E-5F6D73BC23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61C57-AAB7-4A5A-9D27-82F090CD23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D970E5-7B4B-4F15-BF1B-AEEA4216191E}">
      <dgm:prSet/>
      <dgm:spPr/>
      <dgm:t>
        <a:bodyPr/>
        <a:lstStyle/>
        <a:p>
          <a:r>
            <a:rPr lang="en-US"/>
            <a:t>Moving air can transport sediment</a:t>
          </a:r>
        </a:p>
      </dgm:t>
    </dgm:pt>
    <dgm:pt modelId="{B2D9078A-293E-4EFB-844C-0F2F89698A8A}" type="parTrans" cxnId="{E8BA04C8-6F51-489D-83E8-935160A0E3A9}">
      <dgm:prSet/>
      <dgm:spPr/>
      <dgm:t>
        <a:bodyPr/>
        <a:lstStyle/>
        <a:p>
          <a:endParaRPr lang="en-US"/>
        </a:p>
      </dgm:t>
    </dgm:pt>
    <dgm:pt modelId="{D6A1F765-7224-493D-9360-0D7C114C69A7}" type="sibTrans" cxnId="{E8BA04C8-6F51-489D-83E8-935160A0E3A9}">
      <dgm:prSet/>
      <dgm:spPr/>
      <dgm:t>
        <a:bodyPr/>
        <a:lstStyle/>
        <a:p>
          <a:endParaRPr lang="en-US"/>
        </a:p>
      </dgm:t>
    </dgm:pt>
    <dgm:pt modelId="{5956FF07-9810-4BED-890F-DD6DE43ED58E}">
      <dgm:prSet/>
      <dgm:spPr/>
      <dgm:t>
        <a:bodyPr/>
        <a:lstStyle/>
        <a:p>
          <a:r>
            <a:rPr lang="en-US"/>
            <a:t>Suspension – when winds causes small particle to be air borne for long distances</a:t>
          </a:r>
        </a:p>
      </dgm:t>
    </dgm:pt>
    <dgm:pt modelId="{57D9104C-4BA9-4B3C-B3E2-61692DE00141}" type="parTrans" cxnId="{46C4F3E0-5829-4F8F-B43C-E60DC1D6D126}">
      <dgm:prSet/>
      <dgm:spPr/>
      <dgm:t>
        <a:bodyPr/>
        <a:lstStyle/>
        <a:p>
          <a:endParaRPr lang="en-US"/>
        </a:p>
      </dgm:t>
    </dgm:pt>
    <dgm:pt modelId="{8F31E469-461D-4564-A7F9-622BB4170DC0}" type="sibTrans" cxnId="{46C4F3E0-5829-4F8F-B43C-E60DC1D6D126}">
      <dgm:prSet/>
      <dgm:spPr/>
      <dgm:t>
        <a:bodyPr/>
        <a:lstStyle/>
        <a:p>
          <a:endParaRPr lang="en-US"/>
        </a:p>
      </dgm:t>
    </dgm:pt>
    <dgm:pt modelId="{A8DC3708-F408-4115-9B46-F107013AC75F}">
      <dgm:prSet/>
      <dgm:spPr/>
      <dgm:t>
        <a:bodyPr/>
        <a:lstStyle/>
        <a:p>
          <a:r>
            <a:rPr lang="en-US"/>
            <a:t>Saltation - bouncing motion of sand particles </a:t>
          </a:r>
        </a:p>
      </dgm:t>
    </dgm:pt>
    <dgm:pt modelId="{C71D7BDF-E84A-4EF2-996B-A18EFE93E397}" type="parTrans" cxnId="{77B5A383-972F-4AE4-B2B6-22E8CCC4748E}">
      <dgm:prSet/>
      <dgm:spPr/>
      <dgm:t>
        <a:bodyPr/>
        <a:lstStyle/>
        <a:p>
          <a:endParaRPr lang="en-US"/>
        </a:p>
      </dgm:t>
    </dgm:pt>
    <dgm:pt modelId="{AC7ABB03-D783-450F-A921-084B629B4189}" type="sibTrans" cxnId="{77B5A383-972F-4AE4-B2B6-22E8CCC4748E}">
      <dgm:prSet/>
      <dgm:spPr/>
      <dgm:t>
        <a:bodyPr/>
        <a:lstStyle/>
        <a:p>
          <a:endParaRPr lang="en-US"/>
        </a:p>
      </dgm:t>
    </dgm:pt>
    <dgm:pt modelId="{04C22C2B-21B6-4E87-9DEA-09815EEE28CB}">
      <dgm:prSet/>
      <dgm:spPr/>
      <dgm:t>
        <a:bodyPr/>
        <a:lstStyle/>
        <a:p>
          <a:r>
            <a:rPr lang="en-US"/>
            <a:t>Precipitation limits wind erosion:</a:t>
          </a:r>
        </a:p>
      </dgm:t>
    </dgm:pt>
    <dgm:pt modelId="{11D757D3-F8FB-4DE8-88E3-E3C6792EC160}" type="parTrans" cxnId="{A2BA268F-6179-40C4-9669-76F329439EBE}">
      <dgm:prSet/>
      <dgm:spPr/>
      <dgm:t>
        <a:bodyPr/>
        <a:lstStyle/>
        <a:p>
          <a:endParaRPr lang="en-US"/>
        </a:p>
      </dgm:t>
    </dgm:pt>
    <dgm:pt modelId="{EBBF02C1-AD4B-4FEA-BD75-A1C6AF25711F}" type="sibTrans" cxnId="{A2BA268F-6179-40C4-9669-76F329439EBE}">
      <dgm:prSet/>
      <dgm:spPr/>
      <dgm:t>
        <a:bodyPr/>
        <a:lstStyle/>
        <a:p>
          <a:endParaRPr lang="en-US"/>
        </a:p>
      </dgm:t>
    </dgm:pt>
    <dgm:pt modelId="{FE38849B-86C3-4E23-80E2-68594A427F65}">
      <dgm:prSet/>
      <dgm:spPr/>
      <dgm:t>
        <a:bodyPr/>
        <a:lstStyle/>
        <a:p>
          <a:r>
            <a:rPr lang="en-US"/>
            <a:t>Precipitation promotes plant growth that anchors sediment</a:t>
          </a:r>
        </a:p>
      </dgm:t>
    </dgm:pt>
    <dgm:pt modelId="{B99F6C4F-A375-413D-8B7B-955D35213541}" type="parTrans" cxnId="{91991908-E042-4F61-9F02-4EFDFCD0A164}">
      <dgm:prSet/>
      <dgm:spPr/>
      <dgm:t>
        <a:bodyPr/>
        <a:lstStyle/>
        <a:p>
          <a:endParaRPr lang="en-US"/>
        </a:p>
      </dgm:t>
    </dgm:pt>
    <dgm:pt modelId="{D4B7BF4F-6AD6-4902-951A-3BB678D1563E}" type="sibTrans" cxnId="{91991908-E042-4F61-9F02-4EFDFCD0A164}">
      <dgm:prSet/>
      <dgm:spPr/>
      <dgm:t>
        <a:bodyPr/>
        <a:lstStyle/>
        <a:p>
          <a:endParaRPr lang="en-US"/>
        </a:p>
      </dgm:t>
    </dgm:pt>
    <dgm:pt modelId="{BCDDE687-4904-487F-821A-5AC1FCEC963D}">
      <dgm:prSet/>
      <dgm:spPr/>
      <dgm:t>
        <a:bodyPr/>
        <a:lstStyle/>
        <a:p>
          <a:r>
            <a:rPr lang="en-US"/>
            <a:t>Moist soil is not carried as easily by wind</a:t>
          </a:r>
        </a:p>
      </dgm:t>
    </dgm:pt>
    <dgm:pt modelId="{F3A65C43-ABAE-4B09-BA0B-19EA8A403E5F}" type="parTrans" cxnId="{4247629E-677F-43B0-AFE5-B4859EC5F61C}">
      <dgm:prSet/>
      <dgm:spPr/>
      <dgm:t>
        <a:bodyPr/>
        <a:lstStyle/>
        <a:p>
          <a:endParaRPr lang="en-US"/>
        </a:p>
      </dgm:t>
    </dgm:pt>
    <dgm:pt modelId="{0695A8B8-25B0-46E5-A4DB-A77EDEA5E9BF}" type="sibTrans" cxnId="{4247629E-677F-43B0-AFE5-B4859EC5F61C}">
      <dgm:prSet/>
      <dgm:spPr/>
      <dgm:t>
        <a:bodyPr/>
        <a:lstStyle/>
        <a:p>
          <a:endParaRPr lang="en-US"/>
        </a:p>
      </dgm:t>
    </dgm:pt>
    <dgm:pt modelId="{59DC420F-1CD5-42C8-A453-8852AE3E7DB6}" type="pres">
      <dgm:prSet presAssocID="{3A161C57-AAB7-4A5A-9D27-82F090CD23E8}" presName="linear" presStyleCnt="0">
        <dgm:presLayoutVars>
          <dgm:animLvl val="lvl"/>
          <dgm:resizeHandles val="exact"/>
        </dgm:presLayoutVars>
      </dgm:prSet>
      <dgm:spPr/>
    </dgm:pt>
    <dgm:pt modelId="{417EF696-63DA-4CAF-B622-A922025F9E60}" type="pres">
      <dgm:prSet presAssocID="{BFD970E5-7B4B-4F15-BF1B-AEEA421619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F260F9-2662-452E-85D6-0300F5FD78A8}" type="pres">
      <dgm:prSet presAssocID="{BFD970E5-7B4B-4F15-BF1B-AEEA4216191E}" presName="childText" presStyleLbl="revTx" presStyleIdx="0" presStyleCnt="2">
        <dgm:presLayoutVars>
          <dgm:bulletEnabled val="1"/>
        </dgm:presLayoutVars>
      </dgm:prSet>
      <dgm:spPr/>
    </dgm:pt>
    <dgm:pt modelId="{62D2E60D-6692-495B-AFC8-58300A24CAD7}" type="pres">
      <dgm:prSet presAssocID="{04C22C2B-21B6-4E87-9DEA-09815EEE28C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897C9A-E9C4-4462-B0AF-2BBABDB1DCE7}" type="pres">
      <dgm:prSet presAssocID="{04C22C2B-21B6-4E87-9DEA-09815EEE28C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A994703-EA43-46B7-AC98-7C5E1AAFD63F}" type="presOf" srcId="{FE38849B-86C3-4E23-80E2-68594A427F65}" destId="{41897C9A-E9C4-4462-B0AF-2BBABDB1DCE7}" srcOrd="0" destOrd="0" presId="urn:microsoft.com/office/officeart/2005/8/layout/vList2"/>
    <dgm:cxn modelId="{91991908-E042-4F61-9F02-4EFDFCD0A164}" srcId="{04C22C2B-21B6-4E87-9DEA-09815EEE28CB}" destId="{FE38849B-86C3-4E23-80E2-68594A427F65}" srcOrd="0" destOrd="0" parTransId="{B99F6C4F-A375-413D-8B7B-955D35213541}" sibTransId="{D4B7BF4F-6AD6-4902-951A-3BB678D1563E}"/>
    <dgm:cxn modelId="{B6876414-C12E-45EF-B449-A6AFA760EBA6}" type="presOf" srcId="{A8DC3708-F408-4115-9B46-F107013AC75F}" destId="{79F260F9-2662-452E-85D6-0300F5FD78A8}" srcOrd="0" destOrd="1" presId="urn:microsoft.com/office/officeart/2005/8/layout/vList2"/>
    <dgm:cxn modelId="{77B5A383-972F-4AE4-B2B6-22E8CCC4748E}" srcId="{BFD970E5-7B4B-4F15-BF1B-AEEA4216191E}" destId="{A8DC3708-F408-4115-9B46-F107013AC75F}" srcOrd="1" destOrd="0" parTransId="{C71D7BDF-E84A-4EF2-996B-A18EFE93E397}" sibTransId="{AC7ABB03-D783-450F-A921-084B629B4189}"/>
    <dgm:cxn modelId="{A2BA268F-6179-40C4-9669-76F329439EBE}" srcId="{3A161C57-AAB7-4A5A-9D27-82F090CD23E8}" destId="{04C22C2B-21B6-4E87-9DEA-09815EEE28CB}" srcOrd="1" destOrd="0" parTransId="{11D757D3-F8FB-4DE8-88E3-E3C6792EC160}" sibTransId="{EBBF02C1-AD4B-4FEA-BD75-A1C6AF25711F}"/>
    <dgm:cxn modelId="{23368F9D-1FC4-4424-B6E3-FAA3FB915B9B}" type="presOf" srcId="{BFD970E5-7B4B-4F15-BF1B-AEEA4216191E}" destId="{417EF696-63DA-4CAF-B622-A922025F9E60}" srcOrd="0" destOrd="0" presId="urn:microsoft.com/office/officeart/2005/8/layout/vList2"/>
    <dgm:cxn modelId="{4247629E-677F-43B0-AFE5-B4859EC5F61C}" srcId="{04C22C2B-21B6-4E87-9DEA-09815EEE28CB}" destId="{BCDDE687-4904-487F-821A-5AC1FCEC963D}" srcOrd="1" destOrd="0" parTransId="{F3A65C43-ABAE-4B09-BA0B-19EA8A403E5F}" sibTransId="{0695A8B8-25B0-46E5-A4DB-A77EDEA5E9BF}"/>
    <dgm:cxn modelId="{D0DD9CB1-222A-4984-9A39-44965E23F955}" type="presOf" srcId="{04C22C2B-21B6-4E87-9DEA-09815EEE28CB}" destId="{62D2E60D-6692-495B-AFC8-58300A24CAD7}" srcOrd="0" destOrd="0" presId="urn:microsoft.com/office/officeart/2005/8/layout/vList2"/>
    <dgm:cxn modelId="{77E8C2C6-E5A0-4266-9D14-811DE3145D64}" type="presOf" srcId="{3A161C57-AAB7-4A5A-9D27-82F090CD23E8}" destId="{59DC420F-1CD5-42C8-A453-8852AE3E7DB6}" srcOrd="0" destOrd="0" presId="urn:microsoft.com/office/officeart/2005/8/layout/vList2"/>
    <dgm:cxn modelId="{E8BA04C8-6F51-489D-83E8-935160A0E3A9}" srcId="{3A161C57-AAB7-4A5A-9D27-82F090CD23E8}" destId="{BFD970E5-7B4B-4F15-BF1B-AEEA4216191E}" srcOrd="0" destOrd="0" parTransId="{B2D9078A-293E-4EFB-844C-0F2F89698A8A}" sibTransId="{D6A1F765-7224-493D-9360-0D7C114C69A7}"/>
    <dgm:cxn modelId="{175D82D8-EE68-4E8A-BBC5-B025021AEF79}" type="presOf" srcId="{BCDDE687-4904-487F-821A-5AC1FCEC963D}" destId="{41897C9A-E9C4-4462-B0AF-2BBABDB1DCE7}" srcOrd="0" destOrd="1" presId="urn:microsoft.com/office/officeart/2005/8/layout/vList2"/>
    <dgm:cxn modelId="{46C4F3E0-5829-4F8F-B43C-E60DC1D6D126}" srcId="{BFD970E5-7B4B-4F15-BF1B-AEEA4216191E}" destId="{5956FF07-9810-4BED-890F-DD6DE43ED58E}" srcOrd="0" destOrd="0" parTransId="{57D9104C-4BA9-4B3C-B3E2-61692DE00141}" sibTransId="{8F31E469-461D-4564-A7F9-622BB4170DC0}"/>
    <dgm:cxn modelId="{22C2C9F4-E480-4062-9B09-0274707F3237}" type="presOf" srcId="{5956FF07-9810-4BED-890F-DD6DE43ED58E}" destId="{79F260F9-2662-452E-85D6-0300F5FD78A8}" srcOrd="0" destOrd="0" presId="urn:microsoft.com/office/officeart/2005/8/layout/vList2"/>
    <dgm:cxn modelId="{BD570AB7-FE1A-4A4D-A552-8B146CA195BE}" type="presParOf" srcId="{59DC420F-1CD5-42C8-A453-8852AE3E7DB6}" destId="{417EF696-63DA-4CAF-B622-A922025F9E60}" srcOrd="0" destOrd="0" presId="urn:microsoft.com/office/officeart/2005/8/layout/vList2"/>
    <dgm:cxn modelId="{586C05AE-611C-435D-B71B-3BAD969FD225}" type="presParOf" srcId="{59DC420F-1CD5-42C8-A453-8852AE3E7DB6}" destId="{79F260F9-2662-452E-85D6-0300F5FD78A8}" srcOrd="1" destOrd="0" presId="urn:microsoft.com/office/officeart/2005/8/layout/vList2"/>
    <dgm:cxn modelId="{129FD75D-800E-45CE-8086-1C65889C2C86}" type="presParOf" srcId="{59DC420F-1CD5-42C8-A453-8852AE3E7DB6}" destId="{62D2E60D-6692-495B-AFC8-58300A24CAD7}" srcOrd="2" destOrd="0" presId="urn:microsoft.com/office/officeart/2005/8/layout/vList2"/>
    <dgm:cxn modelId="{F25ED965-7054-4C9B-A46C-8785590847B9}" type="presParOf" srcId="{59DC420F-1CD5-42C8-A453-8852AE3E7DB6}" destId="{41897C9A-E9C4-4462-B0AF-2BBABDB1DC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2FDCA5-34A8-4B74-9E9F-5D0BA520D211}" type="doc">
      <dgm:prSet loTypeId="urn:microsoft.com/office/officeart/2005/8/layout/hierarchy3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3D1FB5-3283-4F5C-9E01-8D518F47C447}">
      <dgm:prSet/>
      <dgm:spPr/>
      <dgm:t>
        <a:bodyPr/>
        <a:lstStyle/>
        <a:p>
          <a:r>
            <a:rPr lang="en-US"/>
            <a:t>Continental glaciers that move over older moraines form the material into elongated landforms called </a:t>
          </a:r>
          <a:r>
            <a:rPr lang="en-US" b="1"/>
            <a:t>drumlins. </a:t>
          </a:r>
          <a:endParaRPr lang="en-US"/>
        </a:p>
      </dgm:t>
    </dgm:pt>
    <dgm:pt modelId="{258EEEF2-7A29-4B6E-A905-4A05F73E0CBE}" type="parTrans" cxnId="{621ABE58-7A32-4CA8-A741-21AD14299FBD}">
      <dgm:prSet/>
      <dgm:spPr/>
      <dgm:t>
        <a:bodyPr/>
        <a:lstStyle/>
        <a:p>
          <a:endParaRPr lang="en-US"/>
        </a:p>
      </dgm:t>
    </dgm:pt>
    <dgm:pt modelId="{9AC33F66-E803-4136-8A4A-287D7AFB5A4F}" type="sibTrans" cxnId="{621ABE58-7A32-4CA8-A741-21AD14299FBD}">
      <dgm:prSet/>
      <dgm:spPr/>
      <dgm:t>
        <a:bodyPr/>
        <a:lstStyle/>
        <a:p>
          <a:endParaRPr lang="en-US"/>
        </a:p>
      </dgm:t>
    </dgm:pt>
    <dgm:pt modelId="{54414005-F1A8-47F0-9155-CE28EADB410E}">
      <dgm:prSet/>
      <dgm:spPr/>
      <dgm:t>
        <a:bodyPr/>
        <a:lstStyle/>
        <a:p>
          <a:r>
            <a:rPr lang="en-US"/>
            <a:t>The drumlins steeper slope faces the direction from which the glacier came.</a:t>
          </a:r>
        </a:p>
      </dgm:t>
    </dgm:pt>
    <dgm:pt modelId="{6BABD26A-2BD7-4026-8CF0-097C387395F9}" type="parTrans" cxnId="{5E055B48-04FB-485C-AB29-3A74290A7B2C}">
      <dgm:prSet/>
      <dgm:spPr/>
      <dgm:t>
        <a:bodyPr/>
        <a:lstStyle/>
        <a:p>
          <a:endParaRPr lang="en-US"/>
        </a:p>
      </dgm:t>
    </dgm:pt>
    <dgm:pt modelId="{EAC5C210-E0F1-4AC6-8548-6AB86E0F28C7}" type="sibTrans" cxnId="{5E055B48-04FB-485C-AB29-3A74290A7B2C}">
      <dgm:prSet/>
      <dgm:spPr/>
      <dgm:t>
        <a:bodyPr/>
        <a:lstStyle/>
        <a:p>
          <a:endParaRPr lang="en-US"/>
        </a:p>
      </dgm:t>
    </dgm:pt>
    <dgm:pt modelId="{6739C1C4-9D0F-4DEF-89C5-C62319D219A1}">
      <dgm:prSet/>
      <dgm:spPr/>
      <dgm:t>
        <a:bodyPr/>
        <a:lstStyle/>
        <a:p>
          <a:r>
            <a:rPr lang="en-US"/>
            <a:t>Stream flowing under melting glaciers leave long, winding ridges of layered sediments called </a:t>
          </a:r>
          <a:r>
            <a:rPr lang="en-US" b="1"/>
            <a:t>eskers</a:t>
          </a:r>
          <a:r>
            <a:rPr lang="en-US"/>
            <a:t>. </a:t>
          </a:r>
        </a:p>
      </dgm:t>
    </dgm:pt>
    <dgm:pt modelId="{BB24FDAE-A9B6-46A0-8734-87415DD65B06}" type="parTrans" cxnId="{3BA97022-8AF8-4F62-A68D-2BDEE709E675}">
      <dgm:prSet/>
      <dgm:spPr/>
      <dgm:t>
        <a:bodyPr/>
        <a:lstStyle/>
        <a:p>
          <a:endParaRPr lang="en-US"/>
        </a:p>
      </dgm:t>
    </dgm:pt>
    <dgm:pt modelId="{54CCEF1E-9B64-4186-83B9-CFCB5B564FE6}" type="sibTrans" cxnId="{3BA97022-8AF8-4F62-A68D-2BDEE709E675}">
      <dgm:prSet/>
      <dgm:spPr/>
      <dgm:t>
        <a:bodyPr/>
        <a:lstStyle/>
        <a:p>
          <a:endParaRPr lang="en-US"/>
        </a:p>
      </dgm:t>
    </dgm:pt>
    <dgm:pt modelId="{7EF0D377-3613-403D-8C90-DFE19147FD72}">
      <dgm:prSet/>
      <dgm:spPr/>
      <dgm:t>
        <a:bodyPr/>
        <a:lstStyle/>
        <a:p>
          <a:r>
            <a:rPr lang="en-US" dirty="0"/>
            <a:t>A kame is a mound of layered sediment that forms when till gets washed into depressions or openings in the melting ice.</a:t>
          </a:r>
        </a:p>
      </dgm:t>
    </dgm:pt>
    <dgm:pt modelId="{376A53B1-1484-4565-9669-523FF61AFE50}" type="parTrans" cxnId="{4BDC18B0-0F50-4303-A6D2-6CED066ED61C}">
      <dgm:prSet/>
      <dgm:spPr/>
      <dgm:t>
        <a:bodyPr/>
        <a:lstStyle/>
        <a:p>
          <a:endParaRPr lang="en-US"/>
        </a:p>
      </dgm:t>
    </dgm:pt>
    <dgm:pt modelId="{38A30BF4-F4EE-4B02-9DA8-90CE774EDFCA}" type="sibTrans" cxnId="{4BDC18B0-0F50-4303-A6D2-6CED066ED61C}">
      <dgm:prSet/>
      <dgm:spPr/>
      <dgm:t>
        <a:bodyPr/>
        <a:lstStyle/>
        <a:p>
          <a:endParaRPr lang="en-US"/>
        </a:p>
      </dgm:t>
    </dgm:pt>
    <dgm:pt modelId="{8F8B2BA7-6750-418C-9EAB-68782F7E11AF}">
      <dgm:prSet/>
      <dgm:spPr/>
      <dgm:t>
        <a:bodyPr/>
        <a:lstStyle/>
        <a:p>
          <a:r>
            <a:rPr lang="en-US" dirty="0"/>
            <a:t>When the ice finally melts, a cone-shaped hill or mound is left.</a:t>
          </a:r>
        </a:p>
      </dgm:t>
    </dgm:pt>
    <dgm:pt modelId="{BE354154-3BD8-4DAD-9645-BBF7805C3A91}" type="parTrans" cxnId="{836DBEED-82C8-431C-A2BE-BFA8C6B38DD1}">
      <dgm:prSet/>
      <dgm:spPr/>
      <dgm:t>
        <a:bodyPr/>
        <a:lstStyle/>
        <a:p>
          <a:endParaRPr lang="en-US"/>
        </a:p>
      </dgm:t>
    </dgm:pt>
    <dgm:pt modelId="{2B8EB975-6176-4BE2-85DC-6BAAFCDFA370}" type="sibTrans" cxnId="{836DBEED-82C8-431C-A2BE-BFA8C6B38DD1}">
      <dgm:prSet/>
      <dgm:spPr/>
      <dgm:t>
        <a:bodyPr/>
        <a:lstStyle/>
        <a:p>
          <a:endParaRPr lang="en-US"/>
        </a:p>
      </dgm:t>
    </dgm:pt>
    <dgm:pt modelId="{BC651737-D7C4-4C3E-A043-F94112365A23}" type="pres">
      <dgm:prSet presAssocID="{092FDCA5-34A8-4B74-9E9F-5D0BA520D2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537718-C038-4E44-997C-8BF7D00573A8}" type="pres">
      <dgm:prSet presAssocID="{673D1FB5-3283-4F5C-9E01-8D518F47C447}" presName="root" presStyleCnt="0"/>
      <dgm:spPr/>
    </dgm:pt>
    <dgm:pt modelId="{A7F68E8A-2C39-4DE7-BA3A-F501BEF23B7E}" type="pres">
      <dgm:prSet presAssocID="{673D1FB5-3283-4F5C-9E01-8D518F47C447}" presName="rootComposite" presStyleCnt="0"/>
      <dgm:spPr/>
    </dgm:pt>
    <dgm:pt modelId="{2DBB6B40-DD19-494E-8295-089A23068294}" type="pres">
      <dgm:prSet presAssocID="{673D1FB5-3283-4F5C-9E01-8D518F47C447}" presName="rootText" presStyleLbl="node1" presStyleIdx="0" presStyleCnt="3"/>
      <dgm:spPr/>
    </dgm:pt>
    <dgm:pt modelId="{B52505F2-5FE0-4C26-91E7-9A65570AA654}" type="pres">
      <dgm:prSet presAssocID="{673D1FB5-3283-4F5C-9E01-8D518F47C447}" presName="rootConnector" presStyleLbl="node1" presStyleIdx="0" presStyleCnt="3"/>
      <dgm:spPr/>
    </dgm:pt>
    <dgm:pt modelId="{A84A1045-217E-46DD-A82C-C696A45A5722}" type="pres">
      <dgm:prSet presAssocID="{673D1FB5-3283-4F5C-9E01-8D518F47C447}" presName="childShape" presStyleCnt="0"/>
      <dgm:spPr/>
    </dgm:pt>
    <dgm:pt modelId="{CC732D7C-7461-4291-8518-1B62B0CBE537}" type="pres">
      <dgm:prSet presAssocID="{6BABD26A-2BD7-4026-8CF0-097C387395F9}" presName="Name13" presStyleLbl="parChTrans1D2" presStyleIdx="0" presStyleCnt="2"/>
      <dgm:spPr/>
    </dgm:pt>
    <dgm:pt modelId="{70311DE2-998D-4131-AEC1-22596313F8EA}" type="pres">
      <dgm:prSet presAssocID="{54414005-F1A8-47F0-9155-CE28EADB410E}" presName="childText" presStyleLbl="bgAcc1" presStyleIdx="0" presStyleCnt="2">
        <dgm:presLayoutVars>
          <dgm:bulletEnabled val="1"/>
        </dgm:presLayoutVars>
      </dgm:prSet>
      <dgm:spPr/>
    </dgm:pt>
    <dgm:pt modelId="{FB763E08-4F3E-45BE-81D7-E47C49390B85}" type="pres">
      <dgm:prSet presAssocID="{6739C1C4-9D0F-4DEF-89C5-C62319D219A1}" presName="root" presStyleCnt="0"/>
      <dgm:spPr/>
    </dgm:pt>
    <dgm:pt modelId="{1B580B10-E750-4310-B3FA-AC9468DF184A}" type="pres">
      <dgm:prSet presAssocID="{6739C1C4-9D0F-4DEF-89C5-C62319D219A1}" presName="rootComposite" presStyleCnt="0"/>
      <dgm:spPr/>
    </dgm:pt>
    <dgm:pt modelId="{55DADABC-15EE-4406-9A37-A699668F76E7}" type="pres">
      <dgm:prSet presAssocID="{6739C1C4-9D0F-4DEF-89C5-C62319D219A1}" presName="rootText" presStyleLbl="node1" presStyleIdx="1" presStyleCnt="3"/>
      <dgm:spPr/>
    </dgm:pt>
    <dgm:pt modelId="{01BFCCC2-17CD-4A4E-BBAD-4D10F934CC3D}" type="pres">
      <dgm:prSet presAssocID="{6739C1C4-9D0F-4DEF-89C5-C62319D219A1}" presName="rootConnector" presStyleLbl="node1" presStyleIdx="1" presStyleCnt="3"/>
      <dgm:spPr/>
    </dgm:pt>
    <dgm:pt modelId="{23E505FE-F238-4B9B-A317-C1D87F4A0EBA}" type="pres">
      <dgm:prSet presAssocID="{6739C1C4-9D0F-4DEF-89C5-C62319D219A1}" presName="childShape" presStyleCnt="0"/>
      <dgm:spPr/>
    </dgm:pt>
    <dgm:pt modelId="{CEE1209D-B17E-448B-9505-1E838DE7BC06}" type="pres">
      <dgm:prSet presAssocID="{7EF0D377-3613-403D-8C90-DFE19147FD72}" presName="root" presStyleCnt="0"/>
      <dgm:spPr/>
    </dgm:pt>
    <dgm:pt modelId="{4009941A-5925-4886-B245-129625A77C8E}" type="pres">
      <dgm:prSet presAssocID="{7EF0D377-3613-403D-8C90-DFE19147FD72}" presName="rootComposite" presStyleCnt="0"/>
      <dgm:spPr/>
    </dgm:pt>
    <dgm:pt modelId="{0232D373-5796-41AA-96B4-4E74A5BFB712}" type="pres">
      <dgm:prSet presAssocID="{7EF0D377-3613-403D-8C90-DFE19147FD72}" presName="rootText" presStyleLbl="node1" presStyleIdx="2" presStyleCnt="3"/>
      <dgm:spPr/>
    </dgm:pt>
    <dgm:pt modelId="{E213D679-BC35-433C-99A3-E2F553E84F23}" type="pres">
      <dgm:prSet presAssocID="{7EF0D377-3613-403D-8C90-DFE19147FD72}" presName="rootConnector" presStyleLbl="node1" presStyleIdx="2" presStyleCnt="3"/>
      <dgm:spPr/>
    </dgm:pt>
    <dgm:pt modelId="{33FC9D99-6A7F-45F9-93E5-D290DC17D3FE}" type="pres">
      <dgm:prSet presAssocID="{7EF0D377-3613-403D-8C90-DFE19147FD72}" presName="childShape" presStyleCnt="0"/>
      <dgm:spPr/>
    </dgm:pt>
    <dgm:pt modelId="{8EA27DA9-9005-441C-9DEA-5795419D4D77}" type="pres">
      <dgm:prSet presAssocID="{BE354154-3BD8-4DAD-9645-BBF7805C3A91}" presName="Name13" presStyleLbl="parChTrans1D2" presStyleIdx="1" presStyleCnt="2"/>
      <dgm:spPr/>
    </dgm:pt>
    <dgm:pt modelId="{E5C442AB-2260-43FB-AED7-C4FC5384A86F}" type="pres">
      <dgm:prSet presAssocID="{8F8B2BA7-6750-418C-9EAB-68782F7E11AF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E135E70F-08D5-459E-85D8-8918BF41D1C3}" type="presOf" srcId="{7EF0D377-3613-403D-8C90-DFE19147FD72}" destId="{0232D373-5796-41AA-96B4-4E74A5BFB712}" srcOrd="0" destOrd="0" presId="urn:microsoft.com/office/officeart/2005/8/layout/hierarchy3"/>
    <dgm:cxn modelId="{DA0C7614-0BE1-45A9-9911-0239FB2527FC}" type="presOf" srcId="{7EF0D377-3613-403D-8C90-DFE19147FD72}" destId="{E213D679-BC35-433C-99A3-E2F553E84F23}" srcOrd="1" destOrd="0" presId="urn:microsoft.com/office/officeart/2005/8/layout/hierarchy3"/>
    <dgm:cxn modelId="{3BA97022-8AF8-4F62-A68D-2BDEE709E675}" srcId="{092FDCA5-34A8-4B74-9E9F-5D0BA520D211}" destId="{6739C1C4-9D0F-4DEF-89C5-C62319D219A1}" srcOrd="1" destOrd="0" parTransId="{BB24FDAE-A9B6-46A0-8734-87415DD65B06}" sibTransId="{54CCEF1E-9B64-4186-83B9-CFCB5B564FE6}"/>
    <dgm:cxn modelId="{71C46B32-876F-46D0-B9D8-825E53053D26}" type="presOf" srcId="{6739C1C4-9D0F-4DEF-89C5-C62319D219A1}" destId="{01BFCCC2-17CD-4A4E-BBAD-4D10F934CC3D}" srcOrd="1" destOrd="0" presId="urn:microsoft.com/office/officeart/2005/8/layout/hierarchy3"/>
    <dgm:cxn modelId="{5E055B48-04FB-485C-AB29-3A74290A7B2C}" srcId="{673D1FB5-3283-4F5C-9E01-8D518F47C447}" destId="{54414005-F1A8-47F0-9155-CE28EADB410E}" srcOrd="0" destOrd="0" parTransId="{6BABD26A-2BD7-4026-8CF0-097C387395F9}" sibTransId="{EAC5C210-E0F1-4AC6-8548-6AB86E0F28C7}"/>
    <dgm:cxn modelId="{DCC5DE4D-74DA-415D-8A23-E49F155DA32C}" type="presOf" srcId="{092FDCA5-34A8-4B74-9E9F-5D0BA520D211}" destId="{BC651737-D7C4-4C3E-A043-F94112365A23}" srcOrd="0" destOrd="0" presId="urn:microsoft.com/office/officeart/2005/8/layout/hierarchy3"/>
    <dgm:cxn modelId="{B94E5654-A1EE-4E77-9C74-70107D488D21}" type="presOf" srcId="{BE354154-3BD8-4DAD-9645-BBF7805C3A91}" destId="{8EA27DA9-9005-441C-9DEA-5795419D4D77}" srcOrd="0" destOrd="0" presId="urn:microsoft.com/office/officeart/2005/8/layout/hierarchy3"/>
    <dgm:cxn modelId="{621ABE58-7A32-4CA8-A741-21AD14299FBD}" srcId="{092FDCA5-34A8-4B74-9E9F-5D0BA520D211}" destId="{673D1FB5-3283-4F5C-9E01-8D518F47C447}" srcOrd="0" destOrd="0" parTransId="{258EEEF2-7A29-4B6E-A905-4A05F73E0CBE}" sibTransId="{9AC33F66-E803-4136-8A4A-287D7AFB5A4F}"/>
    <dgm:cxn modelId="{DD26117A-F198-44C6-80C5-B287D81A2AB1}" type="presOf" srcId="{6739C1C4-9D0F-4DEF-89C5-C62319D219A1}" destId="{55DADABC-15EE-4406-9A37-A699668F76E7}" srcOrd="0" destOrd="0" presId="urn:microsoft.com/office/officeart/2005/8/layout/hierarchy3"/>
    <dgm:cxn modelId="{81A8E67F-644B-43A1-8313-1EEFFB1F21F6}" type="presOf" srcId="{54414005-F1A8-47F0-9155-CE28EADB410E}" destId="{70311DE2-998D-4131-AEC1-22596313F8EA}" srcOrd="0" destOrd="0" presId="urn:microsoft.com/office/officeart/2005/8/layout/hierarchy3"/>
    <dgm:cxn modelId="{FC31559A-5D65-41BD-A48E-4718B9821DCC}" type="presOf" srcId="{673D1FB5-3283-4F5C-9E01-8D518F47C447}" destId="{2DBB6B40-DD19-494E-8295-089A23068294}" srcOrd="0" destOrd="0" presId="urn:microsoft.com/office/officeart/2005/8/layout/hierarchy3"/>
    <dgm:cxn modelId="{4BDC18B0-0F50-4303-A6D2-6CED066ED61C}" srcId="{092FDCA5-34A8-4B74-9E9F-5D0BA520D211}" destId="{7EF0D377-3613-403D-8C90-DFE19147FD72}" srcOrd="2" destOrd="0" parTransId="{376A53B1-1484-4565-9669-523FF61AFE50}" sibTransId="{38A30BF4-F4EE-4B02-9DA8-90CE774EDFCA}"/>
    <dgm:cxn modelId="{0298C8B1-4B91-4602-8210-E898067624E5}" type="presOf" srcId="{673D1FB5-3283-4F5C-9E01-8D518F47C447}" destId="{B52505F2-5FE0-4C26-91E7-9A65570AA654}" srcOrd="1" destOrd="0" presId="urn:microsoft.com/office/officeart/2005/8/layout/hierarchy3"/>
    <dgm:cxn modelId="{64B198C0-8E61-40A5-BD9E-6BC5D7C8D9E2}" type="presOf" srcId="{6BABD26A-2BD7-4026-8CF0-097C387395F9}" destId="{CC732D7C-7461-4291-8518-1B62B0CBE537}" srcOrd="0" destOrd="0" presId="urn:microsoft.com/office/officeart/2005/8/layout/hierarchy3"/>
    <dgm:cxn modelId="{BEAAB8D2-519E-43D5-A144-69960686E87E}" type="presOf" srcId="{8F8B2BA7-6750-418C-9EAB-68782F7E11AF}" destId="{E5C442AB-2260-43FB-AED7-C4FC5384A86F}" srcOrd="0" destOrd="0" presId="urn:microsoft.com/office/officeart/2005/8/layout/hierarchy3"/>
    <dgm:cxn modelId="{836DBEED-82C8-431C-A2BE-BFA8C6B38DD1}" srcId="{7EF0D377-3613-403D-8C90-DFE19147FD72}" destId="{8F8B2BA7-6750-418C-9EAB-68782F7E11AF}" srcOrd="0" destOrd="0" parTransId="{BE354154-3BD8-4DAD-9645-BBF7805C3A91}" sibTransId="{2B8EB975-6176-4BE2-85DC-6BAAFCDFA370}"/>
    <dgm:cxn modelId="{53579C06-4B03-4FA1-A368-65B6A3A5B306}" type="presParOf" srcId="{BC651737-D7C4-4C3E-A043-F94112365A23}" destId="{12537718-C038-4E44-997C-8BF7D00573A8}" srcOrd="0" destOrd="0" presId="urn:microsoft.com/office/officeart/2005/8/layout/hierarchy3"/>
    <dgm:cxn modelId="{BF93A0A1-431E-4AA7-AE81-FA316D1B115D}" type="presParOf" srcId="{12537718-C038-4E44-997C-8BF7D00573A8}" destId="{A7F68E8A-2C39-4DE7-BA3A-F501BEF23B7E}" srcOrd="0" destOrd="0" presId="urn:microsoft.com/office/officeart/2005/8/layout/hierarchy3"/>
    <dgm:cxn modelId="{1E0906D0-8BB4-41D7-9FB9-EEC58E743F75}" type="presParOf" srcId="{A7F68E8A-2C39-4DE7-BA3A-F501BEF23B7E}" destId="{2DBB6B40-DD19-494E-8295-089A23068294}" srcOrd="0" destOrd="0" presId="urn:microsoft.com/office/officeart/2005/8/layout/hierarchy3"/>
    <dgm:cxn modelId="{0F1EF15D-4730-4C86-B89A-A7AF8E910790}" type="presParOf" srcId="{A7F68E8A-2C39-4DE7-BA3A-F501BEF23B7E}" destId="{B52505F2-5FE0-4C26-91E7-9A65570AA654}" srcOrd="1" destOrd="0" presId="urn:microsoft.com/office/officeart/2005/8/layout/hierarchy3"/>
    <dgm:cxn modelId="{0C22FB74-1356-4457-A331-8E86ADE5352A}" type="presParOf" srcId="{12537718-C038-4E44-997C-8BF7D00573A8}" destId="{A84A1045-217E-46DD-A82C-C696A45A5722}" srcOrd="1" destOrd="0" presId="urn:microsoft.com/office/officeart/2005/8/layout/hierarchy3"/>
    <dgm:cxn modelId="{BD39D90D-D179-417B-B654-26E38D61A96D}" type="presParOf" srcId="{A84A1045-217E-46DD-A82C-C696A45A5722}" destId="{CC732D7C-7461-4291-8518-1B62B0CBE537}" srcOrd="0" destOrd="0" presId="urn:microsoft.com/office/officeart/2005/8/layout/hierarchy3"/>
    <dgm:cxn modelId="{B6FE79A6-B20A-4CB2-B48C-D121815640AD}" type="presParOf" srcId="{A84A1045-217E-46DD-A82C-C696A45A5722}" destId="{70311DE2-998D-4131-AEC1-22596313F8EA}" srcOrd="1" destOrd="0" presId="urn:microsoft.com/office/officeart/2005/8/layout/hierarchy3"/>
    <dgm:cxn modelId="{0BE9514C-0146-4F91-A566-7334798A1D46}" type="presParOf" srcId="{BC651737-D7C4-4C3E-A043-F94112365A23}" destId="{FB763E08-4F3E-45BE-81D7-E47C49390B85}" srcOrd="1" destOrd="0" presId="urn:microsoft.com/office/officeart/2005/8/layout/hierarchy3"/>
    <dgm:cxn modelId="{2E5EDEBE-ABDA-492B-84E5-B632C2A731A7}" type="presParOf" srcId="{FB763E08-4F3E-45BE-81D7-E47C49390B85}" destId="{1B580B10-E750-4310-B3FA-AC9468DF184A}" srcOrd="0" destOrd="0" presId="urn:microsoft.com/office/officeart/2005/8/layout/hierarchy3"/>
    <dgm:cxn modelId="{30FFFBD9-E13F-4478-8B48-0F0A319761FB}" type="presParOf" srcId="{1B580B10-E750-4310-B3FA-AC9468DF184A}" destId="{55DADABC-15EE-4406-9A37-A699668F76E7}" srcOrd="0" destOrd="0" presId="urn:microsoft.com/office/officeart/2005/8/layout/hierarchy3"/>
    <dgm:cxn modelId="{B00302A3-D9AF-40FB-8078-904911BE0FAA}" type="presParOf" srcId="{1B580B10-E750-4310-B3FA-AC9468DF184A}" destId="{01BFCCC2-17CD-4A4E-BBAD-4D10F934CC3D}" srcOrd="1" destOrd="0" presId="urn:microsoft.com/office/officeart/2005/8/layout/hierarchy3"/>
    <dgm:cxn modelId="{FC3BF2D9-5A3A-40FA-907F-A304B5DB7DFF}" type="presParOf" srcId="{FB763E08-4F3E-45BE-81D7-E47C49390B85}" destId="{23E505FE-F238-4B9B-A317-C1D87F4A0EBA}" srcOrd="1" destOrd="0" presId="urn:microsoft.com/office/officeart/2005/8/layout/hierarchy3"/>
    <dgm:cxn modelId="{456E3652-8F89-43CF-BC9B-4563ADF56E81}" type="presParOf" srcId="{BC651737-D7C4-4C3E-A043-F94112365A23}" destId="{CEE1209D-B17E-448B-9505-1E838DE7BC06}" srcOrd="2" destOrd="0" presId="urn:microsoft.com/office/officeart/2005/8/layout/hierarchy3"/>
    <dgm:cxn modelId="{8D296301-F740-4398-A3B1-5510E6C5AF4A}" type="presParOf" srcId="{CEE1209D-B17E-448B-9505-1E838DE7BC06}" destId="{4009941A-5925-4886-B245-129625A77C8E}" srcOrd="0" destOrd="0" presId="urn:microsoft.com/office/officeart/2005/8/layout/hierarchy3"/>
    <dgm:cxn modelId="{3FB69FBB-7005-4AED-A4B3-26EE997F5126}" type="presParOf" srcId="{4009941A-5925-4886-B245-129625A77C8E}" destId="{0232D373-5796-41AA-96B4-4E74A5BFB712}" srcOrd="0" destOrd="0" presId="urn:microsoft.com/office/officeart/2005/8/layout/hierarchy3"/>
    <dgm:cxn modelId="{0E9247DC-7884-4580-9EFC-060DA60F0C67}" type="presParOf" srcId="{4009941A-5925-4886-B245-129625A77C8E}" destId="{E213D679-BC35-433C-99A3-E2F553E84F23}" srcOrd="1" destOrd="0" presId="urn:microsoft.com/office/officeart/2005/8/layout/hierarchy3"/>
    <dgm:cxn modelId="{54119239-FE9B-48E8-8201-99B650321AC3}" type="presParOf" srcId="{CEE1209D-B17E-448B-9505-1E838DE7BC06}" destId="{33FC9D99-6A7F-45F9-93E5-D290DC17D3FE}" srcOrd="1" destOrd="0" presId="urn:microsoft.com/office/officeart/2005/8/layout/hierarchy3"/>
    <dgm:cxn modelId="{E82E06D6-23D8-47C1-8A21-6CCD17B045E8}" type="presParOf" srcId="{33FC9D99-6A7F-45F9-93E5-D290DC17D3FE}" destId="{8EA27DA9-9005-441C-9DEA-5795419D4D77}" srcOrd="0" destOrd="0" presId="urn:microsoft.com/office/officeart/2005/8/layout/hierarchy3"/>
    <dgm:cxn modelId="{D924E8C5-6101-43C9-958F-D77301F70944}" type="presParOf" srcId="{33FC9D99-6A7F-45F9-93E5-D290DC17D3FE}" destId="{E5C442AB-2260-43FB-AED7-C4FC5384A86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3C14-2D8E-49CB-9225-B43DB6E782A1}">
      <dsp:nvSpPr>
        <dsp:cNvPr id="0" name=""/>
        <dsp:cNvSpPr/>
      </dsp:nvSpPr>
      <dsp:spPr>
        <a:xfrm>
          <a:off x="995487" y="3003"/>
          <a:ext cx="4522629" cy="27135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Mass movement is the downward transportation of weathered materials by gravity</a:t>
          </a:r>
        </a:p>
      </dsp:txBody>
      <dsp:txXfrm>
        <a:off x="995487" y="3003"/>
        <a:ext cx="4522629" cy="2713577"/>
      </dsp:txXfrm>
    </dsp:sp>
    <dsp:sp modelId="{D8BBF9A1-D5DF-495D-9AB4-79B6C5D4AFFB}">
      <dsp:nvSpPr>
        <dsp:cNvPr id="0" name=""/>
        <dsp:cNvSpPr/>
      </dsp:nvSpPr>
      <dsp:spPr>
        <a:xfrm>
          <a:off x="995487" y="3168844"/>
          <a:ext cx="4522629" cy="27135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Most of the Earth’s surfaces are sloped, therefore “mass movements” occur almost everywhere.</a:t>
          </a:r>
        </a:p>
      </dsp:txBody>
      <dsp:txXfrm>
        <a:off x="995487" y="3168844"/>
        <a:ext cx="4522629" cy="271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87DF4-6D3E-41C7-B802-454E70C9EB01}">
      <dsp:nvSpPr>
        <dsp:cNvPr id="0" name=""/>
        <dsp:cNvSpPr/>
      </dsp:nvSpPr>
      <dsp:spPr>
        <a:xfrm>
          <a:off x="592801" y="44972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AB0BD-DF01-4C53-A8C0-BE530117A97D}">
      <dsp:nvSpPr>
        <dsp:cNvPr id="0" name=""/>
        <dsp:cNvSpPr/>
      </dsp:nvSpPr>
      <dsp:spPr>
        <a:xfrm>
          <a:off x="826801" y="68372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B44D8-9246-4A3E-9D81-B67F085CCAEC}">
      <dsp:nvSpPr>
        <dsp:cNvPr id="0" name=""/>
        <dsp:cNvSpPr/>
      </dsp:nvSpPr>
      <dsp:spPr>
        <a:xfrm>
          <a:off x="241801" y="18897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Climate</a:t>
          </a:r>
        </a:p>
      </dsp:txBody>
      <dsp:txXfrm>
        <a:off x="241801" y="1889720"/>
        <a:ext cx="1800000" cy="720000"/>
      </dsp:txXfrm>
    </dsp:sp>
    <dsp:sp modelId="{273EE3A8-02B0-4132-B997-34ADA382C146}">
      <dsp:nvSpPr>
        <dsp:cNvPr id="0" name=""/>
        <dsp:cNvSpPr/>
      </dsp:nvSpPr>
      <dsp:spPr>
        <a:xfrm>
          <a:off x="2707801" y="44972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3D9F8-92F2-4FF0-91CE-D7004AC77772}">
      <dsp:nvSpPr>
        <dsp:cNvPr id="0" name=""/>
        <dsp:cNvSpPr/>
      </dsp:nvSpPr>
      <dsp:spPr>
        <a:xfrm>
          <a:off x="2941801" y="68372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CC22D-DF2D-49B1-B191-66918AD76F98}">
      <dsp:nvSpPr>
        <dsp:cNvPr id="0" name=""/>
        <dsp:cNvSpPr/>
      </dsp:nvSpPr>
      <dsp:spPr>
        <a:xfrm>
          <a:off x="2356801" y="18897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Composition of the earth material</a:t>
          </a:r>
        </a:p>
      </dsp:txBody>
      <dsp:txXfrm>
        <a:off x="2356801" y="1889720"/>
        <a:ext cx="1800000" cy="720000"/>
      </dsp:txXfrm>
    </dsp:sp>
    <dsp:sp modelId="{A6F9191F-5AB6-4052-9412-66DD3E502EEF}">
      <dsp:nvSpPr>
        <dsp:cNvPr id="0" name=""/>
        <dsp:cNvSpPr/>
      </dsp:nvSpPr>
      <dsp:spPr>
        <a:xfrm>
          <a:off x="4822802" y="44972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3E8D6-E21F-4286-9D91-92146A890203}">
      <dsp:nvSpPr>
        <dsp:cNvPr id="0" name=""/>
        <dsp:cNvSpPr/>
      </dsp:nvSpPr>
      <dsp:spPr>
        <a:xfrm>
          <a:off x="5056802" y="68372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A9465-158F-4802-B57A-2731598B2964}">
      <dsp:nvSpPr>
        <dsp:cNvPr id="0" name=""/>
        <dsp:cNvSpPr/>
      </dsp:nvSpPr>
      <dsp:spPr>
        <a:xfrm>
          <a:off x="4471802" y="18897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Weight of the material</a:t>
          </a:r>
        </a:p>
      </dsp:txBody>
      <dsp:txXfrm>
        <a:off x="4471802" y="1889720"/>
        <a:ext cx="1800000" cy="720000"/>
      </dsp:txXfrm>
    </dsp:sp>
    <dsp:sp modelId="{63D8CEC1-B84C-4F26-BD10-C1E9B4369124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D0AB4-FCA5-4830-9E00-0983DD1BABA9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635BB-1AD5-4FCB-83FE-0BDF2E2F78BF}">
      <dsp:nvSpPr>
        <dsp:cNvPr id="0" name=""/>
        <dsp:cNvSpPr/>
      </dsp:nvSpPr>
      <dsp:spPr>
        <a:xfrm>
          <a:off x="241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Friction</a:t>
          </a:r>
        </a:p>
      </dsp:txBody>
      <dsp:txXfrm>
        <a:off x="241801" y="4607713"/>
        <a:ext cx="1800000" cy="720000"/>
      </dsp:txXfrm>
    </dsp:sp>
    <dsp:sp modelId="{213CD290-CC4F-47C9-BB48-CAEA79BB044B}">
      <dsp:nvSpPr>
        <dsp:cNvPr id="0" name=""/>
        <dsp:cNvSpPr/>
      </dsp:nvSpPr>
      <dsp:spPr>
        <a:xfrm>
          <a:off x="2707801" y="3059720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1362A-DB48-4AFD-B32C-632F7EB2D9F1}">
      <dsp:nvSpPr>
        <dsp:cNvPr id="0" name=""/>
        <dsp:cNvSpPr/>
      </dsp:nvSpPr>
      <dsp:spPr>
        <a:xfrm>
          <a:off x="2941801" y="329372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CA049-0477-46C9-9DCA-58112262C5B0}">
      <dsp:nvSpPr>
        <dsp:cNvPr id="0" name=""/>
        <dsp:cNvSpPr/>
      </dsp:nvSpPr>
      <dsp:spPr>
        <a:xfrm>
          <a:off x="2611231" y="4283734"/>
          <a:ext cx="1291140" cy="115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Triggers (an earthquake, for example, that can shake material loose)</a:t>
          </a:r>
        </a:p>
      </dsp:txBody>
      <dsp:txXfrm>
        <a:off x="2611231" y="4283734"/>
        <a:ext cx="1291140" cy="1151971"/>
      </dsp:txXfrm>
    </dsp:sp>
    <dsp:sp modelId="{B5454C2F-CAEC-4F9C-8541-C35E106AC4A6}">
      <dsp:nvSpPr>
        <dsp:cNvPr id="0" name=""/>
        <dsp:cNvSpPr/>
      </dsp:nvSpPr>
      <dsp:spPr>
        <a:xfrm>
          <a:off x="4822802" y="316771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EED5F-2784-44A9-9F8C-96590721D2D4}">
      <dsp:nvSpPr>
        <dsp:cNvPr id="0" name=""/>
        <dsp:cNvSpPr/>
      </dsp:nvSpPr>
      <dsp:spPr>
        <a:xfrm>
          <a:off x="5056802" y="3401712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AE31D-3C1A-4687-AE8E-5F6D73BC23FA}">
      <dsp:nvSpPr>
        <dsp:cNvPr id="0" name=""/>
        <dsp:cNvSpPr/>
      </dsp:nvSpPr>
      <dsp:spPr>
        <a:xfrm>
          <a:off x="44718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Water/rainfall: increases weight and decreases friction</a:t>
          </a:r>
        </a:p>
      </dsp:txBody>
      <dsp:txXfrm>
        <a:off x="4471802" y="4607713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EF696-63DA-4CAF-B622-A922025F9E60}">
      <dsp:nvSpPr>
        <dsp:cNvPr id="0" name=""/>
        <dsp:cNvSpPr/>
      </dsp:nvSpPr>
      <dsp:spPr>
        <a:xfrm>
          <a:off x="0" y="47075"/>
          <a:ext cx="6513603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Moving air can transport sediment</a:t>
          </a:r>
        </a:p>
      </dsp:txBody>
      <dsp:txXfrm>
        <a:off x="67966" y="115041"/>
        <a:ext cx="6377671" cy="1256367"/>
      </dsp:txXfrm>
    </dsp:sp>
    <dsp:sp modelId="{79F260F9-2662-452E-85D6-0300F5FD78A8}">
      <dsp:nvSpPr>
        <dsp:cNvPr id="0" name=""/>
        <dsp:cNvSpPr/>
      </dsp:nvSpPr>
      <dsp:spPr>
        <a:xfrm>
          <a:off x="0" y="1439375"/>
          <a:ext cx="6513603" cy="17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Suspension – when winds causes small particle to be air borne for long distances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Saltation - bouncing motion of sand particles </a:t>
          </a:r>
        </a:p>
      </dsp:txBody>
      <dsp:txXfrm>
        <a:off x="0" y="1439375"/>
        <a:ext cx="6513603" cy="1702575"/>
      </dsp:txXfrm>
    </dsp:sp>
    <dsp:sp modelId="{62D2E60D-6692-495B-AFC8-58300A24CAD7}">
      <dsp:nvSpPr>
        <dsp:cNvPr id="0" name=""/>
        <dsp:cNvSpPr/>
      </dsp:nvSpPr>
      <dsp:spPr>
        <a:xfrm>
          <a:off x="0" y="3141950"/>
          <a:ext cx="6513603" cy="13922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Precipitation limits wind erosion:</a:t>
          </a:r>
        </a:p>
      </dsp:txBody>
      <dsp:txXfrm>
        <a:off x="67966" y="3209916"/>
        <a:ext cx="6377671" cy="1256367"/>
      </dsp:txXfrm>
    </dsp:sp>
    <dsp:sp modelId="{41897C9A-E9C4-4462-B0AF-2BBABDB1DCE7}">
      <dsp:nvSpPr>
        <dsp:cNvPr id="0" name=""/>
        <dsp:cNvSpPr/>
      </dsp:nvSpPr>
      <dsp:spPr>
        <a:xfrm>
          <a:off x="0" y="4534250"/>
          <a:ext cx="6513603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Precipitation promotes plant growth that anchors sediment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Moist soil is not carried as easily by wind</a:t>
          </a:r>
        </a:p>
      </dsp:txBody>
      <dsp:txXfrm>
        <a:off x="0" y="4534250"/>
        <a:ext cx="6513603" cy="1304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B6B40-DD19-494E-8295-089A23068294}">
      <dsp:nvSpPr>
        <dsp:cNvPr id="0" name=""/>
        <dsp:cNvSpPr/>
      </dsp:nvSpPr>
      <dsp:spPr>
        <a:xfrm>
          <a:off x="1283" y="39192"/>
          <a:ext cx="3003723" cy="15018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Continental glaciers that move over older moraines form the material into elongated landforms called </a:t>
          </a:r>
          <a:r>
            <a:rPr lang="en-US" sz="1900" b="1" kern="1200"/>
            <a:t>drumlins. </a:t>
          </a:r>
          <a:endParaRPr lang="en-US" sz="1900" kern="1200"/>
        </a:p>
      </dsp:txBody>
      <dsp:txXfrm>
        <a:off x="45271" y="83180"/>
        <a:ext cx="2915747" cy="1413885"/>
      </dsp:txXfrm>
    </dsp:sp>
    <dsp:sp modelId="{CC732D7C-7461-4291-8518-1B62B0CBE537}">
      <dsp:nvSpPr>
        <dsp:cNvPr id="0" name=""/>
        <dsp:cNvSpPr/>
      </dsp:nvSpPr>
      <dsp:spPr>
        <a:xfrm>
          <a:off x="301656" y="1541054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11DE2-998D-4131-AEC1-22596313F8EA}">
      <dsp:nvSpPr>
        <dsp:cNvPr id="0" name=""/>
        <dsp:cNvSpPr/>
      </dsp:nvSpPr>
      <dsp:spPr>
        <a:xfrm>
          <a:off x="602028" y="1916520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drumlins steeper slope faces the direction from which the glacier came.</a:t>
          </a:r>
        </a:p>
      </dsp:txBody>
      <dsp:txXfrm>
        <a:off x="646016" y="1960508"/>
        <a:ext cx="2315002" cy="1413885"/>
      </dsp:txXfrm>
    </dsp:sp>
    <dsp:sp modelId="{55DADABC-15EE-4406-9A37-A699668F76E7}">
      <dsp:nvSpPr>
        <dsp:cNvPr id="0" name=""/>
        <dsp:cNvSpPr/>
      </dsp:nvSpPr>
      <dsp:spPr>
        <a:xfrm>
          <a:off x="3755938" y="39192"/>
          <a:ext cx="3003723" cy="150186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Stream flowing under melting glaciers leave long, winding ridges of layered sediments called </a:t>
          </a:r>
          <a:r>
            <a:rPr lang="en-US" sz="1900" b="1" kern="1200"/>
            <a:t>eskers</a:t>
          </a:r>
          <a:r>
            <a:rPr lang="en-US" sz="1900" kern="1200"/>
            <a:t>. </a:t>
          </a:r>
        </a:p>
      </dsp:txBody>
      <dsp:txXfrm>
        <a:off x="3799926" y="83180"/>
        <a:ext cx="2915747" cy="1413885"/>
      </dsp:txXfrm>
    </dsp:sp>
    <dsp:sp modelId="{0232D373-5796-41AA-96B4-4E74A5BFB712}">
      <dsp:nvSpPr>
        <dsp:cNvPr id="0" name=""/>
        <dsp:cNvSpPr/>
      </dsp:nvSpPr>
      <dsp:spPr>
        <a:xfrm>
          <a:off x="7510592" y="39192"/>
          <a:ext cx="3003723" cy="150186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kame is a mound of layered sediment that forms when till gets washed into depressions or openings in the melting ice.</a:t>
          </a:r>
        </a:p>
      </dsp:txBody>
      <dsp:txXfrm>
        <a:off x="7554580" y="83180"/>
        <a:ext cx="2915747" cy="1413885"/>
      </dsp:txXfrm>
    </dsp:sp>
    <dsp:sp modelId="{8EA27DA9-9005-441C-9DEA-5795419D4D77}">
      <dsp:nvSpPr>
        <dsp:cNvPr id="0" name=""/>
        <dsp:cNvSpPr/>
      </dsp:nvSpPr>
      <dsp:spPr>
        <a:xfrm>
          <a:off x="7810965" y="1541054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442AB-2260-43FB-AED7-C4FC5384A86F}">
      <dsp:nvSpPr>
        <dsp:cNvPr id="0" name=""/>
        <dsp:cNvSpPr/>
      </dsp:nvSpPr>
      <dsp:spPr>
        <a:xfrm>
          <a:off x="8111337" y="1916520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 the ice finally melts, a cone-shaped hill or mound is left.</a:t>
          </a:r>
        </a:p>
      </dsp:txBody>
      <dsp:txXfrm>
        <a:off x="8155325" y="1960508"/>
        <a:ext cx="2315002" cy="14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49B2-9445-4788-995D-9D89DAED489F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62D06-76A5-416C-9519-0B07EF5E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Gravity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2D06-76A5-416C-9519-0B07EF5E9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paper, there is a drawing of a dune. Students should use this time, and their textbook page 204 to label windward and leeward sides of dune.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2D06-76A5-416C-9519-0B07EF5E9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6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62D06-76A5-416C-9519-0B07EF5E9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6A8A5-35C6-4ABD-B677-BF52A715407B}" type="slidenum">
              <a:rPr lang="en-US"/>
              <a:pPr/>
              <a:t>19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870A3-1A6E-475E-A74C-B92D4584E50E}" type="slidenum">
              <a:rPr lang="en-US"/>
              <a:pPr/>
              <a:t>20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817B-6A15-449B-A243-C722D45FF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7F76-9934-4045-ABC2-26300738B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736A8-B003-4028-B2B9-47F71394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02231-B21F-40A1-8652-6F0E496C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4DA63-9C34-45CD-9E09-99A89E69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AFE7-5DD4-414C-BBF4-EA0A5B70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D8E7C-A7A6-4EA2-BBC1-1A5AD244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BB0C-4400-42F5-AC1B-FF9A928C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27331-3F13-4180-9EBA-0F084B2B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8223-4F75-4E2E-9DDA-662D80FE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02F1A-1707-4276-B5E8-2D610B962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EDA5-09AC-4BA9-B69D-651A2768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F53A-F411-4EF9-B4CE-FB18C723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696D-D1F8-4CD3-8984-B2752590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B5D4-9441-4EFF-A35A-633B6CDE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EAB0-68CA-4C26-A5D9-60F0041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6A6A-8115-480E-BE1B-AF120217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4E1CE-33B4-4A07-BC4F-D69EA415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1DA3E-2072-4B1B-BBDE-D17455E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C35F-9961-4E3E-B284-282A543D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9806-0F8A-4F14-B786-FE9F9C82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43C8-1948-453D-8F4E-6C48CC2D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C53C4-CFB6-4718-ABDA-CBF2B5F5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0EF9-D53F-41CB-9DBD-428F2190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921CB-847D-41E1-82B8-ED4A36BB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1B9B-FFD3-4512-88B0-D4F27ECF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89F1-468A-471A-8EAA-D01120F49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3EC18-6A70-4A5C-A6C7-E661F3CE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712F0-FA84-4632-A180-DAB8597B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1DFAA-39F0-4951-AB50-0D1F9ED6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4489-C19D-4F35-889A-8F93AFFB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1AAD-4C14-447E-9964-BB5EDA9C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7644-1658-437E-B988-D1E184EB1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AA26-6C23-42E1-8301-EF991CCD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F7AEE-6049-4B11-8B4B-6CDEE87B4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165D-4A67-42C8-8E6B-516E419CE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C09EF-D6C9-47A5-83E9-19721B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33119-CB39-47B7-9D2E-6990B1F3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4E42E-1CE7-45C0-890C-21A8BA2C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503B-F4D6-427F-90FE-AB996B5F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54A8D-55F0-417B-A6C6-0AC292A0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BD560-4161-4104-9F93-D6FEA911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0D16-8B77-48CE-AE2D-4B67B455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CCCF6-D632-4AD1-AF26-33F21282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B7140-10FC-4E0E-906E-586F2B8B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C4B4-2416-4BB4-8B9A-4624084A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EEEA-1E06-4F28-8D40-69EF9E8A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A7A0-B8BA-472C-B779-4B0387167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0B1E-58F9-4C2A-B6DD-C0BEFF7D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91F70-8990-461B-9BF4-A23A64BE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FD9D-5C8E-43BB-9B38-65990108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00F39-FB0A-4B8C-BFB3-E928539E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5762-A96B-49EF-A569-78498561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E6A47-057B-4EA8-8031-415F8FB85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AC270-CCD8-4079-A357-9E6C65D68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156FC-B317-48AF-9656-E0387E9B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A745-9F0A-43D2-A615-00F5638A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C12D3-6A21-486C-B62C-9F9073D0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B219F-2A1D-455B-94F0-E3C2A87A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CDF18-0BD0-4295-83E2-39949368F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58A42-6B8E-43D5-B593-FF72BC9DE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DDDD-92F5-4A5E-BC91-D87CF30C5A0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32B1-DE5B-4368-AF01-C569B5B7E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984C-3A96-48A8-9879-33DD20043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A0ED-738E-437B-AD19-8B02E10D4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6YA1W4z_3kg&amp;feature=youtu.b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nationalgeographic.com/video/00000144-0a2d-d3cb-a96c-7b2d85380000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0CB8E0-EB18-4FD9-BDD4-C54B1D45D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871E9-8CFE-49BA-99D7-5E26CD01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Mass Movements, Wind, and Glaciers</a:t>
            </a:r>
          </a:p>
        </p:txBody>
      </p:sp>
    </p:spTree>
    <p:extLst>
      <p:ext uri="{BB962C8B-B14F-4D97-AF65-F5344CB8AC3E}">
        <p14:creationId xmlns:p14="http://schemas.microsoft.com/office/powerpoint/2010/main" val="231191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Title 6">
            <a:extLst>
              <a:ext uri="{FF2B5EF4-FFF2-40B4-BE49-F238E27FC236}">
                <a16:creationId xmlns:a16="http://schemas.microsoft.com/office/drawing/2014/main" id="{27D0C0C1-1C93-46A0-97AC-FD12BB23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Wind Erosion</a:t>
            </a:r>
          </a:p>
        </p:txBody>
      </p:sp>
      <p:graphicFrame>
        <p:nvGraphicFramePr>
          <p:cNvPr id="10245" name="Content Placeholder 7">
            <a:extLst>
              <a:ext uri="{FF2B5EF4-FFF2-40B4-BE49-F238E27FC236}">
                <a16:creationId xmlns:a16="http://schemas.microsoft.com/office/drawing/2014/main" id="{B77C0AD3-D805-4557-91F8-C14D066C5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751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651162-D7D9-4DB4-AB73-9FA19B71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Wind Erosion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B95A40-B269-426F-8382-8EB5ECBF8B0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b="1">
                <a:cs typeface="Times New Roman" pitchFamily="18" charset="0"/>
              </a:rPr>
              <a:t>Abrasion:</a:t>
            </a:r>
            <a:r>
              <a:rPr lang="en-US" sz="200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>
                <a:cs typeface="Times New Roman" pitchFamily="18" charset="0"/>
              </a:rPr>
              <a:t>The wearing away of materials through constant pounding of wind-driven sediments.</a:t>
            </a:r>
          </a:p>
          <a:p>
            <a:pPr eaLnBrk="1" hangingPunct="1"/>
            <a:endParaRPr lang="en-US" sz="2000">
              <a:cs typeface="Times New Roman" pitchFamily="18" charset="0"/>
            </a:endParaRPr>
          </a:p>
          <a:p>
            <a:pPr eaLnBrk="1" hangingPunct="1"/>
            <a:r>
              <a:rPr lang="en-US" sz="2000" b="1">
                <a:cs typeface="Times New Roman" pitchFamily="18" charset="0"/>
              </a:rPr>
              <a:t>Ventifacts: </a:t>
            </a:r>
            <a:r>
              <a:rPr lang="en-US" sz="2000">
                <a:cs typeface="Times New Roman" pitchFamily="18" charset="0"/>
              </a:rPr>
              <a:t>rocks that have been shaped by windblown sediments.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777DA2-6F50-410A-A32D-C17BD98A6BA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b="1">
                <a:cs typeface="Times New Roman" pitchFamily="18" charset="0"/>
              </a:rPr>
              <a:t>Deflation: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The lowering of land surface that results from the removal of surface particles.</a:t>
            </a:r>
          </a:p>
        </p:txBody>
      </p:sp>
    </p:spTree>
    <p:extLst>
      <p:ext uri="{BB962C8B-B14F-4D97-AF65-F5344CB8AC3E}">
        <p14:creationId xmlns:p14="http://schemas.microsoft.com/office/powerpoint/2010/main" val="37715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BF63-1827-4157-B2AA-E929ACA1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Abrasion and Deflation</a:t>
            </a:r>
          </a:p>
        </p:txBody>
      </p:sp>
      <p:pic>
        <p:nvPicPr>
          <p:cNvPr id="5" name="Content Placeholder 4" descr="C:\Users\Phil and Robyn\Desktop\untitled.bmp">
            <a:extLst>
              <a:ext uri="{FF2B5EF4-FFF2-40B4-BE49-F238E27FC236}">
                <a16:creationId xmlns:a16="http://schemas.microsoft.com/office/drawing/2014/main" id="{D563C777-E051-4524-A8A9-D175473E7E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1" y="307731"/>
            <a:ext cx="301821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Phil and Robyn\Desktop\images.jpg">
            <a:extLst>
              <a:ext uri="{FF2B5EF4-FFF2-40B4-BE49-F238E27FC236}">
                <a16:creationId xmlns:a16="http://schemas.microsoft.com/office/drawing/2014/main" id="{4837FDB9-C963-4A6A-92D7-81D7FC670F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6043" y="669774"/>
            <a:ext cx="5455917" cy="3273550"/>
          </a:xfrm>
          <a:prstGeom prst="rect">
            <a:avLst/>
          </a:prstGeom>
          <a:noFill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2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6">
            <a:extLst>
              <a:ext uri="{FF2B5EF4-FFF2-40B4-BE49-F238E27FC236}">
                <a16:creationId xmlns:a16="http://schemas.microsoft.com/office/drawing/2014/main" id="{FE83BABC-24A1-48FD-8BB0-943FC08D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chemeClr val="accent1"/>
                </a:solidFill>
              </a:rPr>
              <a:t>Wind Deposition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Content Placeholder 7">
            <a:extLst>
              <a:ext uri="{FF2B5EF4-FFF2-40B4-BE49-F238E27FC236}">
                <a16:creationId xmlns:a16="http://schemas.microsoft.com/office/drawing/2014/main" id="{E5FBCEF6-CDBE-4177-9F5C-A4BA3E2A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altLang="en-US" sz="2400"/>
              <a:t>When wind velocity decreases, particles are deposited. </a:t>
            </a:r>
          </a:p>
          <a:p>
            <a:r>
              <a:rPr lang="en-US" altLang="en-US" sz="2400"/>
              <a:t>Dunes: piles of windblown sand</a:t>
            </a:r>
          </a:p>
          <a:p>
            <a:pPr lvl="1"/>
            <a:r>
              <a:rPr lang="en-US" altLang="en-US"/>
              <a:t>Windward side is not as steep as the leeward side</a:t>
            </a:r>
          </a:p>
          <a:p>
            <a:pPr lvl="1"/>
            <a:r>
              <a:rPr lang="en-US" altLang="en-US"/>
              <a:t>Wind causes dunes to move (“migrate”)</a:t>
            </a:r>
          </a:p>
          <a:p>
            <a:r>
              <a:rPr lang="en-US" altLang="en-US" sz="2400"/>
              <a:t>Loess: thick windblown silt deposits.  </a:t>
            </a:r>
          </a:p>
          <a:p>
            <a:pPr lvl="1"/>
            <a:r>
              <a:rPr lang="en-US" altLang="en-US"/>
              <a:t>Loess soils are very fertile due to abundant nutrients and minerals.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pages.geo.wvu.edu/~wilson/geol1/lec31/Media/M15_10.gif">
            <a:extLst>
              <a:ext uri="{FF2B5EF4-FFF2-40B4-BE49-F238E27FC236}">
                <a16:creationId xmlns:a16="http://schemas.microsoft.com/office/drawing/2014/main" id="{260ED149-B8AE-4814-B887-3DC3E6D748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452" y="643467"/>
            <a:ext cx="730309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8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F016-9AC2-4520-912A-777EB9D6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Use page 205 to make a table describing the 4 types of dunes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ECEBCC-C7C3-474A-BA95-B727F3BCD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77698"/>
              </p:ext>
            </p:extLst>
          </p:nvPr>
        </p:nvGraphicFramePr>
        <p:xfrm>
          <a:off x="2032000" y="2093494"/>
          <a:ext cx="8128000" cy="43993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74218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8478446"/>
                    </a:ext>
                  </a:extLst>
                </a:gridCol>
              </a:tblGrid>
              <a:tr h="879876"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301585"/>
                  </a:ext>
                </a:extLst>
              </a:tr>
              <a:tr h="879876">
                <a:tc>
                  <a:txBody>
                    <a:bodyPr/>
                    <a:lstStyle/>
                    <a:p>
                      <a:r>
                        <a:rPr lang="en-US" sz="2400" b="1" dirty="0"/>
                        <a:t>Barchan Dunes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022653"/>
                  </a:ext>
                </a:extLst>
              </a:tr>
              <a:tr h="879876">
                <a:tc>
                  <a:txBody>
                    <a:bodyPr/>
                    <a:lstStyle/>
                    <a:p>
                      <a:r>
                        <a:rPr lang="en-US" sz="2400" b="1" dirty="0"/>
                        <a:t>Transverse Dunes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428155"/>
                  </a:ext>
                </a:extLst>
              </a:tr>
              <a:tr h="879876">
                <a:tc>
                  <a:txBody>
                    <a:bodyPr/>
                    <a:lstStyle/>
                    <a:p>
                      <a:r>
                        <a:rPr lang="en-US" sz="2400" b="1" dirty="0"/>
                        <a:t>Parabolic Dunes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44839"/>
                  </a:ext>
                </a:extLst>
              </a:tr>
              <a:tr h="879876">
                <a:tc>
                  <a:txBody>
                    <a:bodyPr/>
                    <a:lstStyle/>
                    <a:p>
                      <a:r>
                        <a:rPr lang="en-US" sz="2400" b="1" dirty="0"/>
                        <a:t>Longitudinal Dunes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97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49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F7E18-0760-4D8F-B7DB-F296B6E5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Wind Erosion occurs in areas of little vegetation coverage… 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tse4.mm.bing.net/th?id=OIP.X1ZLenNzK3iVbxAyE8Il9QHaEz&amp;pid=15.1&amp;P=0&amp;w=271&amp;h=177">
            <a:extLst>
              <a:ext uri="{FF2B5EF4-FFF2-40B4-BE49-F238E27FC236}">
                <a16:creationId xmlns:a16="http://schemas.microsoft.com/office/drawing/2014/main" id="{F3314D96-6790-44CD-B123-711FA3D5A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6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43879-B2AE-4524-AF31-4EC96254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8.3 Glaciers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3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3" descr="C:\Users\Phil and Robyn\Desktop\untitled.bmp">
            <a:extLst>
              <a:ext uri="{FF2B5EF4-FFF2-40B4-BE49-F238E27FC236}">
                <a16:creationId xmlns:a16="http://schemas.microsoft.com/office/drawing/2014/main" id="{9B57F242-A87F-4F2C-8F34-21F987553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-3" b="36290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Phil and Robyn\Desktop\untitled.bmp">
            <a:extLst>
              <a:ext uri="{FF2B5EF4-FFF2-40B4-BE49-F238E27FC236}">
                <a16:creationId xmlns:a16="http://schemas.microsoft.com/office/drawing/2014/main" id="{F750093D-AA0B-452B-ADDA-C5C0C6DF8D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7" b="24619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</p:spPr>
      </p:pic>
      <p:pic>
        <p:nvPicPr>
          <p:cNvPr id="15366" name="Picture 4" descr="C:\Users\Phil and Robyn\Desktop\images.jpg">
            <a:extLst>
              <a:ext uri="{FF2B5EF4-FFF2-40B4-BE49-F238E27FC236}">
                <a16:creationId xmlns:a16="http://schemas.microsoft.com/office/drawing/2014/main" id="{E6FDE069-2E1A-4CAB-A51C-BDCE9941A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r="-1" b="21835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918FFF56-93C1-432E-97BB-10860034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Glaciers</a:t>
            </a:r>
          </a:p>
        </p:txBody>
      </p:sp>
      <p:sp>
        <p:nvSpPr>
          <p:cNvPr id="15364" name="Content Placeholder 4">
            <a:extLst>
              <a:ext uri="{FF2B5EF4-FFF2-40B4-BE49-F238E27FC236}">
                <a16:creationId xmlns:a16="http://schemas.microsoft.com/office/drawing/2014/main" id="{CC0E5099-40FC-4F71-8293-867CCE0CF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21249"/>
            <a:ext cx="5707565" cy="41557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Large moving masses of ice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Currently, 10% of Earth’s surface is covered by glaciers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2 types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Valley glaciers (alpine glaciers)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Continental glaciers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TWO TYPES OF GLACIERS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3200" b="1" dirty="0"/>
              <a:t>Valley glaciers—</a:t>
            </a:r>
            <a:r>
              <a:rPr lang="en-US" sz="3200" dirty="0"/>
              <a:t>moves within valley walls</a:t>
            </a:r>
          </a:p>
          <a:p>
            <a:pPr lvl="1"/>
            <a:r>
              <a:rPr lang="en-US" sz="3200" dirty="0"/>
              <a:t>Long, slow-moving, wedge-like stream of ice</a:t>
            </a:r>
          </a:p>
          <a:p>
            <a:pPr lvl="1"/>
            <a:r>
              <a:rPr lang="en-US" sz="3200" dirty="0"/>
              <a:t>Also called alpine glaciers</a:t>
            </a:r>
          </a:p>
          <a:p>
            <a:pPr lvl="1"/>
            <a:r>
              <a:rPr lang="en-US" sz="3200" dirty="0"/>
              <a:t>Exist on all continents except Australia</a:t>
            </a:r>
            <a:endParaRPr lang="en-US" sz="3200" b="1" dirty="0"/>
          </a:p>
        </p:txBody>
      </p:sp>
      <p:pic>
        <p:nvPicPr>
          <p:cNvPr id="4" name="Picture 9" descr="valley glac">
            <a:extLst>
              <a:ext uri="{FF2B5EF4-FFF2-40B4-BE49-F238E27FC236}">
                <a16:creationId xmlns:a16="http://schemas.microsoft.com/office/drawing/2014/main" id="{13841C68-ECB9-4A8B-8136-96177BA57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2555" r="1" b="1520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FE776-3312-4EB8-9BCE-E77DECA6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8.1 Mass Movements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390781-B593-40E2-B28F-61C9B9182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200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3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TWO TYPES OF GLACIERS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2508990"/>
            <a:ext cx="5927558" cy="434901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Continental glaciers</a:t>
            </a:r>
            <a:r>
              <a:rPr lang="en-US" sz="2400" dirty="0"/>
              <a:t>—covers a large part of a continent</a:t>
            </a:r>
          </a:p>
          <a:p>
            <a:pPr lvl="1"/>
            <a:r>
              <a:rPr lang="en-US" dirty="0"/>
              <a:t>Occur in areas where all precipitation is snow.</a:t>
            </a:r>
          </a:p>
          <a:p>
            <a:pPr lvl="1"/>
            <a:r>
              <a:rPr lang="en-US" dirty="0"/>
              <a:t>Snow and ice build up and move outward in all directions</a:t>
            </a:r>
          </a:p>
          <a:p>
            <a:pPr lvl="1"/>
            <a:r>
              <a:rPr lang="en-US" dirty="0"/>
              <a:t>Can break off into chunks when it reaches the sea</a:t>
            </a:r>
          </a:p>
          <a:p>
            <a:pPr lvl="1"/>
            <a:r>
              <a:rPr lang="en-US" dirty="0"/>
              <a:t>Greenland glacier—size of Mexico</a:t>
            </a:r>
          </a:p>
          <a:p>
            <a:pPr lvl="1"/>
            <a:r>
              <a:rPr lang="en-US" dirty="0"/>
              <a:t>Antarctica glacier—bigger than U.S. and Mexico combined</a:t>
            </a:r>
          </a:p>
          <a:p>
            <a:pPr lvl="1"/>
            <a:r>
              <a:rPr lang="en-US" dirty="0"/>
              <a:t>A glacier that is less than 50,000 square meters is called an </a:t>
            </a:r>
            <a:r>
              <a:rPr lang="en-US" b="1" dirty="0"/>
              <a:t>ice cap.</a:t>
            </a:r>
          </a:p>
          <a:p>
            <a:endParaRPr lang="en-US" sz="1800" dirty="0"/>
          </a:p>
        </p:txBody>
      </p:sp>
      <p:pic>
        <p:nvPicPr>
          <p:cNvPr id="4" name="Picture 7" descr="continental glac">
            <a:extLst>
              <a:ext uri="{FF2B5EF4-FFF2-40B4-BE49-F238E27FC236}">
                <a16:creationId xmlns:a16="http://schemas.microsoft.com/office/drawing/2014/main" id="{E339D53E-7854-432F-907E-5DB518241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479" r="1547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6DDF6-F5F3-42FC-922C-BA6C7542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Glacial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B135-9AB6-41AA-BCC4-9D29D49B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Because of their size, weight, and density glaciers are the most powerful erosional agent.</a:t>
            </a:r>
          </a:p>
          <a:p>
            <a:r>
              <a:rPr lang="en-US" sz="2200">
                <a:solidFill>
                  <a:srgbClr val="000000"/>
                </a:solidFill>
              </a:rPr>
              <a:t>When a valley glacier moves, it breaks off pieces of rock through a process called plucking. </a:t>
            </a:r>
          </a:p>
          <a:p>
            <a:r>
              <a:rPr lang="en-US" sz="2200">
                <a:solidFill>
                  <a:srgbClr val="000000"/>
                </a:solidFill>
              </a:rPr>
              <a:t>As glaciers with rocks embedded in them move over bedrock, they act like sandpaper, grinding parallel scratches into the bedrock.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Small scratches are called striations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Larger ones are called grooves</a:t>
            </a:r>
          </a:p>
          <a:p>
            <a:pPr lvl="2"/>
            <a:r>
              <a:rPr lang="en-US" sz="2200">
                <a:solidFill>
                  <a:srgbClr val="000000"/>
                </a:solidFill>
              </a:rPr>
              <a:t>These marking provide evidence of a glacier’s history and indicate its direction of movements</a:t>
            </a:r>
          </a:p>
        </p:txBody>
      </p:sp>
    </p:spTree>
    <p:extLst>
      <p:ext uri="{BB962C8B-B14F-4D97-AF65-F5344CB8AC3E}">
        <p14:creationId xmlns:p14="http://schemas.microsoft.com/office/powerpoint/2010/main" val="355012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452E6-8DFD-4B29-8F48-19AC8ACE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Glacial erosion, continued</a:t>
            </a:r>
          </a:p>
        </p:txBody>
      </p:sp>
      <p:pic>
        <p:nvPicPr>
          <p:cNvPr id="6" name="Picture 3" descr="C:\Users\Phil and Robyn\Desktop\horn2.jpg">
            <a:extLst>
              <a:ext uri="{FF2B5EF4-FFF2-40B4-BE49-F238E27FC236}">
                <a16:creationId xmlns:a16="http://schemas.microsoft.com/office/drawing/2014/main" id="{DA50C317-2912-462B-B597-4E4B6E38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295" y="478232"/>
            <a:ext cx="2479912" cy="2789902"/>
          </a:xfrm>
          <a:prstGeom prst="rect">
            <a:avLst/>
          </a:prstGeom>
          <a:noFill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Phil and Robyn\Desktop\glacial_cirque.jpg">
            <a:extLst>
              <a:ext uri="{FF2B5EF4-FFF2-40B4-BE49-F238E27FC236}">
                <a16:creationId xmlns:a16="http://schemas.microsoft.com/office/drawing/2014/main" id="{E279B762-B712-45A8-9E89-18669919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886" y="3754505"/>
            <a:ext cx="3662730" cy="245964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D808-2479-4C63-B92A-9A71BEFC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Glacial erosion by valley glaciers creates features known as cirques, horns, and hanging valleys.</a:t>
            </a:r>
          </a:p>
          <a:p>
            <a:pPr lvl="1"/>
            <a:r>
              <a:rPr lang="en-US" sz="1700" b="1" dirty="0">
                <a:solidFill>
                  <a:srgbClr val="FFFFFF"/>
                </a:solidFill>
              </a:rPr>
              <a:t>Cirques: </a:t>
            </a:r>
            <a:r>
              <a:rPr lang="en-US" sz="1700" dirty="0">
                <a:solidFill>
                  <a:srgbClr val="FFFFFF"/>
                </a:solidFill>
              </a:rPr>
              <a:t>deep, bowl-shaped depressions caused by valley glaciers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Where there are glaciers on 3 or more sides of the mountaintop, the carving action creates a steep, pyramid-shaped peak called a horn.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Hanging valleys are formed when higher glaciers converge with the lower primary glaciers and later retreat.</a:t>
            </a:r>
          </a:p>
          <a:p>
            <a:pPr lvl="2"/>
            <a:r>
              <a:rPr lang="en-US" sz="1700" dirty="0">
                <a:solidFill>
                  <a:srgbClr val="FFFFFF"/>
                </a:solidFill>
              </a:rPr>
              <a:t>When the glaciers melt, the valley is left hanging </a:t>
            </a:r>
          </a:p>
          <a:p>
            <a:pPr lvl="2"/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46905F-C70B-4CFF-8029-F8D154A1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Glacial Deposition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C823-2C5A-4384-853E-6FE4BAB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3" y="276227"/>
            <a:ext cx="6927849" cy="656748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Glacial till is the unsorted rock, gravel, sand, and clay that glaciers carry embedded in their ice and on their sides.</a:t>
            </a:r>
          </a:p>
          <a:p>
            <a:r>
              <a:rPr lang="en-US" sz="2400" dirty="0"/>
              <a:t>Glaciers deposit unsorted ridges of till called moraines when the glacier melts.</a:t>
            </a:r>
          </a:p>
          <a:p>
            <a:pPr lvl="1"/>
            <a:r>
              <a:rPr lang="en-US" i="1" dirty="0"/>
              <a:t>Terminal moraines </a:t>
            </a:r>
            <a:r>
              <a:rPr lang="en-US" dirty="0"/>
              <a:t>are found along the edge where the retreating glacier melts </a:t>
            </a:r>
          </a:p>
          <a:p>
            <a:pPr lvl="1"/>
            <a:r>
              <a:rPr lang="en-US" i="1" dirty="0"/>
              <a:t>Lateral moraines </a:t>
            </a:r>
            <a:r>
              <a:rPr lang="en-US" dirty="0"/>
              <a:t>are located parallel to the direction of a valley glacier flow</a:t>
            </a:r>
          </a:p>
          <a:p>
            <a:r>
              <a:rPr lang="en-US" sz="2400" b="1" dirty="0"/>
              <a:t>Outwash plain: </a:t>
            </a:r>
            <a:r>
              <a:rPr lang="en-US" sz="2400" dirty="0"/>
              <a:t>the area at the leading edge of the glacier where the meltwater flows and deposits outwash.</a:t>
            </a:r>
          </a:p>
          <a:p>
            <a:pPr lvl="1"/>
            <a:r>
              <a:rPr lang="en-US" dirty="0"/>
              <a:t>Meltwater contains gravel, sand, and fine silt. </a:t>
            </a:r>
          </a:p>
          <a:p>
            <a:pPr lvl="1"/>
            <a:r>
              <a:rPr lang="en-US" dirty="0"/>
              <a:t>When the sediment is deposited by meltwater carried away from the glacier it is called outwash. </a:t>
            </a:r>
          </a:p>
          <a:p>
            <a:pPr lvl="1"/>
            <a:r>
              <a:rPr lang="en-US" dirty="0"/>
              <a:t>Outwash is always sorted by particle size, naturally.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23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B4380-12F0-4A0B-A5D5-75A1308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Glacial Deposition, continued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1323C0-58E2-4C86-A401-A5833E6FF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154075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983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7D75-6DEB-4B39-8EC3-CE5D37C7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Glacial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ADB-BEE7-44A1-938B-2A2CA5E4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457982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Sometimes a large block of ice breaks off a continental glacier and the surrounding area is covered by sediment. When the ice block melts, it leaves behind a depression called a kettle hole. After the ice block melts, the kettle hole fills with water from precipitation and runoff to form a </a:t>
            </a:r>
            <a:r>
              <a:rPr lang="en-US" sz="3200" i="1" dirty="0"/>
              <a:t>kettle lake.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ow Temperature">
            <a:extLst>
              <a:ext uri="{FF2B5EF4-FFF2-40B4-BE49-F238E27FC236}">
                <a16:creationId xmlns:a16="http://schemas.microsoft.com/office/drawing/2014/main" id="{1F702E22-A5EC-4842-BD25-B4D717B73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>
            <a:extLst>
              <a:ext uri="{FF2B5EF4-FFF2-40B4-BE49-F238E27FC236}">
                <a16:creationId xmlns:a16="http://schemas.microsoft.com/office/drawing/2014/main" id="{963F6AE1-616B-4257-B19A-C29D8FBC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/>
              <a:t>Glacial Deposition</a:t>
            </a:r>
          </a:p>
        </p:txBody>
      </p:sp>
      <p:pic>
        <p:nvPicPr>
          <p:cNvPr id="6" name="Picture 5" descr="C:\Users\Phil and Robyn\Desktop\FG11_20LEFT.jpg">
            <a:extLst>
              <a:ext uri="{FF2B5EF4-FFF2-40B4-BE49-F238E27FC236}">
                <a16:creationId xmlns:a16="http://schemas.microsoft.com/office/drawing/2014/main" id="{A399DC9E-476E-4CC2-9DB6-4D6960E6B4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8676" y="1732344"/>
            <a:ext cx="7465349" cy="4180523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10F446-8AA4-4CB8-BED5-BF6C1C166FBD}"/>
              </a:ext>
            </a:extLst>
          </p:cNvPr>
          <p:cNvSpPr/>
          <p:nvPr/>
        </p:nvSpPr>
        <p:spPr>
          <a:xfrm>
            <a:off x="2233821" y="3473648"/>
            <a:ext cx="1234579" cy="4152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F6C2E-2E52-460F-89DF-9A49B5540B60}"/>
              </a:ext>
            </a:extLst>
          </p:cNvPr>
          <p:cNvSpPr/>
          <p:nvPr/>
        </p:nvSpPr>
        <p:spPr>
          <a:xfrm>
            <a:off x="5555552" y="2499481"/>
            <a:ext cx="767838" cy="3034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5671EF-9EAC-416B-9F39-E40C23F2DA5A}"/>
              </a:ext>
            </a:extLst>
          </p:cNvPr>
          <p:cNvSpPr/>
          <p:nvPr/>
        </p:nvSpPr>
        <p:spPr>
          <a:xfrm>
            <a:off x="4036569" y="3313949"/>
            <a:ext cx="851297" cy="1596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EDE9D-7105-4C82-BD13-AD7D31DD1A4D}"/>
              </a:ext>
            </a:extLst>
          </p:cNvPr>
          <p:cNvSpPr/>
          <p:nvPr/>
        </p:nvSpPr>
        <p:spPr>
          <a:xfrm>
            <a:off x="2000132" y="4719304"/>
            <a:ext cx="1185140" cy="239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28EFD-B15B-4BFA-B6E3-DFB7FE823265}"/>
              </a:ext>
            </a:extLst>
          </p:cNvPr>
          <p:cNvSpPr/>
          <p:nvPr/>
        </p:nvSpPr>
        <p:spPr>
          <a:xfrm rot="470507">
            <a:off x="4670870" y="5070644"/>
            <a:ext cx="3122645" cy="40250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F0C22-143D-40BD-AD4D-E9CC3ED4F380}"/>
              </a:ext>
            </a:extLst>
          </p:cNvPr>
          <p:cNvSpPr/>
          <p:nvPr/>
        </p:nvSpPr>
        <p:spPr>
          <a:xfrm>
            <a:off x="8109446" y="2499481"/>
            <a:ext cx="1234579" cy="4152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325CE6-2884-48BD-9404-F4FDDBECE2D5}"/>
              </a:ext>
            </a:extLst>
          </p:cNvPr>
          <p:cNvSpPr/>
          <p:nvPr/>
        </p:nvSpPr>
        <p:spPr>
          <a:xfrm>
            <a:off x="8343136" y="3377828"/>
            <a:ext cx="934757" cy="2555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8D947C-CF25-4306-BE53-BBD9F004CA7C}"/>
              </a:ext>
            </a:extLst>
          </p:cNvPr>
          <p:cNvSpPr/>
          <p:nvPr/>
        </p:nvSpPr>
        <p:spPr>
          <a:xfrm>
            <a:off x="3903033" y="4447816"/>
            <a:ext cx="918066" cy="3513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C98C-D243-4CBF-8BE2-FAE35AA0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86251" cy="1325563"/>
          </a:xfrm>
        </p:spPr>
        <p:txBody>
          <a:bodyPr/>
          <a:lstStyle/>
          <a:p>
            <a:r>
              <a:rPr lang="en-US" dirty="0"/>
              <a:t>Chapter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5B24-FAE2-4FD4-8F44-3C61CAC2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" y="964276"/>
            <a:ext cx="11121044" cy="5685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8.1</a:t>
            </a:r>
          </a:p>
          <a:p>
            <a:r>
              <a:rPr lang="en-US" dirty="0"/>
              <a:t>Mass movements are classified in part by how rapidly they occur</a:t>
            </a:r>
          </a:p>
          <a:p>
            <a:r>
              <a:rPr lang="en-US" dirty="0"/>
              <a:t>Mass movements are natural processes that can affect human life and activities</a:t>
            </a:r>
          </a:p>
          <a:p>
            <a:r>
              <a:rPr lang="en-US" dirty="0"/>
              <a:t>Human activities can increase the potential for the occurrence of mas movements</a:t>
            </a:r>
          </a:p>
          <a:p>
            <a:pPr marL="0" indent="0">
              <a:buNone/>
            </a:pPr>
            <a:r>
              <a:rPr lang="en-US" b="1" dirty="0"/>
              <a:t>8.2:</a:t>
            </a:r>
          </a:p>
          <a:p>
            <a:r>
              <a:rPr lang="en-US" dirty="0"/>
              <a:t>Wind is a powerful erosional agent</a:t>
            </a:r>
          </a:p>
          <a:p>
            <a:r>
              <a:rPr lang="en-US" dirty="0"/>
              <a:t>Wind can transport sediment in several ways including suspension and saltation</a:t>
            </a:r>
          </a:p>
          <a:p>
            <a:r>
              <a:rPr lang="en-US" dirty="0"/>
              <a:t>Dunes form when wind velocity slows down and windblown sand is deposited</a:t>
            </a:r>
          </a:p>
          <a:p>
            <a:r>
              <a:rPr lang="en-US" dirty="0"/>
              <a:t>Dunes migrate as long as wind continues to blow</a:t>
            </a:r>
          </a:p>
          <a:p>
            <a:pPr marL="0" indent="0">
              <a:buNone/>
            </a:pPr>
            <a:r>
              <a:rPr lang="en-US" b="1" dirty="0"/>
              <a:t>8.3:</a:t>
            </a:r>
          </a:p>
          <a:p>
            <a:r>
              <a:rPr lang="en-US" dirty="0"/>
              <a:t>Glaciers are large moving masses of ice that form near Earth’s poles and in mountain areas.</a:t>
            </a:r>
          </a:p>
          <a:p>
            <a:r>
              <a:rPr lang="en-US" dirty="0"/>
              <a:t>Glaciers can be classified as valley or continental</a:t>
            </a:r>
          </a:p>
          <a:p>
            <a:r>
              <a:rPr lang="en-US" dirty="0"/>
              <a:t>Glaciers modify landscape via erosion and deposition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24532-F2C5-430D-8D40-87DFE3A3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Factors that influence mass movement</a:t>
            </a:r>
          </a:p>
        </p:txBody>
      </p:sp>
      <p:graphicFrame>
        <p:nvGraphicFramePr>
          <p:cNvPr id="5125" name="Content Placeholder 2">
            <a:extLst>
              <a:ext uri="{FF2B5EF4-FFF2-40B4-BE49-F238E27FC236}">
                <a16:creationId xmlns:a16="http://schemas.microsoft.com/office/drawing/2014/main" id="{6FBB23A1-E637-4435-9B51-0873BC000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8280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58A61F-3DC2-4765-815F-9C0A5EF0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3" y="0"/>
            <a:ext cx="10515600" cy="1325563"/>
          </a:xfrm>
        </p:spPr>
        <p:txBody>
          <a:bodyPr/>
          <a:lstStyle/>
          <a:p>
            <a:r>
              <a:rPr lang="en-US" altLang="en-US" dirty="0"/>
              <a:t>Types of Mass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3EE2-5B43-476A-A61D-A1FE53594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1371601"/>
            <a:ext cx="2895600" cy="4754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/>
              <a:t>Creep</a:t>
            </a:r>
            <a:endParaRPr lang="en-US" sz="3000" dirty="0"/>
          </a:p>
          <a:p>
            <a:pPr>
              <a:defRPr/>
            </a:pPr>
            <a:r>
              <a:rPr lang="en-US" sz="4400" dirty="0"/>
              <a:t>Flows</a:t>
            </a:r>
          </a:p>
          <a:p>
            <a:pPr>
              <a:defRPr/>
            </a:pPr>
            <a:r>
              <a:rPr lang="en-US" sz="4400" dirty="0"/>
              <a:t>Slides</a:t>
            </a:r>
          </a:p>
          <a:p>
            <a:pPr>
              <a:defRPr/>
            </a:pPr>
            <a:r>
              <a:rPr lang="en-US" sz="4400" dirty="0"/>
              <a:t>Slumps </a:t>
            </a:r>
          </a:p>
          <a:p>
            <a:pPr>
              <a:defRPr/>
            </a:pPr>
            <a:r>
              <a:rPr lang="en-US" sz="4400" dirty="0"/>
              <a:t>Falls</a:t>
            </a:r>
          </a:p>
          <a:p>
            <a:pPr>
              <a:buNone/>
              <a:defRPr/>
            </a:pPr>
            <a:endParaRPr lang="en-US" dirty="0"/>
          </a:p>
        </p:txBody>
      </p:sp>
      <p:pic>
        <p:nvPicPr>
          <p:cNvPr id="6148" name="Picture 3" descr="C:\Users\Phil and Robyn\Desktop\mass_wasting.jpg">
            <a:extLst>
              <a:ext uri="{FF2B5EF4-FFF2-40B4-BE49-F238E27FC236}">
                <a16:creationId xmlns:a16="http://schemas.microsoft.com/office/drawing/2014/main" id="{9514CC27-C3D0-462C-9CCE-918DC88027E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768" y="864101"/>
            <a:ext cx="7505032" cy="5628774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7B6D-AA56-45B7-9CE5-289F70EE5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38150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/>
              <a:t>Creep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D8928-6249-4BA8-A1F0-77ADE51A1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395" y="1262062"/>
            <a:ext cx="5157787" cy="3684588"/>
          </a:xfrm>
        </p:spPr>
        <p:txBody>
          <a:bodyPr/>
          <a:lstStyle/>
          <a:p>
            <a:r>
              <a:rPr lang="en-US" dirty="0"/>
              <a:t>slow and steady movement of soil down a slope—causes poles, fence posts to lean downhill.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8AAB1-ABB7-4B98-B543-885A9C1D1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819" y="2844382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/>
              <a:t>Flows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A3D18-9CAD-468D-B68D-95F1372CF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819" y="3919872"/>
            <a:ext cx="5183188" cy="3684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Earthflow—a mass of weathered material that has been saturated with water flows downhill.</a:t>
            </a:r>
          </a:p>
          <a:p>
            <a:pPr>
              <a:lnSpc>
                <a:spcPct val="80000"/>
              </a:lnSpc>
            </a:pPr>
            <a:r>
              <a:rPr lang="en-US" dirty="0"/>
              <a:t>Mudflow—the rapid movement of water that contains large amounts of clay and silt.</a:t>
            </a:r>
          </a:p>
        </p:txBody>
      </p:sp>
      <p:pic>
        <p:nvPicPr>
          <p:cNvPr id="7" name="Picture 4" descr="creep3">
            <a:extLst>
              <a:ext uri="{FF2B5EF4-FFF2-40B4-BE49-F238E27FC236}">
                <a16:creationId xmlns:a16="http://schemas.microsoft.com/office/drawing/2014/main" id="{7512415A-18CD-4551-9439-6231D03F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2" y="2684348"/>
            <a:ext cx="5800491" cy="417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Phil and Robyn\Desktop\imagesCAH802E6.jpg">
            <a:extLst>
              <a:ext uri="{FF2B5EF4-FFF2-40B4-BE49-F238E27FC236}">
                <a16:creationId xmlns:a16="http://schemas.microsoft.com/office/drawing/2014/main" id="{B4F8824D-592D-4ABA-AE77-1A4CC159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8337" y="302493"/>
            <a:ext cx="4443663" cy="308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6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E165B-01E6-4491-9D46-75AE353E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70" y="618681"/>
            <a:ext cx="3084998" cy="57241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hlinkClick r:id="rId2"/>
              </a:rPr>
              <a:t>Slides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A rapid, downslope movement of Earth materials that occurs when a relatively thin block of soil, rock, and debris separates from the underlying bedrock is called a </a:t>
            </a:r>
            <a:r>
              <a:rPr lang="en-US" sz="4000" b="1" i="1" dirty="0">
                <a:solidFill>
                  <a:srgbClr val="FFFFFF"/>
                </a:solidFill>
              </a:rPr>
              <a:t>landslide.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:\Users\Phil and Robyn\Desktop\imagesCAFYG0ZM.jpg">
            <a:extLst>
              <a:ext uri="{FF2B5EF4-FFF2-40B4-BE49-F238E27FC236}">
                <a16:creationId xmlns:a16="http://schemas.microsoft.com/office/drawing/2014/main" id="{C7DCBDA7-AC2B-44E9-BD48-ED86F7CE5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0795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CE27-81EF-44CA-BFC5-D9797415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>
                <a:hlinkClick r:id="rId2"/>
              </a:rPr>
              <a:t>Landslides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551CB-33D2-429B-9D54-2BF65266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/>
              <a:t>Slumps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A5A3A-7ED2-4791-88CC-A55A3C517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When the mass of material in a  landslide moves along a curved surface, a slump results. </a:t>
            </a:r>
          </a:p>
          <a:p>
            <a:r>
              <a:rPr lang="en-US" dirty="0"/>
              <a:t>Leave distinct crescent-shaped scars on hillsides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947A1-C161-4226-B283-5A96729A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/>
              <a:t>Avalanches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78485-ED7D-457E-8AD9-AF975FA37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352925"/>
          </a:xfrm>
        </p:spPr>
        <p:txBody>
          <a:bodyPr>
            <a:normAutofit/>
          </a:bodyPr>
          <a:lstStyle/>
          <a:p>
            <a:r>
              <a:rPr lang="en-US" dirty="0"/>
              <a:t>Landslides that occur in mountainous areas with thick accumulations of snow. </a:t>
            </a:r>
          </a:p>
          <a:p>
            <a:r>
              <a:rPr lang="en-US" dirty="0"/>
              <a:t>About 10,000 avalanches occur in the mountains each year in the western US.</a:t>
            </a:r>
          </a:p>
          <a:p>
            <a:r>
              <a:rPr lang="en-US" dirty="0"/>
              <a:t>Vibrations from a single skier can trigger an avalanche. </a:t>
            </a:r>
          </a:p>
          <a:p>
            <a:r>
              <a:rPr lang="en-US" dirty="0"/>
              <a:t>Most common at angles 30-45 degrees</a:t>
            </a:r>
          </a:p>
        </p:txBody>
      </p:sp>
    </p:spTree>
    <p:extLst>
      <p:ext uri="{BB962C8B-B14F-4D97-AF65-F5344CB8AC3E}">
        <p14:creationId xmlns:p14="http://schemas.microsoft.com/office/powerpoint/2010/main" val="131383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F8DE-5BCA-409D-942C-4EF6A654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2EC889-5F07-4851-B4FA-F6EBC91D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main underlying force behind all mass movement?</a:t>
            </a:r>
          </a:p>
        </p:txBody>
      </p:sp>
    </p:spTree>
    <p:extLst>
      <p:ext uri="{BB962C8B-B14F-4D97-AF65-F5344CB8AC3E}">
        <p14:creationId xmlns:p14="http://schemas.microsoft.com/office/powerpoint/2010/main" val="329495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7781748-6F97-4C02-8895-2D636B87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8.2 </a:t>
            </a:r>
            <a:r>
              <a:rPr lang="en-US" sz="6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20881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10176</TotalTime>
  <Words>1132</Words>
  <Application>Microsoft Office PowerPoint</Application>
  <PresentationFormat>Widescreen</PresentationFormat>
  <Paragraphs>138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Chapter 8</vt:lpstr>
      <vt:lpstr>8.1 Mass Movements</vt:lpstr>
      <vt:lpstr>Factors that influence mass movement</vt:lpstr>
      <vt:lpstr>Types of Mass Movements</vt:lpstr>
      <vt:lpstr>PowerPoint Presentation</vt:lpstr>
      <vt:lpstr>Slides A rapid, downslope movement of Earth materials that occurs when a relatively thin block of soil, rock, and debris separates from the underlying bedrock is called a landslide.</vt:lpstr>
      <vt:lpstr>Types of Landslides</vt:lpstr>
      <vt:lpstr>Review</vt:lpstr>
      <vt:lpstr>8.2 WIND</vt:lpstr>
      <vt:lpstr>Wind Erosion</vt:lpstr>
      <vt:lpstr>Wind Erosion</vt:lpstr>
      <vt:lpstr>Abrasion and Deflation</vt:lpstr>
      <vt:lpstr>Wind Deposition</vt:lpstr>
      <vt:lpstr>PowerPoint Presentation</vt:lpstr>
      <vt:lpstr>Use page 205 to make a table describing the 4 types of dunes</vt:lpstr>
      <vt:lpstr>Wind Erosion occurs in areas of little vegetation coverage… </vt:lpstr>
      <vt:lpstr>8.3 Glaciers</vt:lpstr>
      <vt:lpstr>Glaciers</vt:lpstr>
      <vt:lpstr>TWO TYPES OF GLACIERS</vt:lpstr>
      <vt:lpstr>TWO TYPES OF GLACIERS</vt:lpstr>
      <vt:lpstr>Glacial Erosion</vt:lpstr>
      <vt:lpstr>Glacial erosion, continued</vt:lpstr>
      <vt:lpstr>Glacial Deposition</vt:lpstr>
      <vt:lpstr>Glacial Deposition, continued</vt:lpstr>
      <vt:lpstr>Glacial Lakes</vt:lpstr>
      <vt:lpstr>Glacial Deposition</vt:lpstr>
      <vt:lpstr>Chapter Summary: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Lyndsey Norton</dc:creator>
  <cp:lastModifiedBy>Lyndsey Norton</cp:lastModifiedBy>
  <cp:revision>7</cp:revision>
  <dcterms:created xsi:type="dcterms:W3CDTF">2018-12-01T04:08:31Z</dcterms:created>
  <dcterms:modified xsi:type="dcterms:W3CDTF">2018-12-14T19:46:46Z</dcterms:modified>
</cp:coreProperties>
</file>