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2"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5388C-90C3-4E77-A97C-E9837818C2FC}" type="datetimeFigureOut">
              <a:rPr lang="en-US" smtClean="0"/>
              <a:t>11/30/2018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697F29-E4E0-4395-9286-EF71871325A3}" type="slidenum">
              <a:rPr lang="en-US" smtClean="0"/>
              <a:t>‹#›</a:t>
            </a:fld>
            <a:endParaRPr lang="en-US"/>
          </a:p>
        </p:txBody>
      </p:sp>
    </p:spTree>
    <p:extLst>
      <p:ext uri="{BB962C8B-B14F-4D97-AF65-F5344CB8AC3E}">
        <p14:creationId xmlns:p14="http://schemas.microsoft.com/office/powerpoint/2010/main" val="262508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dMD792hJn_Icwy7JrMuWdbdqZWlL23ccwKbhVvUL7sw/edit?usp=shar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i0: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 name="Google Shape;21;i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900" dirty="0"/>
              <a:t>Printable (guided notes) at</a:t>
            </a:r>
            <a:r>
              <a:rPr lang="en-US" sz="900" u="sng" dirty="0">
                <a:solidFill>
                  <a:schemeClr val="hlink"/>
                </a:solidFill>
                <a:hlinkClick r:id="rId3"/>
              </a:rPr>
              <a:t> https://docs.google.com/document/d/1dMD792hJn_Icwy7JrMuWdbdqZWlL23ccwKbhVvUL7sw/edit?usp=sharing</a:t>
            </a:r>
            <a:endParaRPr sz="9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d86c03b0_10: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Google Shape;101;g4d86c03b0_1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i48: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i4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85f3e452_025: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Google Shape;114;g485f3e452_02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i53: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Google Shape;119;i5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d86c03b0_30: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Google Shape;124;g4d86c03b0_3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i75: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Google Shape;131;i7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i115: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Google Shape;142;i11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bea8b177_125_0: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Google Shape;148;gcbea8b177_125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i120: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Google Shape;153;i12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cbea8b177_125_6: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Google Shape;160;gcbea8b177_125_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i9: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 name="Google Shape;31;i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i126: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Google Shape;166;i12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i137: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Google Shape;173;i13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i145: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Google Shape;178;i14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i152: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Google Shape;187;i15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bec3e8528_48_0: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Google Shape;194;g2bec3e8528_48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i168: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Google Shape;201;i16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i173: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i17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i19: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Google Shape;40;i1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cb8e721ed_3_0: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Google Shape;50;gcb8e721ed_3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466" dirty="0"/>
              <a:t>Plantar fasciitis is the inflammation of the thick band of fascia</a:t>
            </a:r>
            <a:endParaRPr sz="1466"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40457add9_40: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Google Shape;57;g40457add9_4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i28: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Google Shape;65;i2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i33: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Google Shape;75;i3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i43: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Google Shape;84;i4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85f3e452_010:notes"/>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Google Shape;90;g485f3e452_01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CA5B-1E16-4073-BAB0-BA3CC091F0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A82ADD-0032-4344-9A92-99CE8295A1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847C70-0829-434B-99AD-C0361B440D2D}"/>
              </a:ext>
            </a:extLst>
          </p:cNvPr>
          <p:cNvSpPr>
            <a:spLocks noGrp="1"/>
          </p:cNvSpPr>
          <p:nvPr>
            <p:ph type="dt" sz="half" idx="10"/>
          </p:nvPr>
        </p:nvSpPr>
        <p:spPr/>
        <p:txBody>
          <a:bodyPr/>
          <a:lstStyle/>
          <a:p>
            <a:fld id="{06601AF8-E491-463F-BC80-55F390750727}" type="datetimeFigureOut">
              <a:rPr lang="en-US" smtClean="0"/>
              <a:t>11/30/2018</a:t>
            </a:fld>
            <a:endParaRPr lang="en-US"/>
          </a:p>
        </p:txBody>
      </p:sp>
      <p:sp>
        <p:nvSpPr>
          <p:cNvPr id="5" name="Footer Placeholder 4">
            <a:extLst>
              <a:ext uri="{FF2B5EF4-FFF2-40B4-BE49-F238E27FC236}">
                <a16:creationId xmlns:a16="http://schemas.microsoft.com/office/drawing/2014/main" id="{6794F969-0C4D-45B1-8084-FC86F1A0F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53725-9B53-470C-92C6-57312AD28379}"/>
              </a:ext>
            </a:extLst>
          </p:cNvPr>
          <p:cNvSpPr>
            <a:spLocks noGrp="1"/>
          </p:cNvSpPr>
          <p:nvPr>
            <p:ph type="sldNum" sz="quarter" idx="12"/>
          </p:nvPr>
        </p:nvSpPr>
        <p:spPr/>
        <p:txBody>
          <a:bodyPr/>
          <a:lstStyle/>
          <a:p>
            <a:fld id="{985FE4C2-E7BC-4186-832B-48E34EAF5868}" type="slidenum">
              <a:rPr lang="en-US" smtClean="0"/>
              <a:t>‹#›</a:t>
            </a:fld>
            <a:endParaRPr lang="en-US"/>
          </a:p>
        </p:txBody>
      </p:sp>
    </p:spTree>
    <p:extLst>
      <p:ext uri="{BB962C8B-B14F-4D97-AF65-F5344CB8AC3E}">
        <p14:creationId xmlns:p14="http://schemas.microsoft.com/office/powerpoint/2010/main" val="4288217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E472-5453-46A6-88CC-6509574AF0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121243-165B-44CE-942D-006561F442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2D6AC-C99A-48C7-9578-698D4A00F6DD}"/>
              </a:ext>
            </a:extLst>
          </p:cNvPr>
          <p:cNvSpPr>
            <a:spLocks noGrp="1"/>
          </p:cNvSpPr>
          <p:nvPr>
            <p:ph type="dt" sz="half" idx="10"/>
          </p:nvPr>
        </p:nvSpPr>
        <p:spPr/>
        <p:txBody>
          <a:bodyPr/>
          <a:lstStyle/>
          <a:p>
            <a:fld id="{06601AF8-E491-463F-BC80-55F390750727}" type="datetimeFigureOut">
              <a:rPr lang="en-US" smtClean="0"/>
              <a:t>11/30/2018</a:t>
            </a:fld>
            <a:endParaRPr lang="en-US"/>
          </a:p>
        </p:txBody>
      </p:sp>
      <p:sp>
        <p:nvSpPr>
          <p:cNvPr id="5" name="Footer Placeholder 4">
            <a:extLst>
              <a:ext uri="{FF2B5EF4-FFF2-40B4-BE49-F238E27FC236}">
                <a16:creationId xmlns:a16="http://schemas.microsoft.com/office/drawing/2014/main" id="{C714E328-4352-495C-A497-9194FCE4C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78098-2275-4758-9164-D2173FA90A3D}"/>
              </a:ext>
            </a:extLst>
          </p:cNvPr>
          <p:cNvSpPr>
            <a:spLocks noGrp="1"/>
          </p:cNvSpPr>
          <p:nvPr>
            <p:ph type="sldNum" sz="quarter" idx="12"/>
          </p:nvPr>
        </p:nvSpPr>
        <p:spPr/>
        <p:txBody>
          <a:bodyPr/>
          <a:lstStyle/>
          <a:p>
            <a:fld id="{985FE4C2-E7BC-4186-832B-48E34EAF5868}" type="slidenum">
              <a:rPr lang="en-US" smtClean="0"/>
              <a:t>‹#›</a:t>
            </a:fld>
            <a:endParaRPr lang="en-US"/>
          </a:p>
        </p:txBody>
      </p:sp>
    </p:spTree>
    <p:extLst>
      <p:ext uri="{BB962C8B-B14F-4D97-AF65-F5344CB8AC3E}">
        <p14:creationId xmlns:p14="http://schemas.microsoft.com/office/powerpoint/2010/main" val="16700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7C5A9E-D32D-4B28-AA22-DE8DA1158E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4350ED-57AA-4C02-9593-18FE2A8348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BB54C-1FC1-47FE-828A-2F8841289963}"/>
              </a:ext>
            </a:extLst>
          </p:cNvPr>
          <p:cNvSpPr>
            <a:spLocks noGrp="1"/>
          </p:cNvSpPr>
          <p:nvPr>
            <p:ph type="dt" sz="half" idx="10"/>
          </p:nvPr>
        </p:nvSpPr>
        <p:spPr/>
        <p:txBody>
          <a:bodyPr/>
          <a:lstStyle/>
          <a:p>
            <a:fld id="{06601AF8-E491-463F-BC80-55F390750727}" type="datetimeFigureOut">
              <a:rPr lang="en-US" smtClean="0"/>
              <a:t>11/30/2018</a:t>
            </a:fld>
            <a:endParaRPr lang="en-US"/>
          </a:p>
        </p:txBody>
      </p:sp>
      <p:sp>
        <p:nvSpPr>
          <p:cNvPr id="5" name="Footer Placeholder 4">
            <a:extLst>
              <a:ext uri="{FF2B5EF4-FFF2-40B4-BE49-F238E27FC236}">
                <a16:creationId xmlns:a16="http://schemas.microsoft.com/office/drawing/2014/main" id="{13D63DE4-D77A-4272-80E4-1863B5772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CFC15-C049-44AB-A8AD-5C2A370456D4}"/>
              </a:ext>
            </a:extLst>
          </p:cNvPr>
          <p:cNvSpPr>
            <a:spLocks noGrp="1"/>
          </p:cNvSpPr>
          <p:nvPr>
            <p:ph type="sldNum" sz="quarter" idx="12"/>
          </p:nvPr>
        </p:nvSpPr>
        <p:spPr/>
        <p:txBody>
          <a:bodyPr/>
          <a:lstStyle/>
          <a:p>
            <a:fld id="{985FE4C2-E7BC-4186-832B-48E34EAF5868}" type="slidenum">
              <a:rPr lang="en-US" smtClean="0"/>
              <a:t>‹#›</a:t>
            </a:fld>
            <a:endParaRPr lang="en-US"/>
          </a:p>
        </p:txBody>
      </p:sp>
    </p:spTree>
    <p:extLst>
      <p:ext uri="{BB962C8B-B14F-4D97-AF65-F5344CB8AC3E}">
        <p14:creationId xmlns:p14="http://schemas.microsoft.com/office/powerpoint/2010/main" val="344640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
        <p:cNvGrpSpPr/>
        <p:nvPr/>
      </p:nvGrpSpPr>
      <p:grpSpPr>
        <a:xfrm>
          <a:off x="0" y="0"/>
          <a:ext cx="0" cy="0"/>
          <a:chOff x="0" y="0"/>
          <a:chExt cx="0" cy="0"/>
        </a:xfrm>
      </p:grpSpPr>
      <p:sp>
        <p:nvSpPr>
          <p:cNvPr id="11" name="Google Shape;11;p4"/>
          <p:cNvSpPr txBox="1">
            <a:spLocks noGrp="1"/>
          </p:cNvSpPr>
          <p:nvPr>
            <p:ph type="title"/>
          </p:nvPr>
        </p:nvSpPr>
        <p:spPr>
          <a:xfrm>
            <a:off x="365760" y="274320"/>
            <a:ext cx="11460480" cy="822960"/>
          </a:xfrm>
          <a:prstGeom prst="rect">
            <a:avLst/>
          </a:prstGeom>
          <a:noFill/>
          <a:ln>
            <a:noFill/>
          </a:ln>
        </p:spPr>
        <p:txBody>
          <a:bodyPr spcFirstLastPara="1" wrap="square" lIns="91425" tIns="91425" rIns="91425" bIns="91425" anchor="t" anchorCtr="0"/>
          <a:lstStyle>
            <a:lvl1pPr lvl="0">
              <a:spcBef>
                <a:spcPts val="0"/>
              </a:spcBef>
              <a:spcAft>
                <a:spcPts val="0"/>
              </a:spcAft>
              <a:buSzPts val="4267"/>
              <a:buChar char="●"/>
              <a:defRPr sz="3839"/>
            </a:lvl1pPr>
            <a:lvl2pPr lvl="1">
              <a:spcBef>
                <a:spcPts val="0"/>
              </a:spcBef>
              <a:spcAft>
                <a:spcPts val="0"/>
              </a:spcAft>
              <a:buSzPts val="4267"/>
              <a:buChar char="○"/>
              <a:defRPr sz="3839"/>
            </a:lvl2pPr>
            <a:lvl3pPr lvl="2">
              <a:spcBef>
                <a:spcPts val="0"/>
              </a:spcBef>
              <a:spcAft>
                <a:spcPts val="0"/>
              </a:spcAft>
              <a:buSzPts val="4267"/>
              <a:buChar char="■"/>
              <a:defRPr sz="3839"/>
            </a:lvl3pPr>
            <a:lvl4pPr lvl="3">
              <a:spcBef>
                <a:spcPts val="0"/>
              </a:spcBef>
              <a:spcAft>
                <a:spcPts val="0"/>
              </a:spcAft>
              <a:buSzPts val="4267"/>
              <a:buChar char="●"/>
              <a:defRPr sz="3839"/>
            </a:lvl4pPr>
            <a:lvl5pPr lvl="4">
              <a:spcBef>
                <a:spcPts val="0"/>
              </a:spcBef>
              <a:spcAft>
                <a:spcPts val="0"/>
              </a:spcAft>
              <a:buSzPts val="4267"/>
              <a:buChar char="○"/>
              <a:defRPr sz="3839"/>
            </a:lvl5pPr>
            <a:lvl6pPr lvl="5">
              <a:spcBef>
                <a:spcPts val="0"/>
              </a:spcBef>
              <a:spcAft>
                <a:spcPts val="0"/>
              </a:spcAft>
              <a:buSzPts val="4267"/>
              <a:buChar char="■"/>
              <a:defRPr sz="3839"/>
            </a:lvl6pPr>
            <a:lvl7pPr lvl="6">
              <a:spcBef>
                <a:spcPts val="0"/>
              </a:spcBef>
              <a:spcAft>
                <a:spcPts val="0"/>
              </a:spcAft>
              <a:buSzPts val="4267"/>
              <a:buChar char="●"/>
              <a:defRPr sz="3839"/>
            </a:lvl7pPr>
            <a:lvl8pPr lvl="7">
              <a:spcBef>
                <a:spcPts val="0"/>
              </a:spcBef>
              <a:spcAft>
                <a:spcPts val="0"/>
              </a:spcAft>
              <a:buSzPts val="4267"/>
              <a:buChar char="○"/>
              <a:defRPr sz="3839"/>
            </a:lvl8pPr>
            <a:lvl9pPr lvl="8">
              <a:spcBef>
                <a:spcPts val="0"/>
              </a:spcBef>
              <a:spcAft>
                <a:spcPts val="0"/>
              </a:spcAft>
              <a:buSzPts val="4267"/>
              <a:buChar char="■"/>
              <a:defRPr sz="3839"/>
            </a:lvl9pPr>
          </a:lstStyle>
          <a:p>
            <a:endParaRPr/>
          </a:p>
        </p:txBody>
      </p:sp>
      <p:sp>
        <p:nvSpPr>
          <p:cNvPr id="12" name="Google Shape;12;p4"/>
          <p:cNvSpPr txBox="1">
            <a:spLocks noGrp="1"/>
          </p:cNvSpPr>
          <p:nvPr>
            <p:ph type="body" idx="1"/>
          </p:nvPr>
        </p:nvSpPr>
        <p:spPr>
          <a:xfrm>
            <a:off x="365760" y="1645920"/>
            <a:ext cx="11460480" cy="4937760"/>
          </a:xfrm>
          <a:prstGeom prst="rect">
            <a:avLst/>
          </a:prstGeom>
          <a:noFill/>
          <a:ln>
            <a:noFill/>
          </a:ln>
        </p:spPr>
        <p:txBody>
          <a:bodyPr spcFirstLastPara="1" wrap="square" lIns="91425" tIns="91425" rIns="91425" bIns="91425" anchor="t" anchorCtr="0"/>
          <a:lstStyle>
            <a:lvl1pPr marL="411480" lvl="0" indent="-358140">
              <a:spcBef>
                <a:spcPts val="0"/>
              </a:spcBef>
              <a:spcAft>
                <a:spcPts val="0"/>
              </a:spcAft>
              <a:buSzPts val="2667"/>
              <a:buChar char="●"/>
              <a:defRPr sz="2399"/>
            </a:lvl1pPr>
            <a:lvl2pPr marL="822960" lvl="1" indent="-358140">
              <a:spcBef>
                <a:spcPts val="0"/>
              </a:spcBef>
              <a:spcAft>
                <a:spcPts val="0"/>
              </a:spcAft>
              <a:buSzPts val="2667"/>
              <a:buChar char="○"/>
              <a:defRPr sz="2399"/>
            </a:lvl2pPr>
            <a:lvl3pPr marL="1234440" lvl="2" indent="-358140">
              <a:spcBef>
                <a:spcPts val="0"/>
              </a:spcBef>
              <a:spcAft>
                <a:spcPts val="0"/>
              </a:spcAft>
              <a:buSzPts val="2667"/>
              <a:buChar char="■"/>
              <a:defRPr sz="2399"/>
            </a:lvl3pPr>
            <a:lvl4pPr marL="1645920" lvl="3" indent="-358140">
              <a:spcBef>
                <a:spcPts val="0"/>
              </a:spcBef>
              <a:spcAft>
                <a:spcPts val="0"/>
              </a:spcAft>
              <a:buSzPts val="2667"/>
              <a:buChar char="●"/>
              <a:defRPr sz="2399"/>
            </a:lvl4pPr>
            <a:lvl5pPr marL="2057400" lvl="4" indent="-358140">
              <a:spcBef>
                <a:spcPts val="0"/>
              </a:spcBef>
              <a:spcAft>
                <a:spcPts val="0"/>
              </a:spcAft>
              <a:buSzPts val="2667"/>
              <a:buChar char="○"/>
              <a:defRPr sz="2399"/>
            </a:lvl5pPr>
            <a:lvl6pPr marL="2468880" lvl="5" indent="-358140">
              <a:spcBef>
                <a:spcPts val="0"/>
              </a:spcBef>
              <a:spcAft>
                <a:spcPts val="0"/>
              </a:spcAft>
              <a:buSzPts val="2667"/>
              <a:buChar char="■"/>
              <a:defRPr sz="2399"/>
            </a:lvl6pPr>
            <a:lvl7pPr marL="2880360" lvl="6" indent="-358140">
              <a:spcBef>
                <a:spcPts val="0"/>
              </a:spcBef>
              <a:spcAft>
                <a:spcPts val="0"/>
              </a:spcAft>
              <a:buSzPts val="2667"/>
              <a:buChar char="●"/>
              <a:defRPr sz="2399"/>
            </a:lvl7pPr>
            <a:lvl8pPr marL="3291840" lvl="7" indent="-358140">
              <a:spcBef>
                <a:spcPts val="0"/>
              </a:spcBef>
              <a:spcAft>
                <a:spcPts val="0"/>
              </a:spcAft>
              <a:buSzPts val="2667"/>
              <a:buChar char="○"/>
              <a:defRPr sz="2399"/>
            </a:lvl8pPr>
            <a:lvl9pPr marL="3703320" lvl="8" indent="-358140">
              <a:spcBef>
                <a:spcPts val="0"/>
              </a:spcBef>
              <a:spcAft>
                <a:spcPts val="0"/>
              </a:spcAft>
              <a:buSzPts val="2667"/>
              <a:buChar char="■"/>
              <a:defRPr sz="2399"/>
            </a:lvl9pPr>
          </a:lstStyle>
          <a:p>
            <a:endParaRPr/>
          </a:p>
        </p:txBody>
      </p:sp>
    </p:spTree>
    <p:extLst>
      <p:ext uri="{BB962C8B-B14F-4D97-AF65-F5344CB8AC3E}">
        <p14:creationId xmlns:p14="http://schemas.microsoft.com/office/powerpoint/2010/main" val="94233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738D4-19B3-42B1-AE80-6F7164CA8C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4A6BA1-70D7-4CA3-AB4C-87E7F4B4DB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68CDF-6900-498E-95FF-EC3D6A7AA67A}"/>
              </a:ext>
            </a:extLst>
          </p:cNvPr>
          <p:cNvSpPr>
            <a:spLocks noGrp="1"/>
          </p:cNvSpPr>
          <p:nvPr>
            <p:ph type="dt" sz="half" idx="10"/>
          </p:nvPr>
        </p:nvSpPr>
        <p:spPr/>
        <p:txBody>
          <a:bodyPr/>
          <a:lstStyle/>
          <a:p>
            <a:fld id="{06601AF8-E491-463F-BC80-55F390750727}" type="datetimeFigureOut">
              <a:rPr lang="en-US" smtClean="0"/>
              <a:t>11/30/2018</a:t>
            </a:fld>
            <a:endParaRPr lang="en-US"/>
          </a:p>
        </p:txBody>
      </p:sp>
      <p:sp>
        <p:nvSpPr>
          <p:cNvPr id="5" name="Footer Placeholder 4">
            <a:extLst>
              <a:ext uri="{FF2B5EF4-FFF2-40B4-BE49-F238E27FC236}">
                <a16:creationId xmlns:a16="http://schemas.microsoft.com/office/drawing/2014/main" id="{5F2A9F87-03A6-4CA4-B9FB-925233DB6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BDA05-7900-4BE7-B1FE-585F0B29829F}"/>
              </a:ext>
            </a:extLst>
          </p:cNvPr>
          <p:cNvSpPr>
            <a:spLocks noGrp="1"/>
          </p:cNvSpPr>
          <p:nvPr>
            <p:ph type="sldNum" sz="quarter" idx="12"/>
          </p:nvPr>
        </p:nvSpPr>
        <p:spPr/>
        <p:txBody>
          <a:bodyPr/>
          <a:lstStyle/>
          <a:p>
            <a:fld id="{985FE4C2-E7BC-4186-832B-48E34EAF5868}" type="slidenum">
              <a:rPr lang="en-US" smtClean="0"/>
              <a:t>‹#›</a:t>
            </a:fld>
            <a:endParaRPr lang="en-US"/>
          </a:p>
        </p:txBody>
      </p:sp>
    </p:spTree>
    <p:extLst>
      <p:ext uri="{BB962C8B-B14F-4D97-AF65-F5344CB8AC3E}">
        <p14:creationId xmlns:p14="http://schemas.microsoft.com/office/powerpoint/2010/main" val="107076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324B-395F-4D35-ACFE-69505F68FE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5AA2DD-7629-49E5-BE5D-EA11EC6E4D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385D57-1B4C-4D41-A5E5-08A332775235}"/>
              </a:ext>
            </a:extLst>
          </p:cNvPr>
          <p:cNvSpPr>
            <a:spLocks noGrp="1"/>
          </p:cNvSpPr>
          <p:nvPr>
            <p:ph type="dt" sz="half" idx="10"/>
          </p:nvPr>
        </p:nvSpPr>
        <p:spPr/>
        <p:txBody>
          <a:bodyPr/>
          <a:lstStyle/>
          <a:p>
            <a:fld id="{06601AF8-E491-463F-BC80-55F390750727}" type="datetimeFigureOut">
              <a:rPr lang="en-US" smtClean="0"/>
              <a:t>11/30/2018</a:t>
            </a:fld>
            <a:endParaRPr lang="en-US"/>
          </a:p>
        </p:txBody>
      </p:sp>
      <p:sp>
        <p:nvSpPr>
          <p:cNvPr id="5" name="Footer Placeholder 4">
            <a:extLst>
              <a:ext uri="{FF2B5EF4-FFF2-40B4-BE49-F238E27FC236}">
                <a16:creationId xmlns:a16="http://schemas.microsoft.com/office/drawing/2014/main" id="{128C845B-8432-4AE5-8220-E0442A361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984F6D-B734-4F6B-AF33-BB549508BA79}"/>
              </a:ext>
            </a:extLst>
          </p:cNvPr>
          <p:cNvSpPr>
            <a:spLocks noGrp="1"/>
          </p:cNvSpPr>
          <p:nvPr>
            <p:ph type="sldNum" sz="quarter" idx="12"/>
          </p:nvPr>
        </p:nvSpPr>
        <p:spPr/>
        <p:txBody>
          <a:bodyPr/>
          <a:lstStyle/>
          <a:p>
            <a:fld id="{985FE4C2-E7BC-4186-832B-48E34EAF5868}" type="slidenum">
              <a:rPr lang="en-US" smtClean="0"/>
              <a:t>‹#›</a:t>
            </a:fld>
            <a:endParaRPr lang="en-US"/>
          </a:p>
        </p:txBody>
      </p:sp>
    </p:spTree>
    <p:extLst>
      <p:ext uri="{BB962C8B-B14F-4D97-AF65-F5344CB8AC3E}">
        <p14:creationId xmlns:p14="http://schemas.microsoft.com/office/powerpoint/2010/main" val="2960536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3CBEC-B9E8-42A5-9479-8E1384DB6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6D581-D1BC-4D64-A317-A59CD8D045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A699DF-CE53-48D3-B2D8-47EA5F8EAF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D0F158-0592-4557-860E-B61099E24C42}"/>
              </a:ext>
            </a:extLst>
          </p:cNvPr>
          <p:cNvSpPr>
            <a:spLocks noGrp="1"/>
          </p:cNvSpPr>
          <p:nvPr>
            <p:ph type="dt" sz="half" idx="10"/>
          </p:nvPr>
        </p:nvSpPr>
        <p:spPr/>
        <p:txBody>
          <a:bodyPr/>
          <a:lstStyle/>
          <a:p>
            <a:fld id="{06601AF8-E491-463F-BC80-55F390750727}" type="datetimeFigureOut">
              <a:rPr lang="en-US" smtClean="0"/>
              <a:t>11/30/2018</a:t>
            </a:fld>
            <a:endParaRPr lang="en-US"/>
          </a:p>
        </p:txBody>
      </p:sp>
      <p:sp>
        <p:nvSpPr>
          <p:cNvPr id="6" name="Footer Placeholder 5">
            <a:extLst>
              <a:ext uri="{FF2B5EF4-FFF2-40B4-BE49-F238E27FC236}">
                <a16:creationId xmlns:a16="http://schemas.microsoft.com/office/drawing/2014/main" id="{99E51D31-CFEC-4570-AAFD-EAB13BA03A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50034D-E36B-44BD-8490-BEA259DEE8E4}"/>
              </a:ext>
            </a:extLst>
          </p:cNvPr>
          <p:cNvSpPr>
            <a:spLocks noGrp="1"/>
          </p:cNvSpPr>
          <p:nvPr>
            <p:ph type="sldNum" sz="quarter" idx="12"/>
          </p:nvPr>
        </p:nvSpPr>
        <p:spPr/>
        <p:txBody>
          <a:bodyPr/>
          <a:lstStyle/>
          <a:p>
            <a:fld id="{985FE4C2-E7BC-4186-832B-48E34EAF5868}" type="slidenum">
              <a:rPr lang="en-US" smtClean="0"/>
              <a:t>‹#›</a:t>
            </a:fld>
            <a:endParaRPr lang="en-US"/>
          </a:p>
        </p:txBody>
      </p:sp>
    </p:spTree>
    <p:extLst>
      <p:ext uri="{BB962C8B-B14F-4D97-AF65-F5344CB8AC3E}">
        <p14:creationId xmlns:p14="http://schemas.microsoft.com/office/powerpoint/2010/main" val="46186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9618-1B71-459A-B5C9-9922A9454F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88B19D-0BB1-4948-B777-967888B1F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C67FDB-F48D-464D-B2C5-535631007B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CE6E8D-3FE3-49CD-A4B4-62088EEAA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061872-A34D-4421-B3AA-25B5A93671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0DE8D6-875F-4592-A644-A31D62E463E8}"/>
              </a:ext>
            </a:extLst>
          </p:cNvPr>
          <p:cNvSpPr>
            <a:spLocks noGrp="1"/>
          </p:cNvSpPr>
          <p:nvPr>
            <p:ph type="dt" sz="half" idx="10"/>
          </p:nvPr>
        </p:nvSpPr>
        <p:spPr/>
        <p:txBody>
          <a:bodyPr/>
          <a:lstStyle/>
          <a:p>
            <a:fld id="{06601AF8-E491-463F-BC80-55F390750727}" type="datetimeFigureOut">
              <a:rPr lang="en-US" smtClean="0"/>
              <a:t>11/30/2018</a:t>
            </a:fld>
            <a:endParaRPr lang="en-US"/>
          </a:p>
        </p:txBody>
      </p:sp>
      <p:sp>
        <p:nvSpPr>
          <p:cNvPr id="8" name="Footer Placeholder 7">
            <a:extLst>
              <a:ext uri="{FF2B5EF4-FFF2-40B4-BE49-F238E27FC236}">
                <a16:creationId xmlns:a16="http://schemas.microsoft.com/office/drawing/2014/main" id="{05FAC435-3134-4AF2-A7AF-2FF5374FB8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565C58-736C-4141-993E-CDDDAC88D053}"/>
              </a:ext>
            </a:extLst>
          </p:cNvPr>
          <p:cNvSpPr>
            <a:spLocks noGrp="1"/>
          </p:cNvSpPr>
          <p:nvPr>
            <p:ph type="sldNum" sz="quarter" idx="12"/>
          </p:nvPr>
        </p:nvSpPr>
        <p:spPr/>
        <p:txBody>
          <a:bodyPr/>
          <a:lstStyle/>
          <a:p>
            <a:fld id="{985FE4C2-E7BC-4186-832B-48E34EAF5868}" type="slidenum">
              <a:rPr lang="en-US" smtClean="0"/>
              <a:t>‹#›</a:t>
            </a:fld>
            <a:endParaRPr lang="en-US"/>
          </a:p>
        </p:txBody>
      </p:sp>
    </p:spTree>
    <p:extLst>
      <p:ext uri="{BB962C8B-B14F-4D97-AF65-F5344CB8AC3E}">
        <p14:creationId xmlns:p14="http://schemas.microsoft.com/office/powerpoint/2010/main" val="2530261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DF69-170D-4AB9-908E-0F9D5B296B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49022C-1698-4EAE-983B-5FBBA7DFB3D5}"/>
              </a:ext>
            </a:extLst>
          </p:cNvPr>
          <p:cNvSpPr>
            <a:spLocks noGrp="1"/>
          </p:cNvSpPr>
          <p:nvPr>
            <p:ph type="dt" sz="half" idx="10"/>
          </p:nvPr>
        </p:nvSpPr>
        <p:spPr/>
        <p:txBody>
          <a:bodyPr/>
          <a:lstStyle/>
          <a:p>
            <a:fld id="{06601AF8-E491-463F-BC80-55F390750727}" type="datetimeFigureOut">
              <a:rPr lang="en-US" smtClean="0"/>
              <a:t>11/30/2018</a:t>
            </a:fld>
            <a:endParaRPr lang="en-US"/>
          </a:p>
        </p:txBody>
      </p:sp>
      <p:sp>
        <p:nvSpPr>
          <p:cNvPr id="4" name="Footer Placeholder 3">
            <a:extLst>
              <a:ext uri="{FF2B5EF4-FFF2-40B4-BE49-F238E27FC236}">
                <a16:creationId xmlns:a16="http://schemas.microsoft.com/office/drawing/2014/main" id="{0DE744E2-935A-4141-BE4D-35668F4E6B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32C1A-5B49-429D-8C64-C00EDC1474F2}"/>
              </a:ext>
            </a:extLst>
          </p:cNvPr>
          <p:cNvSpPr>
            <a:spLocks noGrp="1"/>
          </p:cNvSpPr>
          <p:nvPr>
            <p:ph type="sldNum" sz="quarter" idx="12"/>
          </p:nvPr>
        </p:nvSpPr>
        <p:spPr/>
        <p:txBody>
          <a:bodyPr/>
          <a:lstStyle/>
          <a:p>
            <a:fld id="{985FE4C2-E7BC-4186-832B-48E34EAF5868}" type="slidenum">
              <a:rPr lang="en-US" smtClean="0"/>
              <a:t>‹#›</a:t>
            </a:fld>
            <a:endParaRPr lang="en-US"/>
          </a:p>
        </p:txBody>
      </p:sp>
    </p:spTree>
    <p:extLst>
      <p:ext uri="{BB962C8B-B14F-4D97-AF65-F5344CB8AC3E}">
        <p14:creationId xmlns:p14="http://schemas.microsoft.com/office/powerpoint/2010/main" val="311244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CF3DEA-4D0B-46C3-B66E-216F54DD9C11}"/>
              </a:ext>
            </a:extLst>
          </p:cNvPr>
          <p:cNvSpPr>
            <a:spLocks noGrp="1"/>
          </p:cNvSpPr>
          <p:nvPr>
            <p:ph type="dt" sz="half" idx="10"/>
          </p:nvPr>
        </p:nvSpPr>
        <p:spPr/>
        <p:txBody>
          <a:bodyPr/>
          <a:lstStyle/>
          <a:p>
            <a:fld id="{06601AF8-E491-463F-BC80-55F390750727}" type="datetimeFigureOut">
              <a:rPr lang="en-US" smtClean="0"/>
              <a:t>11/30/2018</a:t>
            </a:fld>
            <a:endParaRPr lang="en-US"/>
          </a:p>
        </p:txBody>
      </p:sp>
      <p:sp>
        <p:nvSpPr>
          <p:cNvPr id="3" name="Footer Placeholder 2">
            <a:extLst>
              <a:ext uri="{FF2B5EF4-FFF2-40B4-BE49-F238E27FC236}">
                <a16:creationId xmlns:a16="http://schemas.microsoft.com/office/drawing/2014/main" id="{2FCF26E1-DC86-4B08-B032-AB596E5AF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9A4026-44F2-454F-8D83-F0A4F3FE8A48}"/>
              </a:ext>
            </a:extLst>
          </p:cNvPr>
          <p:cNvSpPr>
            <a:spLocks noGrp="1"/>
          </p:cNvSpPr>
          <p:nvPr>
            <p:ph type="sldNum" sz="quarter" idx="12"/>
          </p:nvPr>
        </p:nvSpPr>
        <p:spPr/>
        <p:txBody>
          <a:bodyPr/>
          <a:lstStyle/>
          <a:p>
            <a:fld id="{985FE4C2-E7BC-4186-832B-48E34EAF5868}" type="slidenum">
              <a:rPr lang="en-US" smtClean="0"/>
              <a:t>‹#›</a:t>
            </a:fld>
            <a:endParaRPr lang="en-US"/>
          </a:p>
        </p:txBody>
      </p:sp>
    </p:spTree>
    <p:extLst>
      <p:ext uri="{BB962C8B-B14F-4D97-AF65-F5344CB8AC3E}">
        <p14:creationId xmlns:p14="http://schemas.microsoft.com/office/powerpoint/2010/main" val="363538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23350-6590-4960-B6FD-48E88F34C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1FFC0C-E017-4187-BB77-D029E5F6B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88F168-B5B9-4738-850E-146F86BF3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2C3FEA-C9A6-4BAE-A861-C5D03CA396AC}"/>
              </a:ext>
            </a:extLst>
          </p:cNvPr>
          <p:cNvSpPr>
            <a:spLocks noGrp="1"/>
          </p:cNvSpPr>
          <p:nvPr>
            <p:ph type="dt" sz="half" idx="10"/>
          </p:nvPr>
        </p:nvSpPr>
        <p:spPr/>
        <p:txBody>
          <a:bodyPr/>
          <a:lstStyle/>
          <a:p>
            <a:fld id="{06601AF8-E491-463F-BC80-55F390750727}" type="datetimeFigureOut">
              <a:rPr lang="en-US" smtClean="0"/>
              <a:t>11/30/2018</a:t>
            </a:fld>
            <a:endParaRPr lang="en-US"/>
          </a:p>
        </p:txBody>
      </p:sp>
      <p:sp>
        <p:nvSpPr>
          <p:cNvPr id="6" name="Footer Placeholder 5">
            <a:extLst>
              <a:ext uri="{FF2B5EF4-FFF2-40B4-BE49-F238E27FC236}">
                <a16:creationId xmlns:a16="http://schemas.microsoft.com/office/drawing/2014/main" id="{A7D85CD6-8DA3-423E-9E46-DCFC67817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60777-2B01-4CB2-BA52-82AB2DE30596}"/>
              </a:ext>
            </a:extLst>
          </p:cNvPr>
          <p:cNvSpPr>
            <a:spLocks noGrp="1"/>
          </p:cNvSpPr>
          <p:nvPr>
            <p:ph type="sldNum" sz="quarter" idx="12"/>
          </p:nvPr>
        </p:nvSpPr>
        <p:spPr/>
        <p:txBody>
          <a:bodyPr/>
          <a:lstStyle/>
          <a:p>
            <a:fld id="{985FE4C2-E7BC-4186-832B-48E34EAF5868}" type="slidenum">
              <a:rPr lang="en-US" smtClean="0"/>
              <a:t>‹#›</a:t>
            </a:fld>
            <a:endParaRPr lang="en-US"/>
          </a:p>
        </p:txBody>
      </p:sp>
    </p:spTree>
    <p:extLst>
      <p:ext uri="{BB962C8B-B14F-4D97-AF65-F5344CB8AC3E}">
        <p14:creationId xmlns:p14="http://schemas.microsoft.com/office/powerpoint/2010/main" val="382153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4439-639F-42F7-B913-8116474D9C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03EBB7-B4B7-47D6-90D1-2C424D5709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8FB21B-4DC6-48AE-B11F-2D15757BA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4162AF-AD61-49A2-82D8-2B9ECB2B511F}"/>
              </a:ext>
            </a:extLst>
          </p:cNvPr>
          <p:cNvSpPr>
            <a:spLocks noGrp="1"/>
          </p:cNvSpPr>
          <p:nvPr>
            <p:ph type="dt" sz="half" idx="10"/>
          </p:nvPr>
        </p:nvSpPr>
        <p:spPr/>
        <p:txBody>
          <a:bodyPr/>
          <a:lstStyle/>
          <a:p>
            <a:fld id="{06601AF8-E491-463F-BC80-55F390750727}" type="datetimeFigureOut">
              <a:rPr lang="en-US" smtClean="0"/>
              <a:t>11/30/2018</a:t>
            </a:fld>
            <a:endParaRPr lang="en-US"/>
          </a:p>
        </p:txBody>
      </p:sp>
      <p:sp>
        <p:nvSpPr>
          <p:cNvPr id="6" name="Footer Placeholder 5">
            <a:extLst>
              <a:ext uri="{FF2B5EF4-FFF2-40B4-BE49-F238E27FC236}">
                <a16:creationId xmlns:a16="http://schemas.microsoft.com/office/drawing/2014/main" id="{7CC7AE65-8790-4BA4-A77D-64EADF56F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5C78CB-272A-4382-B087-542802AE5948}"/>
              </a:ext>
            </a:extLst>
          </p:cNvPr>
          <p:cNvSpPr>
            <a:spLocks noGrp="1"/>
          </p:cNvSpPr>
          <p:nvPr>
            <p:ph type="sldNum" sz="quarter" idx="12"/>
          </p:nvPr>
        </p:nvSpPr>
        <p:spPr/>
        <p:txBody>
          <a:bodyPr/>
          <a:lstStyle/>
          <a:p>
            <a:fld id="{985FE4C2-E7BC-4186-832B-48E34EAF5868}" type="slidenum">
              <a:rPr lang="en-US" smtClean="0"/>
              <a:t>‹#›</a:t>
            </a:fld>
            <a:endParaRPr lang="en-US"/>
          </a:p>
        </p:txBody>
      </p:sp>
    </p:spTree>
    <p:extLst>
      <p:ext uri="{BB962C8B-B14F-4D97-AF65-F5344CB8AC3E}">
        <p14:creationId xmlns:p14="http://schemas.microsoft.com/office/powerpoint/2010/main" val="845381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686147-6E58-4AEC-BD3F-6678FACA9C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3A1267-AA8F-4ED6-AC22-8A102524E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CF842-EEB5-480B-A443-3BFD8F994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01AF8-E491-463F-BC80-55F390750727}" type="datetimeFigureOut">
              <a:rPr lang="en-US" smtClean="0"/>
              <a:t>11/30/2018</a:t>
            </a:fld>
            <a:endParaRPr lang="en-US"/>
          </a:p>
        </p:txBody>
      </p:sp>
      <p:sp>
        <p:nvSpPr>
          <p:cNvPr id="5" name="Footer Placeholder 4">
            <a:extLst>
              <a:ext uri="{FF2B5EF4-FFF2-40B4-BE49-F238E27FC236}">
                <a16:creationId xmlns:a16="http://schemas.microsoft.com/office/drawing/2014/main" id="{114CDAA1-42B8-4879-91E2-68E068F07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E2E4A6-BBA2-4079-B746-859D04CE63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FE4C2-E7BC-4186-832B-48E34EAF5868}" type="slidenum">
              <a:rPr lang="en-US" smtClean="0"/>
              <a:t>‹#›</a:t>
            </a:fld>
            <a:endParaRPr lang="en-US"/>
          </a:p>
        </p:txBody>
      </p:sp>
    </p:spTree>
    <p:extLst>
      <p:ext uri="{BB962C8B-B14F-4D97-AF65-F5344CB8AC3E}">
        <p14:creationId xmlns:p14="http://schemas.microsoft.com/office/powerpoint/2010/main" val="3181803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ZscXOvDgCmQ"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docs.google.com/leaf?id=0Bx72aSXCBO09YTFhOGFlNTktNTE3Zi00YjJjLTgxYTMtMTY2MDA1ZTVhYmU0&amp;hl=en_U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Ktv-CaOt6UQ"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hyperlink" Target="http://tabletopwhale.com/2014/08/12/a-users-guide-to-muscles.html"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A1B79-825B-4534-9DB1-2C709E7A537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0DE130A-32BA-4A62-806C-B181F641C98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5322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5"/>
          <p:cNvPicPr preferRelativeResize="0"/>
          <p:nvPr/>
        </p:nvPicPr>
        <p:blipFill>
          <a:blip r:embed="rId3">
            <a:alphaModFix/>
          </a:blip>
          <a:stretch>
            <a:fillRect/>
          </a:stretch>
        </p:blipFill>
        <p:spPr>
          <a:xfrm>
            <a:off x="1654118" y="121950"/>
            <a:ext cx="8883765" cy="4274190"/>
          </a:xfrm>
          <a:prstGeom prst="rect">
            <a:avLst/>
          </a:prstGeom>
          <a:noFill/>
          <a:ln>
            <a:noFill/>
          </a:ln>
        </p:spPr>
      </p:pic>
      <p:sp>
        <p:nvSpPr>
          <p:cNvPr id="93" name="Google Shape;93;p15"/>
          <p:cNvSpPr txBox="1"/>
          <p:nvPr/>
        </p:nvSpPr>
        <p:spPr>
          <a:xfrm>
            <a:off x="7414028" y="217215"/>
            <a:ext cx="2596320" cy="533520"/>
          </a:xfrm>
          <a:prstGeom prst="rect">
            <a:avLst/>
          </a:prstGeom>
          <a:noFill/>
          <a:ln>
            <a:noFill/>
          </a:ln>
        </p:spPr>
        <p:txBody>
          <a:bodyPr spcFirstLastPara="1" wrap="square" lIns="82283" tIns="82283" rIns="82283" bIns="82283" anchor="t" anchorCtr="0">
            <a:noAutofit/>
          </a:bodyPr>
          <a:lstStyle/>
          <a:p>
            <a:r>
              <a:rPr lang="en-US" sz="2700"/>
              <a:t>Sarcolemma</a:t>
            </a:r>
            <a:endParaRPr sz="2700"/>
          </a:p>
        </p:txBody>
      </p:sp>
      <p:sp>
        <p:nvSpPr>
          <p:cNvPr id="94" name="Google Shape;94;p15"/>
          <p:cNvSpPr txBox="1"/>
          <p:nvPr/>
        </p:nvSpPr>
        <p:spPr>
          <a:xfrm>
            <a:off x="7540838" y="750735"/>
            <a:ext cx="2596320" cy="533520"/>
          </a:xfrm>
          <a:prstGeom prst="rect">
            <a:avLst/>
          </a:prstGeom>
          <a:noFill/>
          <a:ln>
            <a:noFill/>
          </a:ln>
        </p:spPr>
        <p:txBody>
          <a:bodyPr spcFirstLastPara="1" wrap="square" lIns="82283" tIns="82283" rIns="82283" bIns="82283" anchor="t" anchorCtr="0">
            <a:noAutofit/>
          </a:bodyPr>
          <a:lstStyle/>
          <a:p>
            <a:r>
              <a:rPr lang="en-US" sz="2700"/>
              <a:t>Mitochondrion</a:t>
            </a:r>
            <a:endParaRPr sz="2700"/>
          </a:p>
        </p:txBody>
      </p:sp>
      <p:sp>
        <p:nvSpPr>
          <p:cNvPr id="95" name="Google Shape;95;p15"/>
          <p:cNvSpPr txBox="1"/>
          <p:nvPr/>
        </p:nvSpPr>
        <p:spPr>
          <a:xfrm>
            <a:off x="7626293" y="1401818"/>
            <a:ext cx="2596320" cy="533520"/>
          </a:xfrm>
          <a:prstGeom prst="rect">
            <a:avLst/>
          </a:prstGeom>
          <a:noFill/>
          <a:ln>
            <a:noFill/>
          </a:ln>
        </p:spPr>
        <p:txBody>
          <a:bodyPr spcFirstLastPara="1" wrap="square" lIns="82283" tIns="82283" rIns="82283" bIns="82283" anchor="t" anchorCtr="0">
            <a:noAutofit/>
          </a:bodyPr>
          <a:lstStyle/>
          <a:p>
            <a:r>
              <a:rPr lang="en-US" sz="2700"/>
              <a:t>Sarcoplasm</a:t>
            </a:r>
            <a:endParaRPr sz="2700"/>
          </a:p>
        </p:txBody>
      </p:sp>
      <p:sp>
        <p:nvSpPr>
          <p:cNvPr id="96" name="Google Shape;96;p15"/>
          <p:cNvSpPr txBox="1"/>
          <p:nvPr/>
        </p:nvSpPr>
        <p:spPr>
          <a:xfrm>
            <a:off x="7722075" y="3100883"/>
            <a:ext cx="2596320" cy="533520"/>
          </a:xfrm>
          <a:prstGeom prst="rect">
            <a:avLst/>
          </a:prstGeom>
          <a:noFill/>
          <a:ln>
            <a:noFill/>
          </a:ln>
        </p:spPr>
        <p:txBody>
          <a:bodyPr spcFirstLastPara="1" wrap="square" lIns="82283" tIns="82283" rIns="82283" bIns="82283" anchor="t" anchorCtr="0">
            <a:noAutofit/>
          </a:bodyPr>
          <a:lstStyle/>
          <a:p>
            <a:r>
              <a:rPr lang="en-US" sz="2700"/>
              <a:t>Myofibril</a:t>
            </a:r>
            <a:endParaRPr sz="2700"/>
          </a:p>
        </p:txBody>
      </p:sp>
      <p:sp>
        <p:nvSpPr>
          <p:cNvPr id="97" name="Google Shape;97;p15"/>
          <p:cNvSpPr txBox="1"/>
          <p:nvPr/>
        </p:nvSpPr>
        <p:spPr>
          <a:xfrm>
            <a:off x="1799985" y="121950"/>
            <a:ext cx="2596320" cy="533520"/>
          </a:xfrm>
          <a:prstGeom prst="rect">
            <a:avLst/>
          </a:prstGeom>
          <a:noFill/>
          <a:ln>
            <a:noFill/>
          </a:ln>
        </p:spPr>
        <p:txBody>
          <a:bodyPr spcFirstLastPara="1" wrap="square" lIns="82283" tIns="82283" rIns="82283" bIns="82283" anchor="t" anchorCtr="0">
            <a:noAutofit/>
          </a:bodyPr>
          <a:lstStyle/>
          <a:p>
            <a:r>
              <a:rPr lang="en-US" sz="2700"/>
              <a:t>Nucleus</a:t>
            </a:r>
            <a:endParaRPr sz="2700"/>
          </a:p>
        </p:txBody>
      </p:sp>
      <p:pic>
        <p:nvPicPr>
          <p:cNvPr id="98" name="Google Shape;98;p15" descr="picture31322835898277.jpg"/>
          <p:cNvPicPr preferRelativeResize="0"/>
          <p:nvPr/>
        </p:nvPicPr>
        <p:blipFill>
          <a:blip r:embed="rId4">
            <a:alphaModFix/>
          </a:blip>
          <a:stretch>
            <a:fillRect/>
          </a:stretch>
        </p:blipFill>
        <p:spPr>
          <a:xfrm>
            <a:off x="3103703" y="4396140"/>
            <a:ext cx="5733405" cy="23468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1652700" y="197685"/>
            <a:ext cx="8595450" cy="822960"/>
          </a:xfrm>
          <a:prstGeom prst="rect">
            <a:avLst/>
          </a:prstGeom>
        </p:spPr>
        <p:txBody>
          <a:bodyPr spcFirstLastPara="1" vert="horz" wrap="square" lIns="82283" tIns="82283" rIns="82283" bIns="82283" rtlCol="0" anchor="t" anchorCtr="0">
            <a:noAutofit/>
          </a:bodyPr>
          <a:lstStyle/>
          <a:p>
            <a:pPr>
              <a:buNone/>
            </a:pPr>
            <a:r>
              <a:rPr lang="en-US"/>
              <a:t>Myofibrils are made of</a:t>
            </a:r>
            <a:endParaRPr/>
          </a:p>
        </p:txBody>
      </p:sp>
      <p:sp>
        <p:nvSpPr>
          <p:cNvPr id="104" name="Google Shape;104;p16"/>
          <p:cNvSpPr txBox="1">
            <a:spLocks noGrp="1"/>
          </p:cNvSpPr>
          <p:nvPr>
            <p:ph type="body" idx="1"/>
          </p:nvPr>
        </p:nvSpPr>
        <p:spPr>
          <a:xfrm>
            <a:off x="2991428" y="1122840"/>
            <a:ext cx="6609870" cy="1233360"/>
          </a:xfrm>
          <a:prstGeom prst="rect">
            <a:avLst/>
          </a:prstGeom>
        </p:spPr>
        <p:txBody>
          <a:bodyPr spcFirstLastPara="1" vert="horz" wrap="square" lIns="82283" tIns="82283" rIns="82283" bIns="82283" rtlCol="0" anchor="t" anchorCtr="0">
            <a:noAutofit/>
          </a:bodyPr>
          <a:lstStyle/>
          <a:p>
            <a:pPr marL="0" indent="0">
              <a:buNone/>
            </a:pPr>
            <a:r>
              <a:rPr lang="en-US" sz="3150"/>
              <a:t>ACTIN   =   </a:t>
            </a:r>
            <a:r>
              <a:rPr lang="en-US" sz="3150" u="sng"/>
              <a:t>thin</a:t>
            </a:r>
            <a:r>
              <a:rPr lang="en-US" sz="3150"/>
              <a:t> filaments</a:t>
            </a:r>
            <a:endParaRPr sz="3150"/>
          </a:p>
          <a:p>
            <a:pPr marL="0" indent="0">
              <a:buNone/>
            </a:pPr>
            <a:r>
              <a:rPr lang="en-US" sz="3150"/>
              <a:t>MYOSIN  =  </a:t>
            </a:r>
            <a:r>
              <a:rPr lang="en-US" sz="3150" u="sng"/>
              <a:t>thick</a:t>
            </a:r>
            <a:r>
              <a:rPr lang="en-US" sz="3150"/>
              <a:t> filaments</a:t>
            </a:r>
            <a:endParaRPr sz="3150"/>
          </a:p>
        </p:txBody>
      </p:sp>
      <p:pic>
        <p:nvPicPr>
          <p:cNvPr id="105" name="Google Shape;105;p16" descr="picture31322835898277.jpg"/>
          <p:cNvPicPr preferRelativeResize="0"/>
          <p:nvPr/>
        </p:nvPicPr>
        <p:blipFill>
          <a:blip r:embed="rId3">
            <a:alphaModFix/>
          </a:blip>
          <a:stretch>
            <a:fillRect/>
          </a:stretch>
        </p:blipFill>
        <p:spPr>
          <a:xfrm>
            <a:off x="1652700" y="3128040"/>
            <a:ext cx="8886601" cy="36375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p:nvPr/>
        </p:nvSpPr>
        <p:spPr>
          <a:xfrm>
            <a:off x="1861455" y="179123"/>
            <a:ext cx="8469090" cy="2530170"/>
          </a:xfrm>
          <a:prstGeom prst="rect">
            <a:avLst/>
          </a:prstGeom>
          <a:noFill/>
          <a:ln>
            <a:noFill/>
          </a:ln>
        </p:spPr>
        <p:txBody>
          <a:bodyPr spcFirstLastPara="1" wrap="square" lIns="34290" tIns="34290" rIns="34290" bIns="34290" anchor="t" anchorCtr="0">
            <a:noAutofit/>
          </a:bodyPr>
          <a:lstStyle/>
          <a:p>
            <a:r>
              <a:rPr lang="en-US" sz="3360">
                <a:latin typeface="trebuchet ms"/>
                <a:ea typeface="trebuchet ms"/>
                <a:cs typeface="trebuchet ms"/>
                <a:sym typeface="trebuchet ms"/>
              </a:rPr>
              <a:t>Myo</a:t>
            </a:r>
            <a:r>
              <a:rPr lang="en-US" sz="3360">
                <a:solidFill>
                  <a:srgbClr val="000000"/>
                </a:solidFill>
                <a:latin typeface="trebuchet ms"/>
                <a:ea typeface="trebuchet ms"/>
                <a:cs typeface="trebuchet ms"/>
                <a:sym typeface="trebuchet ms"/>
              </a:rPr>
              <a:t>filaments </a:t>
            </a:r>
            <a:r>
              <a:rPr lang="en-US" sz="3360">
                <a:latin typeface="trebuchet ms"/>
                <a:ea typeface="trebuchet ms"/>
                <a:cs typeface="trebuchet ms"/>
                <a:sym typeface="trebuchet ms"/>
              </a:rPr>
              <a:t>  </a:t>
            </a:r>
            <a:r>
              <a:rPr lang="en-US" sz="2160">
                <a:solidFill>
                  <a:srgbClr val="000000"/>
                </a:solidFill>
                <a:latin typeface="trebuchet ms"/>
                <a:ea typeface="trebuchet ms"/>
                <a:cs typeface="trebuchet ms"/>
                <a:sym typeface="trebuchet ms"/>
              </a:rPr>
              <a:t>ACTIN (thin) and MYOSIN (thick)</a:t>
            </a:r>
            <a:endParaRPr sz="2160">
              <a:solidFill>
                <a:srgbClr val="000000"/>
              </a:solidFill>
              <a:latin typeface="trebuchet ms"/>
              <a:ea typeface="trebuchet ms"/>
              <a:cs typeface="trebuchet ms"/>
              <a:sym typeface="trebuchet ms"/>
            </a:endParaRPr>
          </a:p>
          <a:p>
            <a:pPr>
              <a:spcBef>
                <a:spcPts val="540"/>
              </a:spcBef>
            </a:pPr>
            <a:r>
              <a:rPr lang="en-US" sz="3360">
                <a:solidFill>
                  <a:srgbClr val="000000"/>
                </a:solidFill>
                <a:latin typeface="trebuchet ms"/>
                <a:ea typeface="trebuchet ms"/>
                <a:cs typeface="trebuchet ms"/>
                <a:sym typeface="trebuchet ms"/>
              </a:rPr>
              <a:t> </a:t>
            </a:r>
            <a:r>
              <a:rPr lang="en-US" sz="3360">
                <a:latin typeface="trebuchet ms"/>
                <a:ea typeface="trebuchet ms"/>
                <a:cs typeface="trebuchet ms"/>
                <a:sym typeface="trebuchet ms"/>
              </a:rPr>
              <a:t>  --  </a:t>
            </a:r>
            <a:r>
              <a:rPr lang="en-US" sz="3360">
                <a:solidFill>
                  <a:srgbClr val="000000"/>
                </a:solidFill>
                <a:latin typeface="trebuchet ms"/>
                <a:ea typeface="trebuchet ms"/>
                <a:cs typeface="trebuchet ms"/>
                <a:sym typeface="trebuchet ms"/>
              </a:rPr>
              <a:t> form dark and light bands </a:t>
            </a:r>
            <a:endParaRPr sz="3360">
              <a:solidFill>
                <a:srgbClr val="000000"/>
              </a:solidFill>
              <a:latin typeface="trebuchet ms"/>
              <a:ea typeface="trebuchet ms"/>
              <a:cs typeface="trebuchet ms"/>
              <a:sym typeface="trebuchet ms"/>
            </a:endParaRPr>
          </a:p>
          <a:p>
            <a:pPr lvl="3" indent="-259079">
              <a:spcBef>
                <a:spcPts val="468"/>
              </a:spcBef>
              <a:buClr>
                <a:srgbClr val="000000"/>
              </a:buClr>
              <a:buSzPts val="3733"/>
              <a:buChar char="■"/>
            </a:pPr>
            <a:r>
              <a:rPr lang="en-US" sz="3360">
                <a:solidFill>
                  <a:srgbClr val="000000"/>
                </a:solidFill>
                <a:latin typeface="trebuchet ms"/>
                <a:ea typeface="trebuchet ms"/>
                <a:cs typeface="trebuchet ms"/>
                <a:sym typeface="trebuchet ms"/>
              </a:rPr>
              <a:t>A band = d</a:t>
            </a:r>
            <a:r>
              <a:rPr lang="en-US" sz="3360" b="1">
                <a:solidFill>
                  <a:srgbClr val="000000"/>
                </a:solidFill>
                <a:latin typeface="trebuchet ms"/>
                <a:ea typeface="trebuchet ms"/>
                <a:cs typeface="trebuchet ms"/>
                <a:sym typeface="trebuchet ms"/>
              </a:rPr>
              <a:t>A</a:t>
            </a:r>
            <a:r>
              <a:rPr lang="en-US" sz="3360">
                <a:solidFill>
                  <a:srgbClr val="000000"/>
                </a:solidFill>
                <a:latin typeface="trebuchet ms"/>
                <a:ea typeface="trebuchet ms"/>
                <a:cs typeface="trebuchet ms"/>
                <a:sym typeface="trebuchet ms"/>
              </a:rPr>
              <a:t>rk • thic</a:t>
            </a:r>
            <a:r>
              <a:rPr lang="en-US" sz="3360" b="1">
                <a:solidFill>
                  <a:srgbClr val="000000"/>
                </a:solidFill>
                <a:latin typeface="trebuchet ms"/>
                <a:ea typeface="trebuchet ms"/>
                <a:cs typeface="trebuchet ms"/>
                <a:sym typeface="trebuchet ms"/>
              </a:rPr>
              <a:t>k</a:t>
            </a:r>
            <a:r>
              <a:rPr lang="en-US" sz="3360">
                <a:solidFill>
                  <a:srgbClr val="000000"/>
                </a:solidFill>
                <a:latin typeface="trebuchet ms"/>
                <a:ea typeface="trebuchet ms"/>
                <a:cs typeface="trebuchet ms"/>
                <a:sym typeface="trebuchet ms"/>
              </a:rPr>
              <a:t> (myosin)</a:t>
            </a:r>
            <a:endParaRPr sz="3360">
              <a:solidFill>
                <a:srgbClr val="000000"/>
              </a:solidFill>
              <a:latin typeface="trebuchet ms"/>
              <a:ea typeface="trebuchet ms"/>
              <a:cs typeface="trebuchet ms"/>
              <a:sym typeface="trebuchet ms"/>
            </a:endParaRPr>
          </a:p>
          <a:p>
            <a:pPr lvl="3" indent="-259079">
              <a:buClr>
                <a:srgbClr val="000000"/>
              </a:buClr>
              <a:buSzPts val="3733"/>
              <a:buChar char="■"/>
            </a:pPr>
            <a:r>
              <a:rPr lang="en-US" sz="3360">
                <a:solidFill>
                  <a:srgbClr val="000000"/>
                </a:solidFill>
                <a:latin typeface="trebuchet ms"/>
                <a:ea typeface="trebuchet ms"/>
                <a:cs typeface="trebuchet ms"/>
                <a:sym typeface="trebuchet ms"/>
              </a:rPr>
              <a:t>I band = l</a:t>
            </a:r>
            <a:r>
              <a:rPr lang="en-US" sz="3360" b="1">
                <a:solidFill>
                  <a:srgbClr val="000000"/>
                </a:solidFill>
                <a:latin typeface="trebuchet ms"/>
                <a:ea typeface="trebuchet ms"/>
                <a:cs typeface="trebuchet ms"/>
                <a:sym typeface="trebuchet ms"/>
              </a:rPr>
              <a:t>I</a:t>
            </a:r>
            <a:r>
              <a:rPr lang="en-US" sz="3360">
                <a:solidFill>
                  <a:srgbClr val="000000"/>
                </a:solidFill>
                <a:latin typeface="trebuchet ms"/>
                <a:ea typeface="trebuchet ms"/>
                <a:cs typeface="trebuchet ms"/>
                <a:sym typeface="trebuchet ms"/>
              </a:rPr>
              <a:t>ght • th</a:t>
            </a:r>
            <a:r>
              <a:rPr lang="en-US" sz="3360" b="1">
                <a:solidFill>
                  <a:srgbClr val="000000"/>
                </a:solidFill>
                <a:latin typeface="trebuchet ms"/>
                <a:ea typeface="trebuchet ms"/>
                <a:cs typeface="trebuchet ms"/>
                <a:sym typeface="trebuchet ms"/>
              </a:rPr>
              <a:t>I</a:t>
            </a:r>
            <a:r>
              <a:rPr lang="en-US" sz="3360">
                <a:solidFill>
                  <a:srgbClr val="000000"/>
                </a:solidFill>
                <a:latin typeface="trebuchet ms"/>
                <a:ea typeface="trebuchet ms"/>
                <a:cs typeface="trebuchet ms"/>
                <a:sym typeface="trebuchet ms"/>
              </a:rPr>
              <a:t>n (actin)</a:t>
            </a:r>
            <a:endParaRPr sz="3360">
              <a:solidFill>
                <a:srgbClr val="000000"/>
              </a:solidFill>
              <a:latin typeface="trebuchet ms"/>
              <a:ea typeface="trebuchet ms"/>
              <a:cs typeface="trebuchet ms"/>
              <a:sym typeface="trebuchet ms"/>
            </a:endParaRPr>
          </a:p>
          <a:p>
            <a:pPr>
              <a:spcBef>
                <a:spcPts val="576"/>
              </a:spcBef>
            </a:pPr>
            <a:endParaRPr sz="1620">
              <a:latin typeface="trebuchet ms"/>
              <a:ea typeface="trebuchet ms"/>
              <a:cs typeface="trebuchet ms"/>
              <a:sym typeface="trebuchet ms"/>
            </a:endParaRPr>
          </a:p>
          <a:p>
            <a:pPr>
              <a:spcBef>
                <a:spcPts val="576"/>
              </a:spcBef>
            </a:pPr>
            <a:endParaRPr sz="3360">
              <a:solidFill>
                <a:srgbClr val="000000"/>
              </a:solidFill>
              <a:latin typeface="trebuchet ms"/>
              <a:ea typeface="trebuchet ms"/>
              <a:cs typeface="trebuchet ms"/>
              <a:sym typeface="trebuchet ms"/>
            </a:endParaRPr>
          </a:p>
        </p:txBody>
      </p:sp>
      <p:pic>
        <p:nvPicPr>
          <p:cNvPr id="111" name="Google Shape;111;p17" descr="06_03Figurea-L.jpg"/>
          <p:cNvPicPr preferRelativeResize="0"/>
          <p:nvPr/>
        </p:nvPicPr>
        <p:blipFill>
          <a:blip r:embed="rId3">
            <a:alphaModFix/>
          </a:blip>
          <a:stretch>
            <a:fillRect/>
          </a:stretch>
        </p:blipFill>
        <p:spPr>
          <a:xfrm>
            <a:off x="2193714" y="2785928"/>
            <a:ext cx="7932915" cy="39771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8"/>
          <p:cNvPicPr preferRelativeResize="0"/>
          <p:nvPr/>
        </p:nvPicPr>
        <p:blipFill>
          <a:blip r:embed="rId3">
            <a:alphaModFix/>
          </a:blip>
          <a:stretch>
            <a:fillRect/>
          </a:stretch>
        </p:blipFill>
        <p:spPr>
          <a:xfrm>
            <a:off x="2373084" y="92790"/>
            <a:ext cx="7922520" cy="63499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p:cNvPicPr preferRelativeResize="0"/>
          <p:nvPr/>
        </p:nvPicPr>
        <p:blipFill>
          <a:blip r:embed="rId3">
            <a:alphaModFix/>
          </a:blip>
          <a:stretch>
            <a:fillRect/>
          </a:stretch>
        </p:blipFill>
        <p:spPr>
          <a:xfrm>
            <a:off x="2057385" y="685800"/>
            <a:ext cx="7877160" cy="53339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0" descr="236 muscle scale.jpg"/>
          <p:cNvPicPr preferRelativeResize="0"/>
          <p:nvPr/>
        </p:nvPicPr>
        <p:blipFill>
          <a:blip r:embed="rId3">
            <a:alphaModFix/>
          </a:blip>
          <a:stretch>
            <a:fillRect/>
          </a:stretch>
        </p:blipFill>
        <p:spPr>
          <a:xfrm>
            <a:off x="1647277" y="104693"/>
            <a:ext cx="8017336" cy="6017175"/>
          </a:xfrm>
          <a:prstGeom prst="rect">
            <a:avLst/>
          </a:prstGeom>
          <a:noFill/>
          <a:ln>
            <a:noFill/>
          </a:ln>
        </p:spPr>
      </p:pic>
      <p:pic>
        <p:nvPicPr>
          <p:cNvPr id="127" name="Google Shape;127;p20" descr="X2604-S-10.png"/>
          <p:cNvPicPr preferRelativeResize="0"/>
          <p:nvPr/>
        </p:nvPicPr>
        <p:blipFill>
          <a:blip r:embed="rId4">
            <a:alphaModFix/>
          </a:blip>
          <a:stretch>
            <a:fillRect/>
          </a:stretch>
        </p:blipFill>
        <p:spPr>
          <a:xfrm>
            <a:off x="7705808" y="4299435"/>
            <a:ext cx="2861843" cy="2375325"/>
          </a:xfrm>
          <a:prstGeom prst="rect">
            <a:avLst/>
          </a:prstGeom>
          <a:noFill/>
          <a:ln>
            <a:noFill/>
          </a:ln>
        </p:spPr>
      </p:pic>
      <p:cxnSp>
        <p:nvCxnSpPr>
          <p:cNvPr id="128" name="Google Shape;128;p20"/>
          <p:cNvCxnSpPr/>
          <p:nvPr/>
        </p:nvCxnSpPr>
        <p:spPr>
          <a:xfrm>
            <a:off x="6157088" y="5536125"/>
            <a:ext cx="1348110" cy="15714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2073270" y="320670"/>
            <a:ext cx="8501760" cy="806760"/>
          </a:xfrm>
          <a:prstGeom prst="rect">
            <a:avLst/>
          </a:prstGeom>
          <a:noFill/>
          <a:ln>
            <a:noFill/>
          </a:ln>
        </p:spPr>
        <p:txBody>
          <a:bodyPr spcFirstLastPara="1" wrap="square" lIns="34290" tIns="34290" rIns="34290" bIns="34290" anchor="ctr" anchorCtr="0">
            <a:noAutofit/>
          </a:bodyPr>
          <a:lstStyle/>
          <a:p>
            <a:pPr algn="ctr">
              <a:lnSpc>
                <a:spcPct val="120139"/>
              </a:lnSpc>
              <a:spcBef>
                <a:spcPts val="0"/>
              </a:spcBef>
            </a:pPr>
            <a:r>
              <a:rPr lang="en-US" sz="3240">
                <a:solidFill>
                  <a:srgbClr val="000000"/>
                </a:solidFill>
                <a:latin typeface="Arial"/>
                <a:ea typeface="Arial"/>
                <a:cs typeface="Arial"/>
                <a:sym typeface="Arial"/>
              </a:rPr>
              <a:t>It is important to remember the </a:t>
            </a:r>
            <a:r>
              <a:rPr lang="en-US" sz="3240"/>
              <a:t>hierarchy</a:t>
            </a:r>
            <a:endParaRPr sz="3240">
              <a:solidFill>
                <a:srgbClr val="000000"/>
              </a:solidFill>
              <a:latin typeface="Arial"/>
              <a:ea typeface="Arial"/>
              <a:cs typeface="Arial"/>
              <a:sym typeface="Arial"/>
            </a:endParaRPr>
          </a:p>
        </p:txBody>
      </p:sp>
      <p:pic>
        <p:nvPicPr>
          <p:cNvPr id="134" name="Google Shape;134;p21"/>
          <p:cNvPicPr preferRelativeResize="0"/>
          <p:nvPr/>
        </p:nvPicPr>
        <p:blipFill>
          <a:blip r:embed="rId3">
            <a:alphaModFix/>
          </a:blip>
          <a:stretch>
            <a:fillRect/>
          </a:stretch>
        </p:blipFill>
        <p:spPr>
          <a:xfrm>
            <a:off x="2346960" y="1554458"/>
            <a:ext cx="7553318" cy="4952993"/>
          </a:xfrm>
          <a:prstGeom prst="rect">
            <a:avLst/>
          </a:prstGeom>
          <a:noFill/>
          <a:ln>
            <a:noFill/>
          </a:ln>
        </p:spPr>
      </p:pic>
      <p:sp>
        <p:nvSpPr>
          <p:cNvPr id="135" name="Google Shape;135;p21"/>
          <p:cNvSpPr txBox="1"/>
          <p:nvPr/>
        </p:nvSpPr>
        <p:spPr>
          <a:xfrm>
            <a:off x="4907280" y="2743200"/>
            <a:ext cx="2064218" cy="446198"/>
          </a:xfrm>
          <a:prstGeom prst="rect">
            <a:avLst/>
          </a:prstGeom>
          <a:solidFill>
            <a:srgbClr val="FFFF00"/>
          </a:solidFill>
          <a:ln>
            <a:noFill/>
          </a:ln>
        </p:spPr>
        <p:txBody>
          <a:bodyPr spcFirstLastPara="1" wrap="square" lIns="34290" tIns="34290" rIns="34290" bIns="34290" anchor="t" anchorCtr="0">
            <a:noAutofit/>
          </a:bodyPr>
          <a:lstStyle/>
          <a:p>
            <a:r>
              <a:rPr lang="en-US" sz="2399">
                <a:solidFill>
                  <a:srgbClr val="000000"/>
                </a:solidFill>
                <a:latin typeface="Arial"/>
                <a:ea typeface="Arial"/>
                <a:cs typeface="Arial"/>
                <a:sym typeface="Arial"/>
              </a:rPr>
              <a:t>fasicles</a:t>
            </a:r>
            <a:endParaRPr sz="2399">
              <a:solidFill>
                <a:srgbClr val="000000"/>
              </a:solidFill>
              <a:latin typeface="Arial"/>
              <a:ea typeface="Arial"/>
              <a:cs typeface="Arial"/>
              <a:sym typeface="Arial"/>
            </a:endParaRPr>
          </a:p>
        </p:txBody>
      </p:sp>
      <p:sp>
        <p:nvSpPr>
          <p:cNvPr id="136" name="Google Shape;136;p21"/>
          <p:cNvSpPr txBox="1"/>
          <p:nvPr/>
        </p:nvSpPr>
        <p:spPr>
          <a:xfrm>
            <a:off x="5090160" y="3749040"/>
            <a:ext cx="2064218" cy="446198"/>
          </a:xfrm>
          <a:prstGeom prst="rect">
            <a:avLst/>
          </a:prstGeom>
          <a:solidFill>
            <a:srgbClr val="FFFF00"/>
          </a:solidFill>
          <a:ln>
            <a:noFill/>
          </a:ln>
        </p:spPr>
        <p:txBody>
          <a:bodyPr spcFirstLastPara="1" wrap="square" lIns="34290" tIns="34290" rIns="34290" bIns="34290" anchor="t" anchorCtr="0">
            <a:noAutofit/>
          </a:bodyPr>
          <a:lstStyle/>
          <a:p>
            <a:r>
              <a:rPr lang="en-US" sz="2399">
                <a:solidFill>
                  <a:srgbClr val="000000"/>
                </a:solidFill>
                <a:latin typeface="Arial"/>
                <a:ea typeface="Arial"/>
                <a:cs typeface="Arial"/>
                <a:sym typeface="Arial"/>
              </a:rPr>
              <a:t>myofibrils</a:t>
            </a:r>
            <a:endParaRPr sz="2399">
              <a:solidFill>
                <a:srgbClr val="000000"/>
              </a:solidFill>
              <a:latin typeface="Arial"/>
              <a:ea typeface="Arial"/>
              <a:cs typeface="Arial"/>
              <a:sym typeface="Arial"/>
            </a:endParaRPr>
          </a:p>
        </p:txBody>
      </p:sp>
      <p:sp>
        <p:nvSpPr>
          <p:cNvPr id="137" name="Google Shape;137;p21"/>
          <p:cNvSpPr txBox="1"/>
          <p:nvPr/>
        </p:nvSpPr>
        <p:spPr>
          <a:xfrm>
            <a:off x="4815840" y="4937760"/>
            <a:ext cx="2064218" cy="446198"/>
          </a:xfrm>
          <a:prstGeom prst="rect">
            <a:avLst/>
          </a:prstGeom>
          <a:solidFill>
            <a:srgbClr val="FFFF00"/>
          </a:solidFill>
          <a:ln>
            <a:noFill/>
          </a:ln>
        </p:spPr>
        <p:txBody>
          <a:bodyPr spcFirstLastPara="1" wrap="square" lIns="34290" tIns="34290" rIns="34290" bIns="34290" anchor="t" anchorCtr="0">
            <a:noAutofit/>
          </a:bodyPr>
          <a:lstStyle/>
          <a:p>
            <a:r>
              <a:rPr lang="en-US" sz="2399">
                <a:solidFill>
                  <a:srgbClr val="000000"/>
                </a:solidFill>
                <a:latin typeface="Arial"/>
                <a:ea typeface="Arial"/>
                <a:cs typeface="Arial"/>
                <a:sym typeface="Arial"/>
              </a:rPr>
              <a:t>myofilaments</a:t>
            </a:r>
            <a:endParaRPr sz="2399">
              <a:solidFill>
                <a:srgbClr val="000000"/>
              </a:solidFill>
              <a:latin typeface="Arial"/>
              <a:ea typeface="Arial"/>
              <a:cs typeface="Arial"/>
              <a:sym typeface="Arial"/>
            </a:endParaRPr>
          </a:p>
        </p:txBody>
      </p:sp>
      <p:sp>
        <p:nvSpPr>
          <p:cNvPr id="138" name="Google Shape;138;p21"/>
          <p:cNvSpPr txBox="1"/>
          <p:nvPr/>
        </p:nvSpPr>
        <p:spPr>
          <a:xfrm>
            <a:off x="3444240" y="6126480"/>
            <a:ext cx="2064218" cy="446198"/>
          </a:xfrm>
          <a:prstGeom prst="rect">
            <a:avLst/>
          </a:prstGeom>
          <a:solidFill>
            <a:srgbClr val="FFFF00"/>
          </a:solidFill>
          <a:ln>
            <a:noFill/>
          </a:ln>
        </p:spPr>
        <p:txBody>
          <a:bodyPr spcFirstLastPara="1" wrap="square" lIns="34290" tIns="34290" rIns="34290" bIns="34290" anchor="t" anchorCtr="0">
            <a:noAutofit/>
          </a:bodyPr>
          <a:lstStyle/>
          <a:p>
            <a:r>
              <a:rPr lang="en-US" sz="2399">
                <a:solidFill>
                  <a:srgbClr val="000000"/>
                </a:solidFill>
                <a:latin typeface="Arial"/>
                <a:ea typeface="Arial"/>
                <a:cs typeface="Arial"/>
                <a:sym typeface="Arial"/>
              </a:rPr>
              <a:t>actin</a:t>
            </a:r>
            <a:endParaRPr sz="2399">
              <a:solidFill>
                <a:srgbClr val="000000"/>
              </a:solidFill>
              <a:latin typeface="Arial"/>
              <a:ea typeface="Arial"/>
              <a:cs typeface="Arial"/>
              <a:sym typeface="Arial"/>
            </a:endParaRPr>
          </a:p>
        </p:txBody>
      </p:sp>
      <p:sp>
        <p:nvSpPr>
          <p:cNvPr id="139" name="Google Shape;139;p21"/>
          <p:cNvSpPr txBox="1"/>
          <p:nvPr/>
        </p:nvSpPr>
        <p:spPr>
          <a:xfrm>
            <a:off x="6553200" y="6126480"/>
            <a:ext cx="2064218" cy="446198"/>
          </a:xfrm>
          <a:prstGeom prst="rect">
            <a:avLst/>
          </a:prstGeom>
          <a:solidFill>
            <a:srgbClr val="FFFF00"/>
          </a:solidFill>
          <a:ln>
            <a:noFill/>
          </a:ln>
        </p:spPr>
        <p:txBody>
          <a:bodyPr spcFirstLastPara="1" wrap="square" lIns="34290" tIns="34290" rIns="34290" bIns="34290" anchor="t" anchorCtr="0">
            <a:noAutofit/>
          </a:bodyPr>
          <a:lstStyle/>
          <a:p>
            <a:r>
              <a:rPr lang="en-US" sz="2399">
                <a:solidFill>
                  <a:srgbClr val="000000"/>
                </a:solidFill>
                <a:latin typeface="Arial"/>
                <a:ea typeface="Arial"/>
                <a:cs typeface="Arial"/>
                <a:sym typeface="Arial"/>
              </a:rPr>
              <a:t>myosin</a:t>
            </a:r>
            <a:endParaRPr sz="2399">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1991145" y="177817"/>
            <a:ext cx="8398778" cy="838732"/>
          </a:xfrm>
          <a:prstGeom prst="rect">
            <a:avLst/>
          </a:prstGeom>
          <a:noFill/>
          <a:ln>
            <a:noFill/>
          </a:ln>
        </p:spPr>
        <p:txBody>
          <a:bodyPr spcFirstLastPara="1" wrap="square" lIns="34290" tIns="34290" rIns="34290" bIns="34290" anchor="ctr" anchorCtr="0">
            <a:noAutofit/>
          </a:bodyPr>
          <a:lstStyle/>
          <a:p>
            <a:pPr algn="ctr">
              <a:lnSpc>
                <a:spcPct val="119886"/>
              </a:lnSpc>
              <a:spcBef>
                <a:spcPts val="0"/>
              </a:spcBef>
            </a:pPr>
            <a:r>
              <a:rPr lang="en-US" sz="2970" b="1"/>
              <a:t>How Muscles Work with the Nervous System</a:t>
            </a:r>
            <a:endParaRPr sz="2970" b="1">
              <a:solidFill>
                <a:srgbClr val="000000"/>
              </a:solidFill>
              <a:latin typeface="Arial"/>
              <a:ea typeface="Arial"/>
              <a:cs typeface="Arial"/>
              <a:sym typeface="Arial"/>
            </a:endParaRPr>
          </a:p>
        </p:txBody>
      </p:sp>
      <p:pic>
        <p:nvPicPr>
          <p:cNvPr id="145" name="Google Shape;145;p22"/>
          <p:cNvPicPr preferRelativeResize="0"/>
          <p:nvPr/>
        </p:nvPicPr>
        <p:blipFill>
          <a:blip r:embed="rId3">
            <a:alphaModFix/>
          </a:blip>
          <a:stretch>
            <a:fillRect/>
          </a:stretch>
        </p:blipFill>
        <p:spPr>
          <a:xfrm>
            <a:off x="1991145" y="1016551"/>
            <a:ext cx="8398778" cy="530928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p:nvPr/>
        </p:nvSpPr>
        <p:spPr>
          <a:xfrm>
            <a:off x="2072978" y="262283"/>
            <a:ext cx="8193150" cy="6055560"/>
          </a:xfrm>
          <a:prstGeom prst="rect">
            <a:avLst/>
          </a:prstGeom>
          <a:noFill/>
          <a:ln>
            <a:noFill/>
          </a:ln>
        </p:spPr>
        <p:txBody>
          <a:bodyPr spcFirstLastPara="1" wrap="square" lIns="82283" tIns="82283" rIns="82283" bIns="82283" anchor="t" anchorCtr="0">
            <a:noAutofit/>
          </a:bodyPr>
          <a:lstStyle/>
          <a:p>
            <a:r>
              <a:rPr lang="en-US" sz="2700"/>
              <a:t>NEUROMUSCULAR JUNCTION - where a </a:t>
            </a:r>
            <a:r>
              <a:rPr lang="en-US" sz="2700" u="sng"/>
              <a:t>nerve </a:t>
            </a:r>
            <a:r>
              <a:rPr lang="en-US" sz="2700"/>
              <a:t>and muscle fiber come together</a:t>
            </a:r>
            <a:endParaRPr sz="2700"/>
          </a:p>
          <a:p>
            <a:endParaRPr sz="2700"/>
          </a:p>
          <a:p>
            <a:r>
              <a:rPr lang="en-US" sz="2700"/>
              <a:t>MOTOR END PLATE - folded area where muscle and neuron communicate</a:t>
            </a:r>
            <a:endParaRPr sz="2700"/>
          </a:p>
          <a:p>
            <a:endParaRPr sz="2700"/>
          </a:p>
          <a:p>
            <a:r>
              <a:rPr lang="en-US" sz="2700"/>
              <a:t>SYNAPTIC CLEFT - gap between the neuron and motor end plate</a:t>
            </a:r>
            <a:endParaRPr sz="2700"/>
          </a:p>
          <a:p>
            <a:endParaRPr sz="2700"/>
          </a:p>
          <a:p>
            <a:r>
              <a:rPr lang="en-US" sz="2700"/>
              <a:t>SYNAPTIC VESICLES - where </a:t>
            </a:r>
            <a:r>
              <a:rPr lang="en-US" sz="2700" u="sng"/>
              <a:t>neurotransmitters</a:t>
            </a:r>
            <a:r>
              <a:rPr lang="en-US" sz="2700"/>
              <a:t> are stored</a:t>
            </a:r>
            <a:endParaRPr sz="2700"/>
          </a:p>
          <a:p>
            <a:endParaRPr sz="990"/>
          </a:p>
          <a:p>
            <a:pPr marL="2468880"/>
            <a:r>
              <a:rPr lang="en-US" sz="2700"/>
              <a:t>*these are released into the cleft  and tell the muscle to contract</a:t>
            </a:r>
            <a:endParaRPr sz="27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p:nvPr/>
        </p:nvSpPr>
        <p:spPr>
          <a:xfrm>
            <a:off x="2215133" y="5644463"/>
            <a:ext cx="8035740" cy="1062720"/>
          </a:xfrm>
          <a:prstGeom prst="rect">
            <a:avLst/>
          </a:prstGeom>
          <a:noFill/>
          <a:ln>
            <a:noFill/>
          </a:ln>
        </p:spPr>
        <p:txBody>
          <a:bodyPr spcFirstLastPara="1" wrap="square" lIns="34290" tIns="34290" rIns="34290" bIns="34290" anchor="t" anchorCtr="0">
            <a:noAutofit/>
          </a:bodyPr>
          <a:lstStyle/>
          <a:p>
            <a:r>
              <a:rPr lang="en-US" sz="2160">
                <a:solidFill>
                  <a:srgbClr val="000000"/>
                </a:solidFill>
                <a:latin typeface="Arial"/>
                <a:ea typeface="Arial"/>
                <a:cs typeface="Arial"/>
                <a:sym typeface="Arial"/>
              </a:rPr>
              <a:t>1.  Neuron           2.  Sarcolemma   (or motor end plate)       </a:t>
            </a:r>
            <a:endParaRPr sz="2160">
              <a:solidFill>
                <a:srgbClr val="000000"/>
              </a:solidFill>
              <a:latin typeface="Arial"/>
              <a:ea typeface="Arial"/>
              <a:cs typeface="Arial"/>
              <a:sym typeface="Arial"/>
            </a:endParaRPr>
          </a:p>
          <a:p>
            <a:r>
              <a:rPr lang="en-US" sz="2160">
                <a:solidFill>
                  <a:srgbClr val="000000"/>
                </a:solidFill>
                <a:latin typeface="Arial"/>
                <a:ea typeface="Arial"/>
                <a:cs typeface="Arial"/>
                <a:sym typeface="Arial"/>
              </a:rPr>
              <a:t>3.  Vesicle           4.  Synapse           5.  Mitochondria</a:t>
            </a:r>
            <a:br>
              <a:rPr lang="en-US" sz="2160">
                <a:solidFill>
                  <a:srgbClr val="000000"/>
                </a:solidFill>
                <a:latin typeface="Arial"/>
                <a:ea typeface="Arial"/>
                <a:cs typeface="Arial"/>
                <a:sym typeface="Arial"/>
              </a:rPr>
            </a:br>
            <a:r>
              <a:rPr lang="en-US" sz="2160"/>
              <a:t>6.  Receptors      7.  Acetylcholine</a:t>
            </a:r>
            <a:endParaRPr sz="2160">
              <a:solidFill>
                <a:srgbClr val="000000"/>
              </a:solidFill>
              <a:latin typeface="Arial"/>
              <a:ea typeface="Arial"/>
              <a:cs typeface="Arial"/>
              <a:sym typeface="Arial"/>
            </a:endParaRPr>
          </a:p>
        </p:txBody>
      </p:sp>
      <p:pic>
        <p:nvPicPr>
          <p:cNvPr id="156" name="Google Shape;156;p24"/>
          <p:cNvPicPr preferRelativeResize="0"/>
          <p:nvPr/>
        </p:nvPicPr>
        <p:blipFill>
          <a:blip r:embed="rId3">
            <a:alphaModFix/>
          </a:blip>
          <a:stretch>
            <a:fillRect/>
          </a:stretch>
        </p:blipFill>
        <p:spPr>
          <a:xfrm>
            <a:off x="2215133" y="161145"/>
            <a:ext cx="6883740" cy="5483318"/>
          </a:xfrm>
          <a:prstGeom prst="rect">
            <a:avLst/>
          </a:prstGeom>
          <a:noFill/>
          <a:ln>
            <a:noFill/>
          </a:ln>
        </p:spPr>
      </p:pic>
      <p:sp>
        <p:nvSpPr>
          <p:cNvPr id="157" name="Google Shape;157;p24"/>
          <p:cNvSpPr txBox="1"/>
          <p:nvPr/>
        </p:nvSpPr>
        <p:spPr>
          <a:xfrm>
            <a:off x="4101105" y="92723"/>
            <a:ext cx="5797440" cy="417960"/>
          </a:xfrm>
          <a:prstGeom prst="rect">
            <a:avLst/>
          </a:prstGeom>
          <a:noFill/>
          <a:ln>
            <a:noFill/>
          </a:ln>
        </p:spPr>
        <p:txBody>
          <a:bodyPr spcFirstLastPara="1" wrap="square" lIns="34290" tIns="34290" rIns="34290" bIns="34290" anchor="t" anchorCtr="0">
            <a:noAutofit/>
          </a:bodyPr>
          <a:lstStyle/>
          <a:p>
            <a:r>
              <a:rPr lang="en-US" sz="2399">
                <a:solidFill>
                  <a:srgbClr val="000000"/>
                </a:solidFill>
                <a:latin typeface="Arial"/>
                <a:ea typeface="Arial"/>
                <a:cs typeface="Arial"/>
                <a:sym typeface="Arial"/>
              </a:rPr>
              <a:t>Motor Unit or Neuromuscular Junction</a:t>
            </a:r>
            <a:endParaRPr sz="2399">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Google Shape;23;p7"/>
          <p:cNvSpPr txBox="1">
            <a:spLocks noGrp="1"/>
          </p:cNvSpPr>
          <p:nvPr>
            <p:ph type="ctrTitle"/>
          </p:nvPr>
        </p:nvSpPr>
        <p:spPr>
          <a:xfrm>
            <a:off x="2225663" y="2484428"/>
            <a:ext cx="7656818" cy="1446525"/>
          </a:xfrm>
          <a:prstGeom prst="rect">
            <a:avLst/>
          </a:prstGeom>
          <a:noFill/>
          <a:ln>
            <a:noFill/>
          </a:ln>
        </p:spPr>
        <p:txBody>
          <a:bodyPr spcFirstLastPara="1" wrap="square" lIns="34290" tIns="34290" rIns="34290" bIns="34290" anchor="ctr" anchorCtr="0">
            <a:noAutofit/>
          </a:bodyPr>
          <a:lstStyle/>
          <a:p>
            <a:pPr algn="ctr">
              <a:lnSpc>
                <a:spcPct val="119886"/>
              </a:lnSpc>
              <a:spcBef>
                <a:spcPts val="0"/>
              </a:spcBef>
            </a:pPr>
            <a:r>
              <a:rPr lang="en-US" sz="4399">
                <a:solidFill>
                  <a:srgbClr val="000000"/>
                </a:solidFill>
                <a:latin typeface="Arial"/>
                <a:ea typeface="Arial"/>
                <a:cs typeface="Arial"/>
                <a:sym typeface="Arial"/>
              </a:rPr>
              <a:t>Muscular System</a:t>
            </a:r>
            <a:endParaRPr sz="4399">
              <a:solidFill>
                <a:srgbClr val="000000"/>
              </a:solidFill>
              <a:latin typeface="Arial"/>
              <a:ea typeface="Arial"/>
              <a:cs typeface="Arial"/>
              <a:sym typeface="Arial"/>
            </a:endParaRPr>
          </a:p>
        </p:txBody>
      </p:sp>
      <p:pic>
        <p:nvPicPr>
          <p:cNvPr id="24" name="Google Shape;24;p7"/>
          <p:cNvPicPr preferRelativeResize="0"/>
          <p:nvPr/>
        </p:nvPicPr>
        <p:blipFill>
          <a:blip r:embed="rId3">
            <a:alphaModFix/>
          </a:blip>
          <a:stretch>
            <a:fillRect/>
          </a:stretch>
        </p:blipFill>
        <p:spPr>
          <a:xfrm>
            <a:off x="1912620" y="304785"/>
            <a:ext cx="2762235" cy="2057400"/>
          </a:xfrm>
          <a:prstGeom prst="rect">
            <a:avLst/>
          </a:prstGeom>
          <a:noFill/>
          <a:ln>
            <a:noFill/>
          </a:ln>
        </p:spPr>
      </p:pic>
      <p:pic>
        <p:nvPicPr>
          <p:cNvPr id="25" name="Google Shape;25;p7"/>
          <p:cNvPicPr preferRelativeResize="0"/>
          <p:nvPr/>
        </p:nvPicPr>
        <p:blipFill>
          <a:blip r:embed="rId4">
            <a:alphaModFix/>
          </a:blip>
          <a:stretch>
            <a:fillRect/>
          </a:stretch>
        </p:blipFill>
        <p:spPr>
          <a:xfrm>
            <a:off x="1752600" y="4724393"/>
            <a:ext cx="2676510" cy="1714500"/>
          </a:xfrm>
          <a:prstGeom prst="rect">
            <a:avLst/>
          </a:prstGeom>
          <a:noFill/>
          <a:ln>
            <a:noFill/>
          </a:ln>
        </p:spPr>
      </p:pic>
      <p:pic>
        <p:nvPicPr>
          <p:cNvPr id="26" name="Google Shape;26;p7"/>
          <p:cNvPicPr preferRelativeResize="0"/>
          <p:nvPr/>
        </p:nvPicPr>
        <p:blipFill>
          <a:blip r:embed="rId5">
            <a:alphaModFix/>
          </a:blip>
          <a:stretch>
            <a:fillRect/>
          </a:stretch>
        </p:blipFill>
        <p:spPr>
          <a:xfrm>
            <a:off x="5410200" y="4648185"/>
            <a:ext cx="1828800" cy="1771650"/>
          </a:xfrm>
          <a:prstGeom prst="rect">
            <a:avLst/>
          </a:prstGeom>
          <a:noFill/>
          <a:ln>
            <a:noFill/>
          </a:ln>
        </p:spPr>
      </p:pic>
      <p:pic>
        <p:nvPicPr>
          <p:cNvPr id="27" name="Google Shape;27;p7"/>
          <p:cNvPicPr preferRelativeResize="0"/>
          <p:nvPr/>
        </p:nvPicPr>
        <p:blipFill>
          <a:blip r:embed="rId6">
            <a:alphaModFix/>
          </a:blip>
          <a:stretch>
            <a:fillRect/>
          </a:stretch>
        </p:blipFill>
        <p:spPr>
          <a:xfrm>
            <a:off x="8305793" y="3276585"/>
            <a:ext cx="2114550" cy="3124193"/>
          </a:xfrm>
          <a:prstGeom prst="rect">
            <a:avLst/>
          </a:prstGeom>
          <a:noFill/>
          <a:ln>
            <a:noFill/>
          </a:ln>
        </p:spPr>
      </p:pic>
      <p:pic>
        <p:nvPicPr>
          <p:cNvPr id="28" name="Google Shape;28;p7"/>
          <p:cNvPicPr preferRelativeResize="0"/>
          <p:nvPr/>
        </p:nvPicPr>
        <p:blipFill>
          <a:blip r:embed="rId7">
            <a:alphaModFix/>
          </a:blip>
          <a:stretch>
            <a:fillRect/>
          </a:stretch>
        </p:blipFill>
        <p:spPr>
          <a:xfrm>
            <a:off x="6705593" y="152393"/>
            <a:ext cx="3514725" cy="2343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5" descr="acetylcholine-and-receptor.jpg"/>
          <p:cNvPicPr preferRelativeResize="0"/>
          <p:nvPr/>
        </p:nvPicPr>
        <p:blipFill>
          <a:blip r:embed="rId3">
            <a:alphaModFix/>
          </a:blip>
          <a:stretch>
            <a:fillRect/>
          </a:stretch>
        </p:blipFill>
        <p:spPr>
          <a:xfrm>
            <a:off x="2315325" y="470453"/>
            <a:ext cx="7561372" cy="3724740"/>
          </a:xfrm>
          <a:prstGeom prst="rect">
            <a:avLst/>
          </a:prstGeom>
          <a:noFill/>
          <a:ln>
            <a:noFill/>
          </a:ln>
        </p:spPr>
      </p:pic>
      <p:sp>
        <p:nvSpPr>
          <p:cNvPr id="163" name="Google Shape;163;p25"/>
          <p:cNvSpPr txBox="1"/>
          <p:nvPr/>
        </p:nvSpPr>
        <p:spPr>
          <a:xfrm>
            <a:off x="2265083" y="4345898"/>
            <a:ext cx="7938270" cy="1997190"/>
          </a:xfrm>
          <a:prstGeom prst="rect">
            <a:avLst/>
          </a:prstGeom>
          <a:noFill/>
          <a:ln>
            <a:noFill/>
          </a:ln>
        </p:spPr>
        <p:txBody>
          <a:bodyPr spcFirstLastPara="1" wrap="square" lIns="82283" tIns="82283" rIns="82283" bIns="82283" anchor="t" anchorCtr="0">
            <a:noAutofit/>
          </a:bodyPr>
          <a:lstStyle/>
          <a:p>
            <a:r>
              <a:rPr lang="en-US" sz="2700"/>
              <a:t>The neurotransmitter that cross the gap is  </a:t>
            </a:r>
            <a:r>
              <a:rPr lang="en-US" sz="2700" u="sng"/>
              <a:t>ACETYLCHOLINE</a:t>
            </a:r>
            <a:endParaRPr sz="2700" u="sng"/>
          </a:p>
          <a:p>
            <a:endParaRPr sz="2700" u="sng"/>
          </a:p>
          <a:p>
            <a:r>
              <a:rPr lang="en-US" sz="2700"/>
              <a:t>     ACH is broken down by CHOLINESTERASE</a:t>
            </a:r>
            <a:endParaRPr sz="27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p:nvPr/>
        </p:nvSpPr>
        <p:spPr>
          <a:xfrm>
            <a:off x="1625273" y="101070"/>
            <a:ext cx="9084668" cy="1409805"/>
          </a:xfrm>
          <a:prstGeom prst="rect">
            <a:avLst/>
          </a:prstGeom>
          <a:noFill/>
          <a:ln>
            <a:noFill/>
          </a:ln>
        </p:spPr>
        <p:txBody>
          <a:bodyPr spcFirstLastPara="1" wrap="square" lIns="34290" tIns="34290" rIns="34290" bIns="34290" anchor="t" anchorCtr="0">
            <a:noAutofit/>
          </a:bodyPr>
          <a:lstStyle/>
          <a:p>
            <a:r>
              <a:rPr lang="en-US" sz="2399">
                <a:solidFill>
                  <a:srgbClr val="000000"/>
                </a:solidFill>
                <a:latin typeface="Arial"/>
                <a:ea typeface="Arial"/>
                <a:cs typeface="Arial"/>
                <a:sym typeface="Arial"/>
              </a:rPr>
              <a:t>The neurotransmitter that crosses the gap is ACETYLCHOLINE.</a:t>
            </a:r>
            <a:endParaRPr sz="2399">
              <a:solidFill>
                <a:srgbClr val="000000"/>
              </a:solidFill>
              <a:latin typeface="Arial"/>
              <a:ea typeface="Arial"/>
              <a:cs typeface="Arial"/>
              <a:sym typeface="Arial"/>
            </a:endParaRPr>
          </a:p>
          <a:p>
            <a:endParaRPr sz="2399">
              <a:solidFill>
                <a:srgbClr val="000000"/>
              </a:solidFill>
              <a:latin typeface="Arial"/>
              <a:ea typeface="Arial"/>
              <a:cs typeface="Arial"/>
              <a:sym typeface="Arial"/>
            </a:endParaRPr>
          </a:p>
          <a:p>
            <a:r>
              <a:rPr lang="en-US" sz="2399">
                <a:solidFill>
                  <a:srgbClr val="000000"/>
                </a:solidFill>
                <a:latin typeface="Arial"/>
                <a:ea typeface="Arial"/>
                <a:cs typeface="Arial"/>
                <a:sym typeface="Arial"/>
              </a:rPr>
              <a:t>This is what activates the muscle.</a:t>
            </a:r>
            <a:endParaRPr sz="2399">
              <a:solidFill>
                <a:srgbClr val="000000"/>
              </a:solidFill>
              <a:latin typeface="Arial"/>
              <a:ea typeface="Arial"/>
              <a:cs typeface="Arial"/>
              <a:sym typeface="Arial"/>
            </a:endParaRPr>
          </a:p>
          <a:p>
            <a:endParaRPr sz="2399">
              <a:solidFill>
                <a:srgbClr val="000000"/>
              </a:solidFill>
              <a:latin typeface="Arial"/>
              <a:ea typeface="Arial"/>
              <a:cs typeface="Arial"/>
              <a:sym typeface="Arial"/>
            </a:endParaRPr>
          </a:p>
          <a:p>
            <a:endParaRPr sz="2399">
              <a:solidFill>
                <a:srgbClr val="000000"/>
              </a:solidFill>
              <a:latin typeface="Arial"/>
              <a:ea typeface="Arial"/>
              <a:cs typeface="Arial"/>
              <a:sym typeface="Arial"/>
            </a:endParaRPr>
          </a:p>
          <a:p>
            <a:endParaRPr sz="2399">
              <a:solidFill>
                <a:srgbClr val="000000"/>
              </a:solidFill>
              <a:latin typeface="Arial"/>
              <a:ea typeface="Arial"/>
              <a:cs typeface="Arial"/>
              <a:sym typeface="Arial"/>
            </a:endParaRPr>
          </a:p>
          <a:p>
            <a:endParaRPr sz="2399">
              <a:solidFill>
                <a:srgbClr val="000000"/>
              </a:solidFill>
              <a:latin typeface="Arial"/>
              <a:ea typeface="Arial"/>
              <a:cs typeface="Arial"/>
              <a:sym typeface="Arial"/>
            </a:endParaRPr>
          </a:p>
        </p:txBody>
      </p:sp>
      <p:pic>
        <p:nvPicPr>
          <p:cNvPr id="169" name="Google Shape;169;p26"/>
          <p:cNvPicPr preferRelativeResize="0"/>
          <p:nvPr/>
        </p:nvPicPr>
        <p:blipFill>
          <a:blip r:embed="rId3">
            <a:alphaModFix/>
          </a:blip>
          <a:stretch>
            <a:fillRect/>
          </a:stretch>
        </p:blipFill>
        <p:spPr>
          <a:xfrm>
            <a:off x="3274275" y="1471253"/>
            <a:ext cx="6858000" cy="5086328"/>
          </a:xfrm>
          <a:prstGeom prst="rect">
            <a:avLst/>
          </a:prstGeom>
          <a:noFill/>
          <a:ln>
            <a:noFill/>
          </a:ln>
        </p:spPr>
      </p:pic>
      <p:sp>
        <p:nvSpPr>
          <p:cNvPr id="170" name="Google Shape;170;p26"/>
          <p:cNvSpPr txBox="1"/>
          <p:nvPr/>
        </p:nvSpPr>
        <p:spPr>
          <a:xfrm>
            <a:off x="1828448" y="1794645"/>
            <a:ext cx="2616300" cy="972000"/>
          </a:xfrm>
          <a:prstGeom prst="rect">
            <a:avLst/>
          </a:prstGeom>
          <a:solidFill>
            <a:srgbClr val="FFFFFF"/>
          </a:solidFill>
          <a:ln>
            <a:noFill/>
          </a:ln>
        </p:spPr>
        <p:txBody>
          <a:bodyPr spcFirstLastPara="1" wrap="square" lIns="34290" tIns="34290" rIns="34290" bIns="34290" anchor="t" anchorCtr="0">
            <a:noAutofit/>
          </a:bodyPr>
          <a:lstStyle/>
          <a:p>
            <a:r>
              <a:rPr lang="en-US" sz="2399">
                <a:solidFill>
                  <a:srgbClr val="000000"/>
                </a:solidFill>
                <a:latin typeface="Arial"/>
                <a:ea typeface="Arial"/>
                <a:cs typeface="Arial"/>
                <a:sym typeface="Arial"/>
              </a:rPr>
              <a:t>Acetylcholine is stored in vesicles</a:t>
            </a:r>
            <a:endParaRPr sz="2399">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7">
            <a:hlinkClick r:id="rId3"/>
          </p:cNvPr>
          <p:cNvPicPr preferRelativeResize="0"/>
          <p:nvPr/>
        </p:nvPicPr>
        <p:blipFill>
          <a:blip r:embed="rId4">
            <a:alphaModFix/>
          </a:blip>
          <a:stretch>
            <a:fillRect/>
          </a:stretch>
        </p:blipFill>
        <p:spPr>
          <a:xfrm>
            <a:off x="2804160" y="822960"/>
            <a:ext cx="5871960" cy="440397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1795935" y="272273"/>
            <a:ext cx="8668620" cy="710370"/>
          </a:xfrm>
          <a:prstGeom prst="rect">
            <a:avLst/>
          </a:prstGeom>
        </p:spPr>
        <p:txBody>
          <a:bodyPr spcFirstLastPara="1" vert="horz" wrap="square" lIns="34290" tIns="34290" rIns="34290" bIns="34290" rtlCol="0" anchor="t" anchorCtr="0">
            <a:noAutofit/>
          </a:bodyPr>
          <a:lstStyle/>
          <a:p>
            <a:pPr>
              <a:lnSpc>
                <a:spcPct val="100000"/>
              </a:lnSpc>
              <a:buNone/>
            </a:pPr>
            <a:r>
              <a:rPr lang="en-US" sz="3240">
                <a:solidFill>
                  <a:srgbClr val="000000"/>
                </a:solidFill>
                <a:latin typeface="Arial"/>
                <a:ea typeface="Arial"/>
                <a:cs typeface="Arial"/>
                <a:sym typeface="Arial"/>
              </a:rPr>
              <a:t>SLIDING FILAMENT THEORY (MODEL)</a:t>
            </a:r>
            <a:endParaRPr sz="3240">
              <a:solidFill>
                <a:srgbClr val="000000"/>
              </a:solidFill>
              <a:latin typeface="Arial"/>
              <a:ea typeface="Arial"/>
              <a:cs typeface="Arial"/>
              <a:sym typeface="Arial"/>
            </a:endParaRPr>
          </a:p>
        </p:txBody>
      </p:sp>
      <p:sp>
        <p:nvSpPr>
          <p:cNvPr id="181" name="Google Shape;181;p28"/>
          <p:cNvSpPr txBox="1">
            <a:spLocks noGrp="1"/>
          </p:cNvSpPr>
          <p:nvPr>
            <p:ph type="body" idx="1"/>
          </p:nvPr>
        </p:nvSpPr>
        <p:spPr>
          <a:xfrm>
            <a:off x="1795935" y="1071090"/>
            <a:ext cx="8080830" cy="1290330"/>
          </a:xfrm>
          <a:prstGeom prst="rect">
            <a:avLst/>
          </a:prstGeom>
        </p:spPr>
        <p:txBody>
          <a:bodyPr spcFirstLastPara="1" vert="horz" wrap="square" lIns="34290" tIns="34290" rIns="34290" bIns="34290" rtlCol="0" anchor="t" anchorCtr="0">
            <a:noAutofit/>
          </a:bodyPr>
          <a:lstStyle/>
          <a:p>
            <a:pPr marL="0" indent="0">
              <a:lnSpc>
                <a:spcPct val="100000"/>
              </a:lnSpc>
              <a:buNone/>
            </a:pPr>
            <a:r>
              <a:rPr lang="en-US">
                <a:solidFill>
                  <a:srgbClr val="000000"/>
                </a:solidFill>
                <a:latin typeface="Arial"/>
                <a:ea typeface="Arial"/>
                <a:cs typeface="Arial"/>
                <a:sym typeface="Arial"/>
              </a:rPr>
              <a:t>The theory of how muscle contracts is the sliding filament theory. The contraction of a muscle occurs as the thin filament slide past the thick filaments. </a:t>
            </a:r>
            <a:endParaRPr>
              <a:solidFill>
                <a:srgbClr val="000000"/>
              </a:solidFill>
              <a:latin typeface="Arial"/>
              <a:ea typeface="Arial"/>
              <a:cs typeface="Arial"/>
              <a:sym typeface="Arial"/>
            </a:endParaRPr>
          </a:p>
        </p:txBody>
      </p:sp>
      <p:pic>
        <p:nvPicPr>
          <p:cNvPr id="182" name="Google Shape;182;p28"/>
          <p:cNvPicPr preferRelativeResize="0"/>
          <p:nvPr/>
        </p:nvPicPr>
        <p:blipFill>
          <a:blip r:embed="rId3">
            <a:alphaModFix/>
          </a:blip>
          <a:stretch>
            <a:fillRect/>
          </a:stretch>
        </p:blipFill>
        <p:spPr>
          <a:xfrm>
            <a:off x="1937235" y="2485620"/>
            <a:ext cx="5303520" cy="3337560"/>
          </a:xfrm>
          <a:prstGeom prst="rect">
            <a:avLst/>
          </a:prstGeom>
          <a:noFill/>
          <a:ln>
            <a:noFill/>
          </a:ln>
        </p:spPr>
      </p:pic>
      <p:sp>
        <p:nvSpPr>
          <p:cNvPr id="183" name="Google Shape;183;p28"/>
          <p:cNvSpPr txBox="1"/>
          <p:nvPr/>
        </p:nvSpPr>
        <p:spPr>
          <a:xfrm>
            <a:off x="7791668" y="2399040"/>
            <a:ext cx="2524770" cy="3667680"/>
          </a:xfrm>
          <a:prstGeom prst="rect">
            <a:avLst/>
          </a:prstGeom>
          <a:noFill/>
          <a:ln>
            <a:noFill/>
          </a:ln>
        </p:spPr>
        <p:txBody>
          <a:bodyPr spcFirstLastPara="1" wrap="square" lIns="82283" tIns="82283" rIns="82283" bIns="82283" anchor="t" anchorCtr="0">
            <a:noAutofit/>
          </a:bodyPr>
          <a:lstStyle/>
          <a:p>
            <a:r>
              <a:rPr lang="en-US" sz="2160"/>
              <a:t>What is needed:</a:t>
            </a:r>
            <a:endParaRPr sz="2160"/>
          </a:p>
          <a:p>
            <a:endParaRPr sz="2160"/>
          </a:p>
          <a:p>
            <a:r>
              <a:rPr lang="en-US" sz="2160"/>
              <a:t>ATP</a:t>
            </a:r>
            <a:endParaRPr sz="2160"/>
          </a:p>
          <a:p>
            <a:endParaRPr sz="2160"/>
          </a:p>
          <a:p>
            <a:r>
              <a:rPr lang="en-US" sz="2160"/>
              <a:t>Calcium</a:t>
            </a:r>
            <a:endParaRPr sz="2160"/>
          </a:p>
          <a:p>
            <a:endParaRPr sz="2160"/>
          </a:p>
          <a:p>
            <a:r>
              <a:rPr lang="en-US" sz="2160"/>
              <a:t>Myosin &amp; Actin</a:t>
            </a:r>
            <a:endParaRPr sz="2160"/>
          </a:p>
          <a:p>
            <a:endParaRPr sz="2160"/>
          </a:p>
          <a:p>
            <a:r>
              <a:rPr lang="en-US" sz="2160"/>
              <a:t>Acetylcholine</a:t>
            </a:r>
            <a:endParaRPr sz="2160"/>
          </a:p>
          <a:p>
            <a:endParaRPr sz="2160"/>
          </a:p>
          <a:p>
            <a:r>
              <a:rPr lang="en-US" sz="2160"/>
              <a:t>Cholinesterase</a:t>
            </a:r>
            <a:endParaRPr sz="2160"/>
          </a:p>
        </p:txBody>
      </p:sp>
      <p:sp>
        <p:nvSpPr>
          <p:cNvPr id="184" name="Google Shape;184;p28"/>
          <p:cNvSpPr txBox="1"/>
          <p:nvPr/>
        </p:nvSpPr>
        <p:spPr>
          <a:xfrm>
            <a:off x="1978365" y="5947380"/>
            <a:ext cx="5221260" cy="710370"/>
          </a:xfrm>
          <a:prstGeom prst="rect">
            <a:avLst/>
          </a:prstGeom>
          <a:noFill/>
          <a:ln>
            <a:noFill/>
          </a:ln>
        </p:spPr>
        <p:txBody>
          <a:bodyPr spcFirstLastPara="1" wrap="square" lIns="82283" tIns="82283" rIns="82283" bIns="82283" anchor="ctr" anchorCtr="0">
            <a:noAutofit/>
          </a:bodyPr>
          <a:lstStyle/>
          <a:p>
            <a:r>
              <a:rPr lang="en-US" sz="2399" u="sng" dirty="0">
                <a:solidFill>
                  <a:srgbClr val="0000FF"/>
                </a:solidFill>
                <a:hlinkClick r:id="rId4"/>
              </a:rPr>
              <a:t>Sliding Filament Handout</a:t>
            </a:r>
            <a:r>
              <a:rPr lang="en-US" sz="1620" dirty="0">
                <a:solidFill>
                  <a:schemeClr val="dk1"/>
                </a:solidFill>
              </a:rPr>
              <a:t> (additional)</a:t>
            </a:r>
            <a:r>
              <a:rPr lang="en-US" sz="2399" u="sng" dirty="0">
                <a:solidFill>
                  <a:srgbClr val="0000FF"/>
                </a:solidFill>
                <a:hlinkClick r:id="rId4"/>
              </a:rPr>
              <a:t> </a:t>
            </a:r>
            <a:endParaRPr sz="162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p:nvPr/>
        </p:nvSpPr>
        <p:spPr>
          <a:xfrm>
            <a:off x="1708905" y="93465"/>
            <a:ext cx="3941190" cy="1044900"/>
          </a:xfrm>
          <a:prstGeom prst="rect">
            <a:avLst/>
          </a:prstGeom>
          <a:noFill/>
          <a:ln>
            <a:noFill/>
          </a:ln>
        </p:spPr>
        <p:txBody>
          <a:bodyPr spcFirstLastPara="1" wrap="square" lIns="34290" tIns="34290" rIns="34290" bIns="34290" anchor="t" anchorCtr="0">
            <a:noAutofit/>
          </a:bodyPr>
          <a:lstStyle/>
          <a:p>
            <a:endParaRPr sz="2399">
              <a:solidFill>
                <a:srgbClr val="000000"/>
              </a:solidFill>
              <a:latin typeface="Arial"/>
              <a:ea typeface="Arial"/>
              <a:cs typeface="Arial"/>
              <a:sym typeface="Arial"/>
            </a:endParaRPr>
          </a:p>
        </p:txBody>
      </p:sp>
      <p:pic>
        <p:nvPicPr>
          <p:cNvPr id="190" name="Google Shape;190;p29" descr="We're kicking off our exploration of muscles with a look at the complex and important relationship between actin and myosin. Your smooth, cardiac, and skeletal muscles create movement by contracting and releasing in a process called the sliding filament model. Your skeletal muscles are constructed like a rope made of bundles of protein fibers, and that the smallest strands are your actin and myosin myofilaments. Its their use of calcium and ATP that causes the binding and unbinding that makes sarcomeres contract and relax.&#10;&#10;Table of Contents&#10;Smooth, Cardiac, and Skeletal Muscles Create Movement 1:18&#10;Sliding Filament Model 4:52&#10;Skeletal Muscles Are Made of Bundles of Protein Fibers 2:40&#10;Actin and Myosin Myofilaments 3:54&#10;Calcium and ATP Cause the Binding and Unbinding 5:05&#10;&#10;***&#10;&#10;Crash Course is now on Patreon! You can support us directly by signing up at http://www.patreon.com/crashcourse&#10;&#10;Thanks to the following Patrons for their generous monthly contributions that help keep Crash Course free for everyone forever:&#10;&#10;Mark Brouwer, Jan Schmid, Steve Marshall, Anna-Ester Volozh, Sandra Aft, Brad Wardell, Christian Ludvigsen, Robert Kunz, Jason, A Saslow, Jacob Ash, Jeffrey Thompson, Jessica Simmons, James Craver, Simun Niclasen, SR Foxley, Roger C. Rocha, Nevin, Spoljaric, Eric Knight, Elliot Beter, Jessica Wode&#10;&#10;***SUBBABLE MESSAGES***&#10;&#10;TO: SEM students&#10;FROM: Mrs. S&#10;&#10;You are confident and courageous!  I believe in you! DFTBA!&#10;&#10;--&#10;&#10;TO: Zachary &#10;FROM:  She who gave you life!&#10;&#10;You, like the Mongols, will always be the exception.&#10;&#10;***SUPPORTER THANK YOU!***&#10;&#10;Thank you so much to all of our awesome supporters for their contributions to help make Crash Course possible and freely available for everyone forever:&#10;&#10;David Rybka, Beth Larter, Damian Shaw, Randy Goldberg MD, Cynthia Krohn, Allison DeVoe, Brinae Lois Gaudet, Sara Bovi, Stephen DeCubellis, Travis Bell&#10;&#10;--&#10;&#10;Want to find Crash Course elsewhere on the internet?&#10;Facebook - http://www.facebook.com/YouTubeCrashCourse&#10;Twitter - http://www.twitter.com/TheCrashCourse&#10;Tumblr - http://thecrashcourse.tumblr.com &#10;Support Crash Course on Patreon: http://patreon.com/crashcourse&#10;&#10;CC Kids: http://www.youtube.com/crashcoursekids" title="Muscles, part 1 - Muscle Cells: Crash Course A&amp;P #21">
            <a:hlinkClick r:id="rId3"/>
          </p:cNvPr>
          <p:cNvPicPr preferRelativeResize="0"/>
          <p:nvPr/>
        </p:nvPicPr>
        <p:blipFill>
          <a:blip r:embed="rId4">
            <a:alphaModFix/>
          </a:blip>
          <a:stretch>
            <a:fillRect/>
          </a:stretch>
        </p:blipFill>
        <p:spPr>
          <a:xfrm>
            <a:off x="2206965" y="0"/>
            <a:ext cx="7416675" cy="5562518"/>
          </a:xfrm>
          <a:prstGeom prst="rect">
            <a:avLst/>
          </a:prstGeom>
          <a:noFill/>
          <a:ln>
            <a:noFill/>
          </a:ln>
        </p:spPr>
      </p:pic>
      <p:sp>
        <p:nvSpPr>
          <p:cNvPr id="191" name="Google Shape;191;p29"/>
          <p:cNvSpPr txBox="1"/>
          <p:nvPr/>
        </p:nvSpPr>
        <p:spPr>
          <a:xfrm>
            <a:off x="2425103" y="5847795"/>
            <a:ext cx="7123680" cy="483840"/>
          </a:xfrm>
          <a:prstGeom prst="rect">
            <a:avLst/>
          </a:prstGeom>
          <a:noFill/>
          <a:ln>
            <a:noFill/>
          </a:ln>
        </p:spPr>
        <p:txBody>
          <a:bodyPr spcFirstLastPara="1" wrap="square" lIns="82283" tIns="82283" rIns="82283" bIns="82283" anchor="t" anchorCtr="0">
            <a:noAutofit/>
          </a:bodyPr>
          <a:lstStyle/>
          <a:p>
            <a:r>
              <a:rPr lang="en-US" sz="2160"/>
              <a:t>Hank explains muscles and the sliding filament model. </a:t>
            </a:r>
            <a:endParaRPr sz="216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xfrm>
            <a:off x="1598565" y="0"/>
            <a:ext cx="8595450" cy="822960"/>
          </a:xfrm>
          <a:prstGeom prst="rect">
            <a:avLst/>
          </a:prstGeom>
        </p:spPr>
        <p:txBody>
          <a:bodyPr spcFirstLastPara="1" vert="horz" wrap="square" lIns="82283" tIns="82283" rIns="82283" bIns="82283" rtlCol="0" anchor="t" anchorCtr="0">
            <a:noAutofit/>
          </a:bodyPr>
          <a:lstStyle/>
          <a:p>
            <a:pPr>
              <a:buNone/>
            </a:pPr>
            <a:r>
              <a:rPr lang="en-US"/>
              <a:t>Sliding Filament (TabletopWhale)</a:t>
            </a:r>
            <a:endParaRPr/>
          </a:p>
        </p:txBody>
      </p:sp>
      <p:sp>
        <p:nvSpPr>
          <p:cNvPr id="197" name="Google Shape;197;p30"/>
          <p:cNvSpPr txBox="1">
            <a:spLocks noGrp="1"/>
          </p:cNvSpPr>
          <p:nvPr>
            <p:ph type="body" idx="1"/>
          </p:nvPr>
        </p:nvSpPr>
        <p:spPr>
          <a:xfrm>
            <a:off x="1898220" y="753255"/>
            <a:ext cx="8595450" cy="651240"/>
          </a:xfrm>
          <a:prstGeom prst="rect">
            <a:avLst/>
          </a:prstGeom>
        </p:spPr>
        <p:txBody>
          <a:bodyPr spcFirstLastPara="1" vert="horz" wrap="square" lIns="82283" tIns="82283" rIns="82283" bIns="82283" rtlCol="0" anchor="t" anchorCtr="0">
            <a:noAutofit/>
          </a:bodyPr>
          <a:lstStyle/>
          <a:p>
            <a:pPr marL="0" indent="0">
              <a:buNone/>
            </a:pPr>
            <a:r>
              <a:rPr lang="en-US" sz="2070"/>
              <a:t>Check out the animation at </a:t>
            </a:r>
            <a:r>
              <a:rPr lang="en-US" sz="2070" u="sng">
                <a:solidFill>
                  <a:schemeClr val="hlink"/>
                </a:solidFill>
                <a:hlinkClick r:id="rId3"/>
              </a:rPr>
              <a:t>http://tabletopwhale.com/2014/08/12/a-users-guide-to-muscles.html</a:t>
            </a:r>
            <a:r>
              <a:rPr lang="en-US" sz="2070">
                <a:solidFill>
                  <a:schemeClr val="dk1"/>
                </a:solidFill>
              </a:rPr>
              <a:t>  -</a:t>
            </a:r>
            <a:endParaRPr sz="2070"/>
          </a:p>
        </p:txBody>
      </p:sp>
      <p:pic>
        <p:nvPicPr>
          <p:cNvPr id="198" name="Google Shape;198;p30"/>
          <p:cNvPicPr preferRelativeResize="0"/>
          <p:nvPr/>
        </p:nvPicPr>
        <p:blipFill>
          <a:blip r:embed="rId4">
            <a:alphaModFix/>
          </a:blip>
          <a:stretch>
            <a:fillRect/>
          </a:stretch>
        </p:blipFill>
        <p:spPr>
          <a:xfrm>
            <a:off x="2716805" y="1715243"/>
            <a:ext cx="6758389" cy="483516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1804328" y="144833"/>
            <a:ext cx="8114040" cy="755190"/>
          </a:xfrm>
          <a:prstGeom prst="rect">
            <a:avLst/>
          </a:prstGeom>
          <a:noFill/>
          <a:ln>
            <a:noFill/>
          </a:ln>
        </p:spPr>
        <p:txBody>
          <a:bodyPr spcFirstLastPara="1" wrap="square" lIns="34290" tIns="34290" rIns="34290" bIns="34290" anchor="ctr" anchorCtr="0">
            <a:noAutofit/>
          </a:bodyPr>
          <a:lstStyle/>
          <a:p>
            <a:pPr>
              <a:lnSpc>
                <a:spcPct val="119886"/>
              </a:lnSpc>
              <a:spcBef>
                <a:spcPts val="0"/>
              </a:spcBef>
            </a:pPr>
            <a:r>
              <a:rPr lang="en-US" sz="4399">
                <a:solidFill>
                  <a:srgbClr val="000000"/>
                </a:solidFill>
                <a:latin typeface="Arial"/>
                <a:ea typeface="Arial"/>
                <a:cs typeface="Arial"/>
                <a:sym typeface="Arial"/>
              </a:rPr>
              <a:t>Energy Source</a:t>
            </a:r>
            <a:endParaRPr sz="4399">
              <a:solidFill>
                <a:srgbClr val="000000"/>
              </a:solidFill>
              <a:latin typeface="Arial"/>
              <a:ea typeface="Arial"/>
              <a:cs typeface="Arial"/>
              <a:sym typeface="Arial"/>
            </a:endParaRPr>
          </a:p>
        </p:txBody>
      </p:sp>
      <p:sp>
        <p:nvSpPr>
          <p:cNvPr id="204" name="Google Shape;204;p31"/>
          <p:cNvSpPr txBox="1"/>
          <p:nvPr/>
        </p:nvSpPr>
        <p:spPr>
          <a:xfrm>
            <a:off x="1865910" y="1077323"/>
            <a:ext cx="8750430" cy="1736100"/>
          </a:xfrm>
          <a:prstGeom prst="rect">
            <a:avLst/>
          </a:prstGeom>
          <a:noFill/>
          <a:ln>
            <a:noFill/>
          </a:ln>
        </p:spPr>
        <p:txBody>
          <a:bodyPr spcFirstLastPara="1" wrap="square" lIns="34290" tIns="34290" rIns="34290" bIns="34290" anchor="t" anchorCtr="0">
            <a:noAutofit/>
          </a:bodyPr>
          <a:lstStyle/>
          <a:p>
            <a:pPr>
              <a:lnSpc>
                <a:spcPct val="119922"/>
              </a:lnSpc>
            </a:pPr>
            <a:r>
              <a:rPr lang="en-US" sz="2880"/>
              <a:t>-</a:t>
            </a:r>
            <a:r>
              <a:rPr lang="en-US" sz="2880">
                <a:solidFill>
                  <a:srgbClr val="000000"/>
                </a:solidFill>
                <a:latin typeface="Arial"/>
                <a:ea typeface="Arial"/>
                <a:cs typeface="Arial"/>
                <a:sym typeface="Arial"/>
              </a:rPr>
              <a:t>ATP is produced by </a:t>
            </a:r>
            <a:r>
              <a:rPr lang="en-US" sz="2880" u="sng">
                <a:solidFill>
                  <a:srgbClr val="000000"/>
                </a:solidFill>
                <a:latin typeface="Arial"/>
                <a:ea typeface="Arial"/>
                <a:cs typeface="Arial"/>
                <a:sym typeface="Arial"/>
              </a:rPr>
              <a:t>CELLULAR RESPIRATION</a:t>
            </a:r>
            <a:endParaRPr sz="2880" u="sng"/>
          </a:p>
          <a:p>
            <a:pPr>
              <a:lnSpc>
                <a:spcPct val="119922"/>
              </a:lnSpc>
            </a:pPr>
            <a:r>
              <a:rPr lang="en-US" sz="2880"/>
              <a:t>which occurs in the</a:t>
            </a:r>
            <a:r>
              <a:rPr lang="en-US" sz="2880">
                <a:solidFill>
                  <a:srgbClr val="000000"/>
                </a:solidFill>
                <a:latin typeface="Arial"/>
                <a:ea typeface="Arial"/>
                <a:cs typeface="Arial"/>
                <a:sym typeface="Arial"/>
              </a:rPr>
              <a:t> mitochondria</a:t>
            </a:r>
            <a:endParaRPr sz="2880">
              <a:solidFill>
                <a:srgbClr val="000000"/>
              </a:solidFill>
              <a:latin typeface="Arial"/>
              <a:ea typeface="Arial"/>
              <a:cs typeface="Arial"/>
              <a:sym typeface="Arial"/>
            </a:endParaRPr>
          </a:p>
          <a:p>
            <a:pPr>
              <a:lnSpc>
                <a:spcPct val="119922"/>
              </a:lnSpc>
              <a:spcBef>
                <a:spcPts val="572"/>
              </a:spcBef>
            </a:pPr>
            <a:r>
              <a:rPr lang="en-US" sz="2880"/>
              <a:t>-</a:t>
            </a:r>
            <a:r>
              <a:rPr lang="en-US" sz="2880">
                <a:solidFill>
                  <a:srgbClr val="000000"/>
                </a:solidFill>
                <a:latin typeface="Arial"/>
                <a:ea typeface="Arial"/>
                <a:cs typeface="Arial"/>
                <a:sym typeface="Arial"/>
              </a:rPr>
              <a:t>Creatine phosphate increases regeneration of ATP</a:t>
            </a:r>
            <a:endParaRPr sz="2880">
              <a:solidFill>
                <a:srgbClr val="000000"/>
              </a:solidFill>
              <a:latin typeface="Arial"/>
              <a:ea typeface="Arial"/>
              <a:cs typeface="Arial"/>
              <a:sym typeface="Arial"/>
            </a:endParaRPr>
          </a:p>
          <a:p>
            <a:pPr>
              <a:lnSpc>
                <a:spcPct val="119922"/>
              </a:lnSpc>
              <a:spcBef>
                <a:spcPts val="572"/>
              </a:spcBef>
            </a:pPr>
            <a:endParaRPr sz="2880">
              <a:solidFill>
                <a:srgbClr val="000000"/>
              </a:solidFill>
              <a:latin typeface="Arial"/>
              <a:ea typeface="Arial"/>
              <a:cs typeface="Arial"/>
              <a:sym typeface="Arial"/>
            </a:endParaRPr>
          </a:p>
        </p:txBody>
      </p:sp>
      <p:sp>
        <p:nvSpPr>
          <p:cNvPr id="205" name="Google Shape;205;p31"/>
          <p:cNvSpPr txBox="1"/>
          <p:nvPr/>
        </p:nvSpPr>
        <p:spPr>
          <a:xfrm>
            <a:off x="6871800" y="3289365"/>
            <a:ext cx="3661740" cy="2720520"/>
          </a:xfrm>
          <a:prstGeom prst="rect">
            <a:avLst/>
          </a:prstGeom>
          <a:noFill/>
          <a:ln>
            <a:noFill/>
          </a:ln>
        </p:spPr>
        <p:txBody>
          <a:bodyPr spcFirstLastPara="1" wrap="square" lIns="82283" tIns="82283" rIns="82283" bIns="82283" anchor="t" anchorCtr="0">
            <a:noAutofit/>
          </a:bodyPr>
          <a:lstStyle/>
          <a:p>
            <a:r>
              <a:rPr lang="en-US" sz="2160"/>
              <a:t>* Only 25% of energy produced during cellular respiration is used in metabolic processes - the rest is in the form of HEAT. </a:t>
            </a:r>
            <a:endParaRPr sz="2160"/>
          </a:p>
          <a:p>
            <a:endParaRPr sz="2160"/>
          </a:p>
          <a:p>
            <a:pPr marL="411480" indent="-342900">
              <a:buSzPts val="2400"/>
              <a:buChar char="-"/>
            </a:pPr>
            <a:r>
              <a:rPr lang="en-US" sz="2160"/>
              <a:t>maintains body temperature. </a:t>
            </a:r>
            <a:endParaRPr sz="2160"/>
          </a:p>
        </p:txBody>
      </p:sp>
      <p:pic>
        <p:nvPicPr>
          <p:cNvPr id="206" name="Google Shape;206;p31" descr="Muscle5.gif"/>
          <p:cNvPicPr preferRelativeResize="0"/>
          <p:nvPr/>
        </p:nvPicPr>
        <p:blipFill>
          <a:blip r:embed="rId3">
            <a:alphaModFix/>
          </a:blip>
          <a:stretch>
            <a:fillRect/>
          </a:stretch>
        </p:blipFill>
        <p:spPr>
          <a:xfrm>
            <a:off x="2011125" y="3033270"/>
            <a:ext cx="4714875" cy="277749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2"/>
          <p:cNvPicPr preferRelativeResize="0"/>
          <p:nvPr/>
        </p:nvPicPr>
        <p:blipFill>
          <a:blip r:embed="rId3">
            <a:alphaModFix/>
          </a:blip>
          <a:stretch>
            <a:fillRect/>
          </a:stretch>
        </p:blipFill>
        <p:spPr>
          <a:xfrm>
            <a:off x="4908157" y="88605"/>
            <a:ext cx="5410192" cy="5791185"/>
          </a:xfrm>
          <a:prstGeom prst="rect">
            <a:avLst/>
          </a:prstGeom>
          <a:noFill/>
          <a:ln>
            <a:noFill/>
          </a:ln>
        </p:spPr>
      </p:pic>
      <p:sp>
        <p:nvSpPr>
          <p:cNvPr id="212" name="Google Shape;212;p32"/>
          <p:cNvSpPr txBox="1"/>
          <p:nvPr/>
        </p:nvSpPr>
        <p:spPr>
          <a:xfrm>
            <a:off x="1865348" y="429953"/>
            <a:ext cx="3590190" cy="2458890"/>
          </a:xfrm>
          <a:prstGeom prst="rect">
            <a:avLst/>
          </a:prstGeom>
          <a:noFill/>
          <a:ln>
            <a:noFill/>
          </a:ln>
        </p:spPr>
        <p:txBody>
          <a:bodyPr spcFirstLastPara="1" wrap="square" lIns="82283" tIns="82283" rIns="82283" bIns="82283" anchor="t" anchorCtr="0">
            <a:noAutofit/>
          </a:bodyPr>
          <a:lstStyle/>
          <a:p>
            <a:r>
              <a:rPr lang="en-US" sz="2880"/>
              <a:t>Why might products like pro-creatine claim to increase energy?</a:t>
            </a:r>
            <a:endParaRPr sz="2880"/>
          </a:p>
        </p:txBody>
      </p:sp>
      <p:sp>
        <p:nvSpPr>
          <p:cNvPr id="213" name="Google Shape;213;p32"/>
          <p:cNvSpPr txBox="1"/>
          <p:nvPr/>
        </p:nvSpPr>
        <p:spPr>
          <a:xfrm>
            <a:off x="1743420" y="3259080"/>
            <a:ext cx="2807730" cy="2305260"/>
          </a:xfrm>
          <a:prstGeom prst="rect">
            <a:avLst/>
          </a:prstGeom>
          <a:noFill/>
          <a:ln>
            <a:noFill/>
          </a:ln>
        </p:spPr>
        <p:txBody>
          <a:bodyPr spcFirstLastPara="1" wrap="square" lIns="82283" tIns="82283" rIns="82283" bIns="82283" anchor="t" anchorCtr="0">
            <a:noAutofit/>
          </a:bodyPr>
          <a:lstStyle/>
          <a:p>
            <a:r>
              <a:rPr lang="en-US" sz="2160"/>
              <a:t>ATP = adenosine triphosphate </a:t>
            </a:r>
            <a:endParaRPr sz="2160"/>
          </a:p>
          <a:p>
            <a:r>
              <a:rPr lang="en-US" sz="2160"/>
              <a:t> </a:t>
            </a:r>
            <a:endParaRPr sz="2160"/>
          </a:p>
          <a:p>
            <a:r>
              <a:rPr lang="en-US" sz="2160"/>
              <a:t>ADP = adenosine diphosphate</a:t>
            </a:r>
            <a:endParaRPr sz="216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073270" y="46035"/>
            <a:ext cx="8114018" cy="1119488"/>
          </a:xfrm>
          <a:prstGeom prst="rect">
            <a:avLst/>
          </a:prstGeom>
          <a:noFill/>
          <a:ln>
            <a:noFill/>
          </a:ln>
        </p:spPr>
        <p:txBody>
          <a:bodyPr spcFirstLastPara="1" wrap="square" lIns="34290" tIns="34290" rIns="34290" bIns="34290" anchor="ctr" anchorCtr="0">
            <a:noAutofit/>
          </a:bodyPr>
          <a:lstStyle/>
          <a:p>
            <a:pPr algn="ctr">
              <a:lnSpc>
                <a:spcPct val="119886"/>
              </a:lnSpc>
              <a:spcBef>
                <a:spcPts val="0"/>
              </a:spcBef>
            </a:pPr>
            <a:r>
              <a:rPr lang="en-US" sz="4399">
                <a:solidFill>
                  <a:srgbClr val="000000"/>
                </a:solidFill>
                <a:latin typeface="Arial"/>
                <a:ea typeface="Arial"/>
                <a:cs typeface="Arial"/>
                <a:sym typeface="Arial"/>
              </a:rPr>
              <a:t>Types of Muscle</a:t>
            </a:r>
            <a:endParaRPr sz="4399">
              <a:solidFill>
                <a:srgbClr val="000000"/>
              </a:solidFill>
              <a:latin typeface="Arial"/>
              <a:ea typeface="Arial"/>
              <a:cs typeface="Arial"/>
              <a:sym typeface="Arial"/>
            </a:endParaRPr>
          </a:p>
        </p:txBody>
      </p:sp>
      <p:sp>
        <p:nvSpPr>
          <p:cNvPr id="34" name="Google Shape;34;p8"/>
          <p:cNvSpPr txBox="1"/>
          <p:nvPr/>
        </p:nvSpPr>
        <p:spPr>
          <a:xfrm>
            <a:off x="2073270" y="1112828"/>
            <a:ext cx="8114018" cy="1881495"/>
          </a:xfrm>
          <a:prstGeom prst="rect">
            <a:avLst/>
          </a:prstGeom>
          <a:noFill/>
          <a:ln>
            <a:noFill/>
          </a:ln>
        </p:spPr>
        <p:txBody>
          <a:bodyPr spcFirstLastPara="1" wrap="square" lIns="34290" tIns="34290" rIns="34290" bIns="34290" anchor="t" anchorCtr="0">
            <a:noAutofit/>
          </a:bodyPr>
          <a:lstStyle/>
          <a:p>
            <a:pPr marL="342900" indent="-248919">
              <a:lnSpc>
                <a:spcPct val="119921"/>
              </a:lnSpc>
              <a:buClr>
                <a:srgbClr val="000000"/>
              </a:buClr>
              <a:buSzPts val="3556"/>
              <a:buChar char="●"/>
            </a:pPr>
            <a:r>
              <a:rPr lang="en-US" sz="3200">
                <a:solidFill>
                  <a:srgbClr val="000000"/>
                </a:solidFill>
                <a:latin typeface="Arial"/>
                <a:ea typeface="Arial"/>
                <a:cs typeface="Arial"/>
                <a:sym typeface="Arial"/>
              </a:rPr>
              <a:t>Skeletal – striated &amp; voluntary</a:t>
            </a:r>
            <a:endParaRPr sz="3200">
              <a:solidFill>
                <a:srgbClr val="000000"/>
              </a:solidFill>
              <a:latin typeface="Arial"/>
              <a:ea typeface="Arial"/>
              <a:cs typeface="Arial"/>
              <a:sym typeface="Arial"/>
            </a:endParaRPr>
          </a:p>
          <a:p>
            <a:pPr marL="342900" indent="-248919">
              <a:lnSpc>
                <a:spcPct val="119921"/>
              </a:lnSpc>
              <a:buClr>
                <a:srgbClr val="000000"/>
              </a:buClr>
              <a:buSzPts val="3556"/>
              <a:buChar char="●"/>
            </a:pPr>
            <a:r>
              <a:rPr lang="en-US" sz="3200">
                <a:solidFill>
                  <a:srgbClr val="000000"/>
                </a:solidFill>
                <a:latin typeface="Arial"/>
                <a:ea typeface="Arial"/>
                <a:cs typeface="Arial"/>
                <a:sym typeface="Arial"/>
              </a:rPr>
              <a:t>Smooth – involuntary</a:t>
            </a:r>
            <a:endParaRPr sz="3200">
              <a:solidFill>
                <a:srgbClr val="000000"/>
              </a:solidFill>
              <a:latin typeface="Arial"/>
              <a:ea typeface="Arial"/>
              <a:cs typeface="Arial"/>
              <a:sym typeface="Arial"/>
            </a:endParaRPr>
          </a:p>
          <a:p>
            <a:pPr marL="342900" indent="-248919">
              <a:lnSpc>
                <a:spcPct val="119921"/>
              </a:lnSpc>
              <a:buClr>
                <a:srgbClr val="000000"/>
              </a:buClr>
              <a:buSzPts val="3556"/>
              <a:buChar char="●"/>
            </a:pPr>
            <a:r>
              <a:rPr lang="en-US" sz="3200">
                <a:solidFill>
                  <a:srgbClr val="000000"/>
                </a:solidFill>
                <a:latin typeface="Arial"/>
                <a:ea typeface="Arial"/>
                <a:cs typeface="Arial"/>
                <a:sym typeface="Arial"/>
              </a:rPr>
              <a:t>Cardiac - heart</a:t>
            </a:r>
            <a:endParaRPr sz="3200">
              <a:solidFill>
                <a:srgbClr val="000000"/>
              </a:solidFill>
              <a:latin typeface="Arial"/>
              <a:ea typeface="Arial"/>
              <a:cs typeface="Arial"/>
              <a:sym typeface="Arial"/>
            </a:endParaRPr>
          </a:p>
        </p:txBody>
      </p:sp>
      <p:pic>
        <p:nvPicPr>
          <p:cNvPr id="35" name="Google Shape;35;p8"/>
          <p:cNvPicPr preferRelativeResize="0"/>
          <p:nvPr/>
        </p:nvPicPr>
        <p:blipFill>
          <a:blip r:embed="rId3">
            <a:alphaModFix/>
          </a:blip>
          <a:stretch>
            <a:fillRect/>
          </a:stretch>
        </p:blipFill>
        <p:spPr>
          <a:xfrm>
            <a:off x="2267738" y="2790833"/>
            <a:ext cx="5086350" cy="4067168"/>
          </a:xfrm>
          <a:prstGeom prst="rect">
            <a:avLst/>
          </a:prstGeom>
          <a:noFill/>
          <a:ln>
            <a:noFill/>
          </a:ln>
        </p:spPr>
      </p:pic>
      <p:sp>
        <p:nvSpPr>
          <p:cNvPr id="36" name="Google Shape;36;p8"/>
          <p:cNvSpPr txBox="1"/>
          <p:nvPr/>
        </p:nvSpPr>
        <p:spPr>
          <a:xfrm>
            <a:off x="8082008" y="3661740"/>
            <a:ext cx="2430810" cy="2203200"/>
          </a:xfrm>
          <a:prstGeom prst="rect">
            <a:avLst/>
          </a:prstGeom>
          <a:noFill/>
          <a:ln>
            <a:noFill/>
          </a:ln>
        </p:spPr>
        <p:txBody>
          <a:bodyPr spcFirstLastPara="1" wrap="square" lIns="82283" tIns="82283" rIns="82283" bIns="82283" anchor="t" anchorCtr="0">
            <a:noAutofit/>
          </a:bodyPr>
          <a:lstStyle/>
          <a:p>
            <a:r>
              <a:rPr lang="en-US" sz="2160" i="1"/>
              <a:t>The word “striated” means striped.  Skeletal muscle appears striped under a microscope. </a:t>
            </a:r>
            <a:endParaRPr sz="2160" i="1"/>
          </a:p>
        </p:txBody>
      </p:sp>
      <p:cxnSp>
        <p:nvCxnSpPr>
          <p:cNvPr id="37" name="Google Shape;37;p8"/>
          <p:cNvCxnSpPr>
            <a:stCxn id="35" idx="3"/>
          </p:cNvCxnSpPr>
          <p:nvPr/>
        </p:nvCxnSpPr>
        <p:spPr>
          <a:xfrm rot="10800000" flipH="1">
            <a:off x="7354088" y="4437507"/>
            <a:ext cx="645300" cy="38691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1544385" y="106808"/>
            <a:ext cx="8664030" cy="646380"/>
          </a:xfrm>
          <a:prstGeom prst="rect">
            <a:avLst/>
          </a:prstGeom>
        </p:spPr>
        <p:txBody>
          <a:bodyPr spcFirstLastPara="1" vert="horz" wrap="square" lIns="34290" tIns="34290" rIns="34290" bIns="34290" rtlCol="0" anchor="t" anchorCtr="0">
            <a:noAutofit/>
          </a:bodyPr>
          <a:lstStyle/>
          <a:p>
            <a:pPr>
              <a:lnSpc>
                <a:spcPct val="100000"/>
              </a:lnSpc>
              <a:buNone/>
            </a:pPr>
            <a:r>
              <a:rPr lang="en-US">
                <a:solidFill>
                  <a:srgbClr val="000000"/>
                </a:solidFill>
                <a:latin typeface="Arial"/>
                <a:ea typeface="Arial"/>
                <a:cs typeface="Arial"/>
                <a:sym typeface="Arial"/>
              </a:rPr>
              <a:t>Muscles and Muscle Fiber</a:t>
            </a:r>
            <a:r>
              <a:rPr lang="en-US"/>
              <a:t> Structure</a:t>
            </a:r>
            <a:r>
              <a:rPr lang="en-US">
                <a:solidFill>
                  <a:srgbClr val="000000"/>
                </a:solidFill>
                <a:latin typeface="Arial"/>
                <a:ea typeface="Arial"/>
                <a:cs typeface="Arial"/>
                <a:sym typeface="Arial"/>
              </a:rPr>
              <a:t>    </a:t>
            </a:r>
            <a:endParaRPr>
              <a:solidFill>
                <a:srgbClr val="000000"/>
              </a:solidFill>
              <a:latin typeface="Arial"/>
              <a:ea typeface="Arial"/>
              <a:cs typeface="Arial"/>
              <a:sym typeface="Arial"/>
            </a:endParaRPr>
          </a:p>
        </p:txBody>
      </p:sp>
      <p:sp>
        <p:nvSpPr>
          <p:cNvPr id="43" name="Google Shape;43;p9"/>
          <p:cNvSpPr txBox="1">
            <a:spLocks noGrp="1"/>
          </p:cNvSpPr>
          <p:nvPr>
            <p:ph type="body" idx="1"/>
          </p:nvPr>
        </p:nvSpPr>
        <p:spPr>
          <a:xfrm>
            <a:off x="1798343" y="807593"/>
            <a:ext cx="8724780" cy="1541700"/>
          </a:xfrm>
          <a:prstGeom prst="rect">
            <a:avLst/>
          </a:prstGeom>
        </p:spPr>
        <p:txBody>
          <a:bodyPr spcFirstLastPara="1" vert="horz" wrap="square" lIns="34290" tIns="34290" rIns="34290" bIns="34290" rtlCol="0" anchor="t" anchorCtr="0">
            <a:noAutofit/>
          </a:bodyPr>
          <a:lstStyle/>
          <a:p>
            <a:pPr marL="0" indent="0">
              <a:lnSpc>
                <a:spcPct val="100000"/>
              </a:lnSpc>
              <a:buNone/>
            </a:pPr>
            <a:r>
              <a:rPr lang="en-US" sz="3360">
                <a:solidFill>
                  <a:srgbClr val="000000"/>
                </a:solidFill>
                <a:latin typeface="Arial"/>
                <a:ea typeface="Arial"/>
                <a:cs typeface="Arial"/>
                <a:sym typeface="Arial"/>
              </a:rPr>
              <a:t>Muscles are composed of many </a:t>
            </a:r>
            <a:r>
              <a:rPr lang="en-US" sz="3360"/>
              <a:t>FIBERS</a:t>
            </a:r>
            <a:r>
              <a:rPr lang="en-US" sz="3360">
                <a:solidFill>
                  <a:srgbClr val="000000"/>
                </a:solidFill>
                <a:latin typeface="Arial"/>
                <a:ea typeface="Arial"/>
                <a:cs typeface="Arial"/>
                <a:sym typeface="Arial"/>
              </a:rPr>
              <a:t> that are arranged in bundles </a:t>
            </a:r>
            <a:br>
              <a:rPr lang="en-US" sz="3360">
                <a:solidFill>
                  <a:srgbClr val="000000"/>
                </a:solidFill>
                <a:latin typeface="Arial"/>
                <a:ea typeface="Arial"/>
                <a:cs typeface="Arial"/>
                <a:sym typeface="Arial"/>
              </a:rPr>
            </a:br>
            <a:r>
              <a:rPr lang="en-US" sz="3360">
                <a:solidFill>
                  <a:srgbClr val="000000"/>
                </a:solidFill>
                <a:latin typeface="Arial"/>
                <a:ea typeface="Arial"/>
                <a:cs typeface="Arial"/>
                <a:sym typeface="Arial"/>
              </a:rPr>
              <a:t>called FASCICLES</a:t>
            </a:r>
            <a:endParaRPr sz="3360">
              <a:solidFill>
                <a:srgbClr val="000000"/>
              </a:solidFill>
              <a:latin typeface="Arial"/>
              <a:ea typeface="Arial"/>
              <a:cs typeface="Arial"/>
              <a:sym typeface="Arial"/>
            </a:endParaRPr>
          </a:p>
        </p:txBody>
      </p:sp>
      <p:pic>
        <p:nvPicPr>
          <p:cNvPr id="44" name="Google Shape;44;p9"/>
          <p:cNvPicPr preferRelativeResize="0"/>
          <p:nvPr/>
        </p:nvPicPr>
        <p:blipFill rotWithShape="1">
          <a:blip r:embed="rId3">
            <a:alphaModFix/>
          </a:blip>
          <a:srcRect b="7458"/>
          <a:stretch/>
        </p:blipFill>
        <p:spPr>
          <a:xfrm flipH="1">
            <a:off x="2714969" y="2525963"/>
            <a:ext cx="6891503" cy="4169070"/>
          </a:xfrm>
          <a:prstGeom prst="rect">
            <a:avLst/>
          </a:prstGeom>
          <a:noFill/>
          <a:ln>
            <a:noFill/>
          </a:ln>
        </p:spPr>
      </p:pic>
      <p:cxnSp>
        <p:nvCxnSpPr>
          <p:cNvPr id="45" name="Google Shape;45;p9"/>
          <p:cNvCxnSpPr/>
          <p:nvPr/>
        </p:nvCxnSpPr>
        <p:spPr>
          <a:xfrm>
            <a:off x="4633860" y="2403698"/>
            <a:ext cx="2485080" cy="1276560"/>
          </a:xfrm>
          <a:prstGeom prst="straightConnector1">
            <a:avLst/>
          </a:prstGeom>
          <a:noFill/>
          <a:ln w="38100" cap="flat" cmpd="sng">
            <a:solidFill>
              <a:schemeClr val="dk2"/>
            </a:solidFill>
            <a:prstDash val="solid"/>
            <a:round/>
            <a:headEnd type="none" w="med" len="med"/>
            <a:tailEnd type="triangle" w="med" len="med"/>
          </a:ln>
        </p:spPr>
      </p:cxnSp>
      <p:cxnSp>
        <p:nvCxnSpPr>
          <p:cNvPr id="46" name="Google Shape;46;p9"/>
          <p:cNvCxnSpPr/>
          <p:nvPr/>
        </p:nvCxnSpPr>
        <p:spPr>
          <a:xfrm>
            <a:off x="4606703" y="2349383"/>
            <a:ext cx="2308770" cy="1779030"/>
          </a:xfrm>
          <a:prstGeom prst="straightConnector1">
            <a:avLst/>
          </a:prstGeom>
          <a:noFill/>
          <a:ln w="38100" cap="flat" cmpd="sng">
            <a:solidFill>
              <a:schemeClr val="dk2"/>
            </a:solidFill>
            <a:prstDash val="solid"/>
            <a:round/>
            <a:headEnd type="none" w="med" len="med"/>
            <a:tailEnd type="triangle" w="med" len="med"/>
          </a:ln>
        </p:spPr>
      </p:cxnSp>
      <p:cxnSp>
        <p:nvCxnSpPr>
          <p:cNvPr id="47" name="Google Shape;47;p9"/>
          <p:cNvCxnSpPr/>
          <p:nvPr/>
        </p:nvCxnSpPr>
        <p:spPr>
          <a:xfrm flipH="1">
            <a:off x="8246280" y="1412348"/>
            <a:ext cx="515970" cy="209142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0"/>
          <p:cNvSpPr txBox="1">
            <a:spLocks noGrp="1"/>
          </p:cNvSpPr>
          <p:nvPr>
            <p:ph type="body" idx="1"/>
          </p:nvPr>
        </p:nvSpPr>
        <p:spPr>
          <a:xfrm>
            <a:off x="1943220" y="237263"/>
            <a:ext cx="8724780" cy="1270080"/>
          </a:xfrm>
          <a:prstGeom prst="rect">
            <a:avLst/>
          </a:prstGeom>
        </p:spPr>
        <p:txBody>
          <a:bodyPr spcFirstLastPara="1" vert="horz" wrap="square" lIns="34290" tIns="34290" rIns="34290" bIns="34290" rtlCol="0" anchor="t" anchorCtr="0">
            <a:noAutofit/>
          </a:bodyPr>
          <a:lstStyle/>
          <a:p>
            <a:pPr marL="0" indent="0">
              <a:lnSpc>
                <a:spcPct val="100000"/>
              </a:lnSpc>
              <a:buNone/>
            </a:pPr>
            <a:r>
              <a:rPr lang="en-US" sz="3360">
                <a:solidFill>
                  <a:srgbClr val="000000"/>
                </a:solidFill>
                <a:latin typeface="Arial"/>
                <a:ea typeface="Arial"/>
                <a:cs typeface="Arial"/>
                <a:sym typeface="Arial"/>
              </a:rPr>
              <a:t>Individual muscles are separated by FASCIA, which also forms tendons</a:t>
            </a:r>
            <a:endParaRPr sz="3360">
              <a:solidFill>
                <a:srgbClr val="000000"/>
              </a:solidFill>
              <a:latin typeface="Arial"/>
              <a:ea typeface="Arial"/>
              <a:cs typeface="Arial"/>
              <a:sym typeface="Arial"/>
            </a:endParaRPr>
          </a:p>
        </p:txBody>
      </p:sp>
      <p:pic>
        <p:nvPicPr>
          <p:cNvPr id="53" name="Google Shape;53;p10" descr="Picture1.jpg"/>
          <p:cNvPicPr preferRelativeResize="0"/>
          <p:nvPr/>
        </p:nvPicPr>
        <p:blipFill>
          <a:blip r:embed="rId3">
            <a:alphaModFix/>
          </a:blip>
          <a:stretch>
            <a:fillRect/>
          </a:stretch>
        </p:blipFill>
        <p:spPr>
          <a:xfrm>
            <a:off x="1634344" y="1835441"/>
            <a:ext cx="3915180" cy="3473708"/>
          </a:xfrm>
          <a:prstGeom prst="rect">
            <a:avLst/>
          </a:prstGeom>
          <a:noFill/>
          <a:ln>
            <a:noFill/>
          </a:ln>
        </p:spPr>
      </p:pic>
      <p:pic>
        <p:nvPicPr>
          <p:cNvPr id="54" name="Google Shape;54;p10" descr="pfnodfig3.jpg"/>
          <p:cNvPicPr preferRelativeResize="0"/>
          <p:nvPr/>
        </p:nvPicPr>
        <p:blipFill>
          <a:blip r:embed="rId4">
            <a:alphaModFix/>
          </a:blip>
          <a:stretch>
            <a:fillRect/>
          </a:stretch>
        </p:blipFill>
        <p:spPr>
          <a:xfrm>
            <a:off x="5549521" y="1807213"/>
            <a:ext cx="4995224" cy="32435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body" idx="1"/>
          </p:nvPr>
        </p:nvSpPr>
        <p:spPr>
          <a:xfrm>
            <a:off x="1691625" y="258390"/>
            <a:ext cx="8808750" cy="2379240"/>
          </a:xfrm>
          <a:prstGeom prst="rect">
            <a:avLst/>
          </a:prstGeom>
        </p:spPr>
        <p:txBody>
          <a:bodyPr spcFirstLastPara="1" vert="horz" wrap="square" lIns="82283" tIns="82283" rIns="82283" bIns="82283" rtlCol="0" anchor="t" anchorCtr="0">
            <a:noAutofit/>
          </a:bodyPr>
          <a:lstStyle/>
          <a:p>
            <a:pPr marL="0" indent="0">
              <a:buNone/>
            </a:pPr>
            <a:r>
              <a:rPr lang="en-US" sz="3420" u="sng"/>
              <a:t>EPIMYSIUM</a:t>
            </a:r>
            <a:r>
              <a:rPr lang="en-US" sz="3420"/>
              <a:t> = outermost layer, surrounds entire muscle.</a:t>
            </a:r>
            <a:endParaRPr sz="3420"/>
          </a:p>
          <a:p>
            <a:pPr marL="0" indent="0">
              <a:buNone/>
            </a:pPr>
            <a:endParaRPr sz="990"/>
          </a:p>
          <a:p>
            <a:pPr marL="0" indent="0">
              <a:buNone/>
            </a:pPr>
            <a:r>
              <a:rPr lang="en-US" sz="3420" u="sng"/>
              <a:t>PERIMYSIUM</a:t>
            </a:r>
            <a:r>
              <a:rPr lang="en-US" sz="3420"/>
              <a:t> = separates and surrounds fascicles (bundles of muscle fibers)</a:t>
            </a:r>
            <a:endParaRPr sz="3420"/>
          </a:p>
          <a:p>
            <a:pPr marL="0" indent="0">
              <a:buNone/>
            </a:pPr>
            <a:endParaRPr sz="3420"/>
          </a:p>
        </p:txBody>
      </p:sp>
      <p:pic>
        <p:nvPicPr>
          <p:cNvPr id="60" name="Google Shape;60;p11"/>
          <p:cNvPicPr preferRelativeResize="0"/>
          <p:nvPr/>
        </p:nvPicPr>
        <p:blipFill>
          <a:blip r:embed="rId3">
            <a:alphaModFix/>
          </a:blip>
          <a:stretch>
            <a:fillRect/>
          </a:stretch>
        </p:blipFill>
        <p:spPr>
          <a:xfrm>
            <a:off x="5263770" y="2850053"/>
            <a:ext cx="5143500" cy="3857625"/>
          </a:xfrm>
          <a:prstGeom prst="rect">
            <a:avLst/>
          </a:prstGeom>
          <a:noFill/>
          <a:ln>
            <a:noFill/>
          </a:ln>
        </p:spPr>
      </p:pic>
      <p:sp>
        <p:nvSpPr>
          <p:cNvPr id="61" name="Google Shape;61;p11"/>
          <p:cNvSpPr txBox="1"/>
          <p:nvPr/>
        </p:nvSpPr>
        <p:spPr>
          <a:xfrm>
            <a:off x="1691625" y="2808675"/>
            <a:ext cx="3452760" cy="3237570"/>
          </a:xfrm>
          <a:prstGeom prst="rect">
            <a:avLst/>
          </a:prstGeom>
          <a:noFill/>
          <a:ln>
            <a:noFill/>
          </a:ln>
        </p:spPr>
        <p:txBody>
          <a:bodyPr spcFirstLastPara="1" wrap="square" lIns="82283" tIns="82283" rIns="82283" bIns="82283" anchor="t" anchorCtr="0">
            <a:noAutofit/>
          </a:bodyPr>
          <a:lstStyle/>
          <a:p>
            <a:pPr>
              <a:buClr>
                <a:schemeClr val="dk1"/>
              </a:buClr>
              <a:buSzPts val="1100"/>
            </a:pPr>
            <a:r>
              <a:rPr lang="en-US" sz="3420" u="sng">
                <a:solidFill>
                  <a:schemeClr val="dk1"/>
                </a:solidFill>
              </a:rPr>
              <a:t>ENDOMYSIUM </a:t>
            </a:r>
            <a:r>
              <a:rPr lang="en-US" sz="3420">
                <a:solidFill>
                  <a:schemeClr val="dk1"/>
                </a:solidFill>
              </a:rPr>
              <a:t>=  surrounds each individual muscle fiber</a:t>
            </a:r>
            <a:endParaRPr sz="1620"/>
          </a:p>
        </p:txBody>
      </p:sp>
      <p:sp>
        <p:nvSpPr>
          <p:cNvPr id="62" name="Google Shape;62;p11"/>
          <p:cNvSpPr txBox="1"/>
          <p:nvPr/>
        </p:nvSpPr>
        <p:spPr>
          <a:xfrm>
            <a:off x="5144385" y="5471888"/>
            <a:ext cx="2544480" cy="1235790"/>
          </a:xfrm>
          <a:prstGeom prst="rect">
            <a:avLst/>
          </a:prstGeom>
          <a:solidFill>
            <a:srgbClr val="FFFFFF"/>
          </a:solidFill>
          <a:ln>
            <a:noFill/>
          </a:ln>
        </p:spPr>
        <p:txBody>
          <a:bodyPr spcFirstLastPara="1" wrap="square" lIns="82283" tIns="82283" rIns="82283" bIns="82283" anchor="t" anchorCtr="0">
            <a:noAutofit/>
          </a:bodyPr>
          <a:lstStyle/>
          <a:p>
            <a:r>
              <a:rPr lang="en-US" sz="1620"/>
              <a:t>This model of the muscles uses straws to represent fibers.</a:t>
            </a:r>
            <a:endParaRPr sz="1620"/>
          </a:p>
          <a:p>
            <a:endParaRPr sz="1620"/>
          </a:p>
          <a:p>
            <a:r>
              <a:rPr lang="en-US" sz="1620"/>
              <a:t>Green = endomysium</a:t>
            </a:r>
            <a:br>
              <a:rPr lang="en-US" sz="1620"/>
            </a:br>
            <a:r>
              <a:rPr lang="en-US" sz="1620"/>
              <a:t>Yellow = perimysium</a:t>
            </a:r>
            <a:br>
              <a:rPr lang="en-US" sz="1620"/>
            </a:br>
            <a:r>
              <a:rPr lang="en-US" sz="1620"/>
              <a:t>Blue = epimysium</a:t>
            </a:r>
            <a:endParaRPr sz="162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2"/>
          <p:cNvPicPr preferRelativeResize="0"/>
          <p:nvPr/>
        </p:nvPicPr>
        <p:blipFill rotWithShape="1">
          <a:blip r:embed="rId3">
            <a:alphaModFix/>
          </a:blip>
          <a:srcRect t="16867"/>
          <a:stretch/>
        </p:blipFill>
        <p:spPr>
          <a:xfrm>
            <a:off x="2440493" y="787680"/>
            <a:ext cx="8227508" cy="5678101"/>
          </a:xfrm>
          <a:prstGeom prst="rect">
            <a:avLst/>
          </a:prstGeom>
          <a:noFill/>
          <a:ln>
            <a:noFill/>
          </a:ln>
        </p:spPr>
      </p:pic>
      <p:sp>
        <p:nvSpPr>
          <p:cNvPr id="68" name="Google Shape;68;p12"/>
          <p:cNvSpPr txBox="1"/>
          <p:nvPr/>
        </p:nvSpPr>
        <p:spPr>
          <a:xfrm>
            <a:off x="1630830" y="91440"/>
            <a:ext cx="5567670" cy="598860"/>
          </a:xfrm>
          <a:prstGeom prst="rect">
            <a:avLst/>
          </a:prstGeom>
          <a:noFill/>
          <a:ln>
            <a:noFill/>
          </a:ln>
        </p:spPr>
        <p:txBody>
          <a:bodyPr spcFirstLastPara="1" wrap="square" lIns="34290" tIns="34290" rIns="34290" bIns="34290" anchor="t" anchorCtr="0">
            <a:noAutofit/>
          </a:bodyPr>
          <a:lstStyle/>
          <a:p>
            <a:r>
              <a:rPr lang="en-US" sz="2399" b="1">
                <a:solidFill>
                  <a:srgbClr val="000000"/>
                </a:solidFill>
                <a:latin typeface="Arial"/>
                <a:ea typeface="Arial"/>
                <a:cs typeface="Arial"/>
                <a:sym typeface="Arial"/>
              </a:rPr>
              <a:t>Muscle Layers</a:t>
            </a:r>
            <a:endParaRPr sz="2399" b="1">
              <a:solidFill>
                <a:srgbClr val="000000"/>
              </a:solidFill>
              <a:latin typeface="Arial"/>
              <a:ea typeface="Arial"/>
              <a:cs typeface="Arial"/>
              <a:sym typeface="Arial"/>
            </a:endParaRPr>
          </a:p>
        </p:txBody>
      </p:sp>
      <p:sp>
        <p:nvSpPr>
          <p:cNvPr id="69" name="Google Shape;69;p12"/>
          <p:cNvSpPr txBox="1"/>
          <p:nvPr/>
        </p:nvSpPr>
        <p:spPr>
          <a:xfrm>
            <a:off x="6263513" y="787681"/>
            <a:ext cx="3272940" cy="952020"/>
          </a:xfrm>
          <a:prstGeom prst="rect">
            <a:avLst/>
          </a:prstGeom>
          <a:solidFill>
            <a:srgbClr val="FFFFFF"/>
          </a:solidFill>
          <a:ln>
            <a:noFill/>
          </a:ln>
        </p:spPr>
        <p:txBody>
          <a:bodyPr spcFirstLastPara="1" wrap="square" lIns="82283" tIns="82283" rIns="82283" bIns="82283" anchor="t" anchorCtr="0">
            <a:noAutofit/>
          </a:bodyPr>
          <a:lstStyle/>
          <a:p>
            <a:br>
              <a:rPr lang="en-US" sz="2160"/>
            </a:br>
            <a:r>
              <a:rPr lang="en-US" sz="2160"/>
              <a:t>Muscle Fiber</a:t>
            </a:r>
            <a:endParaRPr sz="2160"/>
          </a:p>
        </p:txBody>
      </p:sp>
      <p:sp>
        <p:nvSpPr>
          <p:cNvPr id="70" name="Google Shape;70;p12"/>
          <p:cNvSpPr txBox="1"/>
          <p:nvPr/>
        </p:nvSpPr>
        <p:spPr>
          <a:xfrm>
            <a:off x="6435323" y="1872698"/>
            <a:ext cx="4140450" cy="734670"/>
          </a:xfrm>
          <a:prstGeom prst="rect">
            <a:avLst/>
          </a:prstGeom>
          <a:solidFill>
            <a:srgbClr val="FFFFFF"/>
          </a:solidFill>
          <a:ln>
            <a:noFill/>
          </a:ln>
        </p:spPr>
        <p:txBody>
          <a:bodyPr spcFirstLastPara="1" wrap="square" lIns="82283" tIns="82283" rIns="82283" bIns="82283" anchor="t" anchorCtr="0">
            <a:noAutofit/>
          </a:bodyPr>
          <a:lstStyle/>
          <a:p>
            <a:r>
              <a:rPr lang="en-US" sz="2700"/>
              <a:t>Endomysium</a:t>
            </a:r>
            <a:endParaRPr sz="2700"/>
          </a:p>
        </p:txBody>
      </p:sp>
      <p:sp>
        <p:nvSpPr>
          <p:cNvPr id="71" name="Google Shape;71;p12"/>
          <p:cNvSpPr txBox="1"/>
          <p:nvPr/>
        </p:nvSpPr>
        <p:spPr>
          <a:xfrm>
            <a:off x="6483518" y="2512305"/>
            <a:ext cx="4044060" cy="734670"/>
          </a:xfrm>
          <a:prstGeom prst="rect">
            <a:avLst/>
          </a:prstGeom>
          <a:solidFill>
            <a:srgbClr val="FFFFFF"/>
          </a:solidFill>
          <a:ln>
            <a:noFill/>
          </a:ln>
        </p:spPr>
        <p:txBody>
          <a:bodyPr spcFirstLastPara="1" wrap="square" lIns="82283" tIns="82283" rIns="82283" bIns="82283" anchor="t" anchorCtr="0">
            <a:noAutofit/>
          </a:bodyPr>
          <a:lstStyle/>
          <a:p>
            <a:r>
              <a:rPr lang="en-US" sz="2700"/>
              <a:t>Perimysium</a:t>
            </a:r>
            <a:endParaRPr sz="2700"/>
          </a:p>
        </p:txBody>
      </p:sp>
      <p:sp>
        <p:nvSpPr>
          <p:cNvPr id="72" name="Google Shape;72;p12"/>
          <p:cNvSpPr txBox="1"/>
          <p:nvPr/>
        </p:nvSpPr>
        <p:spPr>
          <a:xfrm>
            <a:off x="6483518" y="3510270"/>
            <a:ext cx="4140450" cy="661500"/>
          </a:xfrm>
          <a:prstGeom prst="rect">
            <a:avLst/>
          </a:prstGeom>
          <a:solidFill>
            <a:srgbClr val="FFFFFF"/>
          </a:solidFill>
          <a:ln>
            <a:noFill/>
          </a:ln>
        </p:spPr>
        <p:txBody>
          <a:bodyPr spcFirstLastPara="1" wrap="square" lIns="82283" tIns="82283" rIns="82283" bIns="82283" anchor="t" anchorCtr="0">
            <a:noAutofit/>
          </a:bodyPr>
          <a:lstStyle/>
          <a:p>
            <a:r>
              <a:rPr lang="en-US" sz="2700"/>
              <a:t>Epimysium</a:t>
            </a:r>
            <a:endParaRPr sz="2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3"/>
          <p:cNvPicPr preferRelativeResize="0"/>
          <p:nvPr/>
        </p:nvPicPr>
        <p:blipFill>
          <a:blip r:embed="rId3">
            <a:alphaModFix/>
          </a:blip>
          <a:stretch>
            <a:fillRect/>
          </a:stretch>
        </p:blipFill>
        <p:spPr>
          <a:xfrm>
            <a:off x="3337051" y="691996"/>
            <a:ext cx="6110369" cy="5265000"/>
          </a:xfrm>
          <a:prstGeom prst="rect">
            <a:avLst/>
          </a:prstGeom>
          <a:noFill/>
          <a:ln>
            <a:noFill/>
          </a:ln>
        </p:spPr>
      </p:pic>
      <p:sp>
        <p:nvSpPr>
          <p:cNvPr id="78" name="Google Shape;78;p13"/>
          <p:cNvSpPr txBox="1"/>
          <p:nvPr/>
        </p:nvSpPr>
        <p:spPr>
          <a:xfrm>
            <a:off x="5465033" y="413753"/>
            <a:ext cx="2337660" cy="533520"/>
          </a:xfrm>
          <a:prstGeom prst="rect">
            <a:avLst/>
          </a:prstGeom>
          <a:noFill/>
          <a:ln>
            <a:noFill/>
          </a:ln>
        </p:spPr>
        <p:txBody>
          <a:bodyPr spcFirstLastPara="1" wrap="square" lIns="82283" tIns="82283" rIns="82283" bIns="82283" anchor="t" anchorCtr="0">
            <a:noAutofit/>
          </a:bodyPr>
          <a:lstStyle/>
          <a:p>
            <a:r>
              <a:rPr lang="en-US" sz="2700"/>
              <a:t>Epimysium</a:t>
            </a:r>
            <a:endParaRPr sz="2700"/>
          </a:p>
        </p:txBody>
      </p:sp>
      <p:sp>
        <p:nvSpPr>
          <p:cNvPr id="79" name="Google Shape;79;p13"/>
          <p:cNvSpPr txBox="1"/>
          <p:nvPr/>
        </p:nvSpPr>
        <p:spPr>
          <a:xfrm>
            <a:off x="3810000" y="993015"/>
            <a:ext cx="2141100" cy="533520"/>
          </a:xfrm>
          <a:prstGeom prst="rect">
            <a:avLst/>
          </a:prstGeom>
          <a:noFill/>
          <a:ln>
            <a:noFill/>
          </a:ln>
        </p:spPr>
        <p:txBody>
          <a:bodyPr spcFirstLastPara="1" wrap="square" lIns="82283" tIns="82283" rIns="82283" bIns="82283" anchor="t" anchorCtr="0">
            <a:noAutofit/>
          </a:bodyPr>
          <a:lstStyle/>
          <a:p>
            <a:r>
              <a:rPr lang="en-US" sz="2700"/>
              <a:t>Perimysium</a:t>
            </a:r>
            <a:endParaRPr sz="2700"/>
          </a:p>
        </p:txBody>
      </p:sp>
      <p:sp>
        <p:nvSpPr>
          <p:cNvPr id="80" name="Google Shape;80;p13"/>
          <p:cNvSpPr txBox="1"/>
          <p:nvPr/>
        </p:nvSpPr>
        <p:spPr>
          <a:xfrm>
            <a:off x="2312828" y="2754158"/>
            <a:ext cx="2448900" cy="533520"/>
          </a:xfrm>
          <a:prstGeom prst="rect">
            <a:avLst/>
          </a:prstGeom>
          <a:noFill/>
          <a:ln>
            <a:noFill/>
          </a:ln>
        </p:spPr>
        <p:txBody>
          <a:bodyPr spcFirstLastPara="1" wrap="square" lIns="82283" tIns="82283" rIns="82283" bIns="82283" anchor="t" anchorCtr="0">
            <a:noAutofit/>
          </a:bodyPr>
          <a:lstStyle/>
          <a:p>
            <a:r>
              <a:rPr lang="en-US" sz="2700"/>
              <a:t>Endomysium</a:t>
            </a:r>
            <a:endParaRPr sz="2700"/>
          </a:p>
        </p:txBody>
      </p:sp>
      <p:cxnSp>
        <p:nvCxnSpPr>
          <p:cNvPr id="81" name="Google Shape;81;p13"/>
          <p:cNvCxnSpPr>
            <a:stCxn id="79" idx="2"/>
          </p:cNvCxnSpPr>
          <p:nvPr/>
        </p:nvCxnSpPr>
        <p:spPr>
          <a:xfrm>
            <a:off x="4880550" y="1526535"/>
            <a:ext cx="58320" cy="1973700"/>
          </a:xfrm>
          <a:prstGeom prst="straightConnector1">
            <a:avLst/>
          </a:prstGeom>
          <a:noFill/>
          <a:ln w="76200" cap="flat" cmpd="sng">
            <a:solidFill>
              <a:srgbClr val="000000"/>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body" idx="1"/>
          </p:nvPr>
        </p:nvSpPr>
        <p:spPr>
          <a:xfrm>
            <a:off x="1798320" y="1227105"/>
            <a:ext cx="8664030" cy="4713930"/>
          </a:xfrm>
          <a:prstGeom prst="rect">
            <a:avLst/>
          </a:prstGeom>
        </p:spPr>
        <p:txBody>
          <a:bodyPr spcFirstLastPara="1" vert="horz" wrap="square" lIns="34290" tIns="34290" rIns="34290" bIns="34290" rtlCol="0" anchor="t" anchorCtr="0">
            <a:noAutofit/>
          </a:bodyPr>
          <a:lstStyle/>
          <a:p>
            <a:pPr marL="0" indent="0">
              <a:lnSpc>
                <a:spcPct val="100000"/>
              </a:lnSpc>
              <a:buNone/>
            </a:pPr>
            <a:r>
              <a:rPr lang="en-US" sz="3360" u="sng">
                <a:solidFill>
                  <a:srgbClr val="000000"/>
                </a:solidFill>
                <a:latin typeface="Arial"/>
                <a:ea typeface="Arial"/>
                <a:cs typeface="Arial"/>
                <a:sym typeface="Arial"/>
              </a:rPr>
              <a:t>Sarcolemma</a:t>
            </a:r>
            <a:r>
              <a:rPr lang="en-US" sz="3360">
                <a:solidFill>
                  <a:srgbClr val="000000"/>
                </a:solidFill>
                <a:latin typeface="Arial"/>
                <a:ea typeface="Arial"/>
                <a:cs typeface="Arial"/>
                <a:sym typeface="Arial"/>
              </a:rPr>
              <a:t> = muscle fiber membrane</a:t>
            </a:r>
            <a:endParaRPr sz="3360">
              <a:solidFill>
                <a:srgbClr val="000000"/>
              </a:solidFill>
              <a:latin typeface="Arial"/>
              <a:ea typeface="Arial"/>
              <a:cs typeface="Arial"/>
              <a:sym typeface="Arial"/>
            </a:endParaRPr>
          </a:p>
          <a:p>
            <a:pPr marL="0" indent="0">
              <a:lnSpc>
                <a:spcPct val="100000"/>
              </a:lnSpc>
              <a:buNone/>
            </a:pPr>
            <a:endParaRPr sz="810">
              <a:solidFill>
                <a:srgbClr val="000000"/>
              </a:solidFill>
              <a:latin typeface="Arial"/>
              <a:ea typeface="Arial"/>
              <a:cs typeface="Arial"/>
              <a:sym typeface="Arial"/>
            </a:endParaRPr>
          </a:p>
          <a:p>
            <a:pPr marL="0" indent="0">
              <a:lnSpc>
                <a:spcPct val="100000"/>
              </a:lnSpc>
              <a:buNone/>
            </a:pPr>
            <a:r>
              <a:rPr lang="en-US" sz="3360" u="sng">
                <a:solidFill>
                  <a:srgbClr val="000000"/>
                </a:solidFill>
                <a:latin typeface="Arial"/>
                <a:ea typeface="Arial"/>
                <a:cs typeface="Arial"/>
                <a:sym typeface="Arial"/>
              </a:rPr>
              <a:t>Sarcoplasm </a:t>
            </a:r>
            <a:r>
              <a:rPr lang="en-US" sz="3360">
                <a:solidFill>
                  <a:srgbClr val="000000"/>
                </a:solidFill>
                <a:latin typeface="Arial"/>
                <a:ea typeface="Arial"/>
                <a:cs typeface="Arial"/>
                <a:sym typeface="Arial"/>
              </a:rPr>
              <a:t>= inner material surrounding fibers  (like cytoplasm)</a:t>
            </a:r>
            <a:endParaRPr sz="3360">
              <a:solidFill>
                <a:srgbClr val="000000"/>
              </a:solidFill>
              <a:latin typeface="Arial"/>
              <a:ea typeface="Arial"/>
              <a:cs typeface="Arial"/>
              <a:sym typeface="Arial"/>
            </a:endParaRPr>
          </a:p>
          <a:p>
            <a:pPr marL="0" indent="0">
              <a:lnSpc>
                <a:spcPct val="100000"/>
              </a:lnSpc>
              <a:buNone/>
            </a:pPr>
            <a:endParaRPr sz="810">
              <a:solidFill>
                <a:srgbClr val="000000"/>
              </a:solidFill>
              <a:latin typeface="Arial"/>
              <a:ea typeface="Arial"/>
              <a:cs typeface="Arial"/>
              <a:sym typeface="Arial"/>
            </a:endParaRPr>
          </a:p>
          <a:p>
            <a:pPr marL="0" indent="0">
              <a:lnSpc>
                <a:spcPct val="100000"/>
              </a:lnSpc>
              <a:buNone/>
            </a:pPr>
            <a:r>
              <a:rPr lang="en-US" sz="3360" u="sng"/>
              <a:t>Sarcoplasmic Reticulum </a:t>
            </a:r>
            <a:r>
              <a:rPr lang="en-US" sz="3360"/>
              <a:t>- transport</a:t>
            </a:r>
            <a:endParaRPr sz="3360"/>
          </a:p>
          <a:p>
            <a:pPr marL="0" indent="0">
              <a:lnSpc>
                <a:spcPct val="100000"/>
              </a:lnSpc>
              <a:buNone/>
            </a:pPr>
            <a:endParaRPr sz="3360"/>
          </a:p>
          <a:p>
            <a:pPr marL="0" indent="0">
              <a:lnSpc>
                <a:spcPct val="100000"/>
              </a:lnSpc>
              <a:buNone/>
            </a:pPr>
            <a:endParaRPr sz="3360" u="sng"/>
          </a:p>
          <a:p>
            <a:pPr marL="0" indent="0">
              <a:lnSpc>
                <a:spcPct val="100000"/>
              </a:lnSpc>
              <a:buNone/>
            </a:pPr>
            <a:r>
              <a:rPr lang="en-US" sz="3360" u="sng">
                <a:solidFill>
                  <a:srgbClr val="000000"/>
                </a:solidFill>
                <a:latin typeface="Arial"/>
                <a:ea typeface="Arial"/>
                <a:cs typeface="Arial"/>
                <a:sym typeface="Arial"/>
              </a:rPr>
              <a:t>Myofibrils</a:t>
            </a:r>
            <a:r>
              <a:rPr lang="en-US" sz="3360">
                <a:solidFill>
                  <a:srgbClr val="000000"/>
                </a:solidFill>
                <a:latin typeface="Arial"/>
                <a:ea typeface="Arial"/>
                <a:cs typeface="Arial"/>
                <a:sym typeface="Arial"/>
              </a:rPr>
              <a:t>  = individual paral</a:t>
            </a:r>
            <a:r>
              <a:rPr lang="en-US" sz="3360"/>
              <a:t>lel</a:t>
            </a:r>
            <a:r>
              <a:rPr lang="en-US" sz="3360">
                <a:solidFill>
                  <a:srgbClr val="000000"/>
                </a:solidFill>
                <a:latin typeface="Arial"/>
                <a:ea typeface="Arial"/>
                <a:cs typeface="Arial"/>
                <a:sym typeface="Arial"/>
              </a:rPr>
              <a:t> muscle fibers</a:t>
            </a:r>
            <a:r>
              <a:rPr lang="en-US" sz="3360"/>
              <a:t>,</a:t>
            </a:r>
            <a:r>
              <a:rPr lang="en-US" sz="3360">
                <a:solidFill>
                  <a:srgbClr val="000000"/>
                </a:solidFill>
                <a:latin typeface="Arial"/>
                <a:ea typeface="Arial"/>
                <a:cs typeface="Arial"/>
                <a:sym typeface="Arial"/>
              </a:rPr>
              <a:t>   within sarco</a:t>
            </a:r>
            <a:r>
              <a:rPr lang="en-US" sz="3360"/>
              <a:t>plasm</a:t>
            </a:r>
            <a:endParaRPr sz="3360">
              <a:solidFill>
                <a:srgbClr val="000000"/>
              </a:solidFill>
              <a:latin typeface="Arial"/>
              <a:ea typeface="Arial"/>
              <a:cs typeface="Arial"/>
              <a:sym typeface="Arial"/>
            </a:endParaRPr>
          </a:p>
          <a:p>
            <a:pPr marL="0" indent="0">
              <a:lnSpc>
                <a:spcPct val="100000"/>
              </a:lnSpc>
              <a:buNone/>
            </a:pPr>
            <a:endParaRPr sz="3360"/>
          </a:p>
          <a:p>
            <a:pPr marL="0" indent="0">
              <a:lnSpc>
                <a:spcPct val="100000"/>
              </a:lnSpc>
              <a:buNone/>
            </a:pPr>
            <a:endParaRPr sz="3360"/>
          </a:p>
        </p:txBody>
      </p:sp>
      <p:sp>
        <p:nvSpPr>
          <p:cNvPr id="87" name="Google Shape;87;p14"/>
          <p:cNvSpPr txBox="1">
            <a:spLocks noGrp="1"/>
          </p:cNvSpPr>
          <p:nvPr>
            <p:ph type="title"/>
          </p:nvPr>
        </p:nvSpPr>
        <p:spPr>
          <a:xfrm>
            <a:off x="1764030" y="182723"/>
            <a:ext cx="8664030" cy="694170"/>
          </a:xfrm>
          <a:prstGeom prst="rect">
            <a:avLst/>
          </a:prstGeom>
        </p:spPr>
        <p:txBody>
          <a:bodyPr spcFirstLastPara="1" vert="horz" wrap="square" lIns="34290" tIns="34290" rIns="34290" bIns="34290" rtlCol="0" anchor="t" anchorCtr="0">
            <a:noAutofit/>
          </a:bodyPr>
          <a:lstStyle/>
          <a:p>
            <a:pPr>
              <a:lnSpc>
                <a:spcPct val="100000"/>
              </a:lnSpc>
              <a:buNone/>
            </a:pPr>
            <a:r>
              <a:rPr lang="en-US"/>
              <a:t>Muscles / Cells</a:t>
            </a:r>
            <a:endParaRPr>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446</Words>
  <Application>Microsoft Office PowerPoint</Application>
  <PresentationFormat>Widescreen</PresentationFormat>
  <Paragraphs>103</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Trebuchet MS</vt:lpstr>
      <vt:lpstr>Office Theme</vt:lpstr>
      <vt:lpstr>PowerPoint Presentation</vt:lpstr>
      <vt:lpstr>Muscular System</vt:lpstr>
      <vt:lpstr>Types of Muscle</vt:lpstr>
      <vt:lpstr>Muscles and Muscle Fiber Structure    </vt:lpstr>
      <vt:lpstr>PowerPoint Presentation</vt:lpstr>
      <vt:lpstr>PowerPoint Presentation</vt:lpstr>
      <vt:lpstr>PowerPoint Presentation</vt:lpstr>
      <vt:lpstr>PowerPoint Presentation</vt:lpstr>
      <vt:lpstr>Muscles / Cells</vt:lpstr>
      <vt:lpstr>PowerPoint Presentation</vt:lpstr>
      <vt:lpstr>Myofibrils are made of</vt:lpstr>
      <vt:lpstr>PowerPoint Presentation</vt:lpstr>
      <vt:lpstr>PowerPoint Presentation</vt:lpstr>
      <vt:lpstr>PowerPoint Presentation</vt:lpstr>
      <vt:lpstr>PowerPoint Presentation</vt:lpstr>
      <vt:lpstr>It is important to remember the hierarchy</vt:lpstr>
      <vt:lpstr>How Muscles Work with the Nervous System</vt:lpstr>
      <vt:lpstr>PowerPoint Presentation</vt:lpstr>
      <vt:lpstr>PowerPoint Presentation</vt:lpstr>
      <vt:lpstr>PowerPoint Presentation</vt:lpstr>
      <vt:lpstr>PowerPoint Presentation</vt:lpstr>
      <vt:lpstr>PowerPoint Presentation</vt:lpstr>
      <vt:lpstr>SLIDING FILAMENT THEORY (MODEL)</vt:lpstr>
      <vt:lpstr>PowerPoint Presentation</vt:lpstr>
      <vt:lpstr>Sliding Filament (TabletopWhale)</vt:lpstr>
      <vt:lpstr>Energy Source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Lyndsey Norton</dc:creator>
  <cp:lastModifiedBy>Lyndsey Norton</cp:lastModifiedBy>
  <cp:revision>1</cp:revision>
  <dcterms:created xsi:type="dcterms:W3CDTF">2018-11-30T16:00:48Z</dcterms:created>
  <dcterms:modified xsi:type="dcterms:W3CDTF">2018-11-30T16:01:54Z</dcterms:modified>
</cp:coreProperties>
</file>