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6" r:id="rId2"/>
    <p:sldId id="257" r:id="rId3"/>
    <p:sldId id="258" r:id="rId4"/>
    <p:sldId id="259" r:id="rId5"/>
    <p:sldId id="260" r:id="rId6"/>
    <p:sldId id="265" r:id="rId7"/>
    <p:sldId id="266" r:id="rId8"/>
    <p:sldId id="269" r:id="rId9"/>
    <p:sldId id="270" r:id="rId10"/>
    <p:sldId id="271" r:id="rId11"/>
    <p:sldId id="272" r:id="rId12"/>
    <p:sldId id="274" r:id="rId13"/>
    <p:sldId id="275" r:id="rId14"/>
    <p:sldId id="276" r:id="rId15"/>
    <p:sldId id="277" r:id="rId16"/>
    <p:sldId id="278" r:id="rId17"/>
    <p:sldId id="279" r:id="rId18"/>
    <p:sldId id="280" r:id="rId19"/>
    <p:sldId id="281"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8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60"/>
  </p:normalViewPr>
  <p:slideViewPr>
    <p:cSldViewPr>
      <p:cViewPr varScale="1">
        <p:scale>
          <a:sx n="40" d="100"/>
          <a:sy n="40" d="100"/>
        </p:scale>
        <p:origin x="32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6BE803-EC3E-46A7-860B-BBCF9E366405}" type="datetimeFigureOut">
              <a:rPr lang="en-US" smtClean="0"/>
              <a:t>3/27/2019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2D91E4-FD30-4B78-B105-A8DC9AFABEF0}" type="slidenum">
              <a:rPr lang="en-US" smtClean="0"/>
              <a:t>‹#›</a:t>
            </a:fld>
            <a:endParaRPr lang="en-US"/>
          </a:p>
        </p:txBody>
      </p:sp>
    </p:spTree>
    <p:extLst>
      <p:ext uri="{BB962C8B-B14F-4D97-AF65-F5344CB8AC3E}">
        <p14:creationId xmlns:p14="http://schemas.microsoft.com/office/powerpoint/2010/main" val="1445316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Clay, “gravel” sand silt - gravel</a:t>
            </a:r>
          </a:p>
        </p:txBody>
      </p:sp>
      <p:sp>
        <p:nvSpPr>
          <p:cNvPr id="4" name="Slide Number Placeholder 3"/>
          <p:cNvSpPr>
            <a:spLocks noGrp="1"/>
          </p:cNvSpPr>
          <p:nvPr>
            <p:ph type="sldNum" sz="quarter" idx="5"/>
          </p:nvPr>
        </p:nvSpPr>
        <p:spPr/>
        <p:txBody>
          <a:bodyPr/>
          <a:lstStyle/>
          <a:p>
            <a:fld id="{8B2D91E4-FD30-4B78-B105-A8DC9AFABEF0}" type="slidenum">
              <a:rPr lang="en-US" smtClean="0"/>
              <a:t>24</a:t>
            </a:fld>
            <a:endParaRPr lang="en-US"/>
          </a:p>
        </p:txBody>
      </p:sp>
    </p:spTree>
    <p:extLst>
      <p:ext uri="{BB962C8B-B14F-4D97-AF65-F5344CB8AC3E}">
        <p14:creationId xmlns:p14="http://schemas.microsoft.com/office/powerpoint/2010/main" val="883397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2D91E4-FD30-4B78-B105-A8DC9AFABEF0}" type="slidenum">
              <a:rPr lang="en-US" smtClean="0"/>
              <a:t>25</a:t>
            </a:fld>
            <a:endParaRPr lang="en-US"/>
          </a:p>
        </p:txBody>
      </p:sp>
    </p:spTree>
    <p:extLst>
      <p:ext uri="{BB962C8B-B14F-4D97-AF65-F5344CB8AC3E}">
        <p14:creationId xmlns:p14="http://schemas.microsoft.com/office/powerpoint/2010/main" val="3299717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2D91E4-FD30-4B78-B105-A8DC9AFABEF0}" type="slidenum">
              <a:rPr lang="en-US" smtClean="0"/>
              <a:t>26</a:t>
            </a:fld>
            <a:endParaRPr lang="en-US"/>
          </a:p>
        </p:txBody>
      </p:sp>
    </p:spTree>
    <p:extLst>
      <p:ext uri="{BB962C8B-B14F-4D97-AF65-F5344CB8AC3E}">
        <p14:creationId xmlns:p14="http://schemas.microsoft.com/office/powerpoint/2010/main" val="1244547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2D91E4-FD30-4B78-B105-A8DC9AFABEF0}" type="slidenum">
              <a:rPr lang="en-US" smtClean="0"/>
              <a:t>27</a:t>
            </a:fld>
            <a:endParaRPr lang="en-US"/>
          </a:p>
        </p:txBody>
      </p:sp>
    </p:spTree>
    <p:extLst>
      <p:ext uri="{BB962C8B-B14F-4D97-AF65-F5344CB8AC3E}">
        <p14:creationId xmlns:p14="http://schemas.microsoft.com/office/powerpoint/2010/main" val="1547522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2D91E4-FD30-4B78-B105-A8DC9AFABEF0}" type="slidenum">
              <a:rPr lang="en-US" smtClean="0"/>
              <a:t>28</a:t>
            </a:fld>
            <a:endParaRPr lang="en-US"/>
          </a:p>
        </p:txBody>
      </p:sp>
    </p:spTree>
    <p:extLst>
      <p:ext uri="{BB962C8B-B14F-4D97-AF65-F5344CB8AC3E}">
        <p14:creationId xmlns:p14="http://schemas.microsoft.com/office/powerpoint/2010/main" val="2871640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2D91E4-FD30-4B78-B105-A8DC9AFABEF0}" type="slidenum">
              <a:rPr lang="en-US" smtClean="0"/>
              <a:t>29</a:t>
            </a:fld>
            <a:endParaRPr lang="en-US"/>
          </a:p>
        </p:txBody>
      </p:sp>
    </p:spTree>
    <p:extLst>
      <p:ext uri="{BB962C8B-B14F-4D97-AF65-F5344CB8AC3E}">
        <p14:creationId xmlns:p14="http://schemas.microsoft.com/office/powerpoint/2010/main" val="935316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2D91E4-FD30-4B78-B105-A8DC9AFABEF0}" type="slidenum">
              <a:rPr lang="en-US" smtClean="0"/>
              <a:t>30</a:t>
            </a:fld>
            <a:endParaRPr lang="en-US"/>
          </a:p>
        </p:txBody>
      </p:sp>
    </p:spTree>
    <p:extLst>
      <p:ext uri="{BB962C8B-B14F-4D97-AF65-F5344CB8AC3E}">
        <p14:creationId xmlns:p14="http://schemas.microsoft.com/office/powerpoint/2010/main" val="1426479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Provide habitat for migratory birds &amp; improve water quality</a:t>
            </a:r>
          </a:p>
        </p:txBody>
      </p:sp>
      <p:sp>
        <p:nvSpPr>
          <p:cNvPr id="4" name="Slide Number Placeholder 3"/>
          <p:cNvSpPr>
            <a:spLocks noGrp="1"/>
          </p:cNvSpPr>
          <p:nvPr>
            <p:ph type="sldNum" sz="quarter" idx="5"/>
          </p:nvPr>
        </p:nvSpPr>
        <p:spPr/>
        <p:txBody>
          <a:bodyPr/>
          <a:lstStyle/>
          <a:p>
            <a:fld id="{8B2D91E4-FD30-4B78-B105-A8DC9AFABEF0}" type="slidenum">
              <a:rPr lang="en-US" smtClean="0"/>
              <a:t>31</a:t>
            </a:fld>
            <a:endParaRPr lang="en-US"/>
          </a:p>
        </p:txBody>
      </p:sp>
    </p:spTree>
    <p:extLst>
      <p:ext uri="{BB962C8B-B14F-4D97-AF65-F5344CB8AC3E}">
        <p14:creationId xmlns:p14="http://schemas.microsoft.com/office/powerpoint/2010/main" val="878651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E1367150-45F9-4C24-876C-FCAC5B29B6FF}" type="datetimeFigureOut">
              <a:rPr lang="en-US" smtClean="0"/>
              <a:t>3/26/2019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FC7B7D6-AC9A-43B1-BED4-8AF99E9A8F0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1367150-45F9-4C24-876C-FCAC5B29B6FF}"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7B7D6-AC9A-43B1-BED4-8AF99E9A8F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1367150-45F9-4C24-876C-FCAC5B29B6FF}"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7B7D6-AC9A-43B1-BED4-8AF99E9A8F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1367150-45F9-4C24-876C-FCAC5B29B6FF}"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7B7D6-AC9A-43B1-BED4-8AF99E9A8F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1367150-45F9-4C24-876C-FCAC5B29B6FF}"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7B7D6-AC9A-43B1-BED4-8AF99E9A8F0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1367150-45F9-4C24-876C-FCAC5B29B6FF}" type="datetimeFigureOut">
              <a:rPr lang="en-US" smtClean="0"/>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7B7D6-AC9A-43B1-BED4-8AF99E9A8F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1367150-45F9-4C24-876C-FCAC5B29B6FF}" type="datetimeFigureOut">
              <a:rPr lang="en-US" smtClean="0"/>
              <a:t>3/26/2019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7B7D6-AC9A-43B1-BED4-8AF99E9A8F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E1367150-45F9-4C24-876C-FCAC5B29B6FF}" type="datetimeFigureOut">
              <a:rPr lang="en-US" smtClean="0"/>
              <a:t>3/26/2019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7B7D6-AC9A-43B1-BED4-8AF99E9A8F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367150-45F9-4C24-876C-FCAC5B29B6FF}" type="datetimeFigureOut">
              <a:rPr lang="en-US" smtClean="0"/>
              <a:t>3/26/2019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7B7D6-AC9A-43B1-BED4-8AF99E9A8F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1367150-45F9-4C24-876C-FCAC5B29B6FF}" type="datetimeFigureOut">
              <a:rPr lang="en-US" smtClean="0"/>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7B7D6-AC9A-43B1-BED4-8AF99E9A8F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1367150-45F9-4C24-876C-FCAC5B29B6FF}" type="datetimeFigureOut">
              <a:rPr lang="en-US" smtClean="0"/>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FC7B7D6-AC9A-43B1-BED4-8AF99E9A8F0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1367150-45F9-4C24-876C-FCAC5B29B6FF}" type="datetimeFigureOut">
              <a:rPr lang="en-US" smtClean="0"/>
              <a:t>3/26/2019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FC7B7D6-AC9A-43B1-BED4-8AF99E9A8F0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9/10 Review</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5</a:t>
            </a:r>
          </a:p>
        </p:txBody>
      </p:sp>
      <p:sp>
        <p:nvSpPr>
          <p:cNvPr id="3" name="Content Placeholder 2"/>
          <p:cNvSpPr>
            <a:spLocks noGrp="1"/>
          </p:cNvSpPr>
          <p:nvPr>
            <p:ph idx="1"/>
          </p:nvPr>
        </p:nvSpPr>
        <p:spPr/>
        <p:txBody>
          <a:bodyPr/>
          <a:lstStyle/>
          <a:p>
            <a:pPr algn="ctr">
              <a:buNone/>
            </a:pPr>
            <a:endParaRPr lang="en-US" dirty="0"/>
          </a:p>
          <a:p>
            <a:pPr algn="ctr">
              <a:buNone/>
            </a:pPr>
            <a:endParaRPr lang="en-US" dirty="0"/>
          </a:p>
          <a:p>
            <a:pPr algn="ctr">
              <a:buNone/>
            </a:pPr>
            <a:r>
              <a:rPr lang="en-US" dirty="0"/>
              <a:t>Groundwater can be polluted by three different ways, name as many as you can </a:t>
            </a:r>
          </a:p>
          <a:p>
            <a:pPr algn="ctr">
              <a:buNone/>
            </a:pPr>
            <a:r>
              <a:rPr lang="en-US" dirty="0"/>
              <a:t>(1 point for each correct answer)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5</a:t>
            </a:r>
          </a:p>
        </p:txBody>
      </p:sp>
      <p:sp>
        <p:nvSpPr>
          <p:cNvPr id="3" name="Content Placeholder 2"/>
          <p:cNvSpPr>
            <a:spLocks noGrp="1"/>
          </p:cNvSpPr>
          <p:nvPr>
            <p:ph idx="1"/>
          </p:nvPr>
        </p:nvSpPr>
        <p:spPr/>
        <p:txBody>
          <a:bodyPr/>
          <a:lstStyle/>
          <a:p>
            <a:pPr algn="ctr">
              <a:buNone/>
            </a:pPr>
            <a:endParaRPr lang="en-US" dirty="0"/>
          </a:p>
          <a:p>
            <a:pPr algn="ctr">
              <a:buNone/>
            </a:pPr>
            <a:endParaRPr lang="en-US" dirty="0"/>
          </a:p>
          <a:p>
            <a:pPr algn="ctr">
              <a:buNone/>
            </a:pPr>
            <a:r>
              <a:rPr lang="en-US" dirty="0"/>
              <a:t>Groundwater can be polluted by three different ways, name as many as you can </a:t>
            </a:r>
          </a:p>
          <a:p>
            <a:pPr algn="ctr">
              <a:buNone/>
            </a:pPr>
            <a:r>
              <a:rPr lang="en-US" dirty="0"/>
              <a:t>(1 point for each correct answer)</a:t>
            </a:r>
          </a:p>
          <a:p>
            <a:pPr algn="ctr">
              <a:buNone/>
            </a:pPr>
            <a:endParaRPr lang="en-US">
              <a:solidFill>
                <a:srgbClr val="FF0000"/>
              </a:solidFill>
            </a:endParaRPr>
          </a:p>
          <a:p>
            <a:pPr algn="ctr">
              <a:buNone/>
            </a:pPr>
            <a:r>
              <a:rPr lang="en-US">
                <a:solidFill>
                  <a:srgbClr val="FF0000"/>
                </a:solidFill>
              </a:rPr>
              <a:t>Radon</a:t>
            </a:r>
            <a:r>
              <a:rPr lang="en-US" dirty="0">
                <a:solidFill>
                  <a:srgbClr val="FF0000"/>
                </a:solidFill>
              </a:rPr>
              <a:t>, Chemicals, Salt/ Sodium Chloride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6</a:t>
            </a:r>
          </a:p>
        </p:txBody>
      </p:sp>
      <p:sp>
        <p:nvSpPr>
          <p:cNvPr id="3" name="Content Placeholder 2"/>
          <p:cNvSpPr>
            <a:spLocks noGrp="1"/>
          </p:cNvSpPr>
          <p:nvPr>
            <p:ph idx="1"/>
          </p:nvPr>
        </p:nvSpPr>
        <p:spPr/>
        <p:txBody>
          <a:bodyPr/>
          <a:lstStyle/>
          <a:p>
            <a:pPr algn="ctr">
              <a:buNone/>
            </a:pPr>
            <a:endParaRPr lang="en-US" dirty="0"/>
          </a:p>
          <a:p>
            <a:pPr algn="ctr">
              <a:buNone/>
            </a:pPr>
            <a:r>
              <a:rPr lang="en-US" dirty="0"/>
              <a:t>What are the most remarkable features made by groundwater found either hanging from ceiling of caves or on the floors of caves?</a:t>
            </a:r>
          </a:p>
          <a:p>
            <a:pPr marL="514350" indent="-514350" algn="ctr">
              <a:buAutoNum type="alphaLcPeriod"/>
            </a:pPr>
            <a:r>
              <a:rPr lang="en-US" dirty="0"/>
              <a:t>Stalagmites</a:t>
            </a:r>
          </a:p>
          <a:p>
            <a:pPr marL="514350" indent="-514350" algn="ctr">
              <a:buAutoNum type="alphaLcPeriod"/>
            </a:pPr>
            <a:r>
              <a:rPr lang="en-US" dirty="0"/>
              <a:t>Dripstones</a:t>
            </a:r>
          </a:p>
          <a:p>
            <a:pPr marL="514350" indent="-514350" algn="ctr">
              <a:buAutoNum type="alphaLcPeriod"/>
            </a:pPr>
            <a:r>
              <a:rPr lang="en-US" dirty="0"/>
              <a:t>Stalactites</a:t>
            </a:r>
          </a:p>
          <a:p>
            <a:pPr marL="514350" indent="-514350" algn="ctr">
              <a:buAutoNum type="alphaLcPeriod"/>
            </a:pPr>
            <a:r>
              <a:rPr lang="en-US" dirty="0"/>
              <a:t>None</a:t>
            </a:r>
          </a:p>
          <a:p>
            <a:pPr marL="0" indent="0" algn="ctr">
              <a:buNone/>
            </a:pPr>
            <a:endParaRPr lang="en-US" dirty="0"/>
          </a:p>
        </p:txBody>
      </p:sp>
    </p:spTree>
    <p:extLst>
      <p:ext uri="{BB962C8B-B14F-4D97-AF65-F5344CB8AC3E}">
        <p14:creationId xmlns:p14="http://schemas.microsoft.com/office/powerpoint/2010/main" val="529538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6 - answer</a:t>
            </a:r>
          </a:p>
        </p:txBody>
      </p:sp>
      <p:sp>
        <p:nvSpPr>
          <p:cNvPr id="3" name="Content Placeholder 2"/>
          <p:cNvSpPr>
            <a:spLocks noGrp="1"/>
          </p:cNvSpPr>
          <p:nvPr>
            <p:ph idx="1"/>
          </p:nvPr>
        </p:nvSpPr>
        <p:spPr/>
        <p:txBody>
          <a:bodyPr/>
          <a:lstStyle/>
          <a:p>
            <a:pPr algn="ctr">
              <a:buNone/>
            </a:pPr>
            <a:endParaRPr lang="en-US" dirty="0"/>
          </a:p>
          <a:p>
            <a:pPr algn="ctr">
              <a:buNone/>
            </a:pPr>
            <a:r>
              <a:rPr lang="en-US" dirty="0"/>
              <a:t>What are the most remarkable features made by groundwater found either hanging from ceiling of caves or on the floors of caves?</a:t>
            </a:r>
          </a:p>
          <a:p>
            <a:pPr marL="514350" indent="-514350" algn="ctr">
              <a:buAutoNum type="alphaLcPeriod"/>
            </a:pPr>
            <a:r>
              <a:rPr lang="en-US" dirty="0"/>
              <a:t>Stalagmites</a:t>
            </a:r>
          </a:p>
          <a:p>
            <a:pPr marL="514350" indent="-514350" algn="ctr">
              <a:buAutoNum type="alphaLcPeriod"/>
            </a:pPr>
            <a:r>
              <a:rPr lang="en-US" dirty="0">
                <a:solidFill>
                  <a:srgbClr val="FF0000"/>
                </a:solidFill>
              </a:rPr>
              <a:t>Dripstones</a:t>
            </a:r>
          </a:p>
          <a:p>
            <a:pPr marL="514350" indent="-514350" algn="ctr">
              <a:buAutoNum type="alphaLcPeriod"/>
            </a:pPr>
            <a:r>
              <a:rPr lang="en-US" dirty="0"/>
              <a:t>Stalactites</a:t>
            </a:r>
          </a:p>
          <a:p>
            <a:pPr marL="514350" indent="-514350" algn="ctr">
              <a:buAutoNum type="alphaLcPeriod"/>
            </a:pPr>
            <a:r>
              <a:rPr lang="en-US" dirty="0"/>
              <a:t>None</a:t>
            </a:r>
          </a:p>
          <a:p>
            <a:pPr marL="0" indent="0" algn="ctr">
              <a:buNone/>
            </a:pPr>
            <a:endParaRPr lang="en-US" dirty="0"/>
          </a:p>
        </p:txBody>
      </p:sp>
    </p:spTree>
    <p:extLst>
      <p:ext uri="{BB962C8B-B14F-4D97-AF65-F5344CB8AC3E}">
        <p14:creationId xmlns:p14="http://schemas.microsoft.com/office/powerpoint/2010/main" val="2392484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7</a:t>
            </a:r>
          </a:p>
        </p:txBody>
      </p:sp>
      <p:sp>
        <p:nvSpPr>
          <p:cNvPr id="3" name="Content Placeholder 2"/>
          <p:cNvSpPr>
            <a:spLocks noGrp="1"/>
          </p:cNvSpPr>
          <p:nvPr>
            <p:ph idx="1"/>
          </p:nvPr>
        </p:nvSpPr>
        <p:spPr/>
        <p:txBody>
          <a:bodyPr/>
          <a:lstStyle/>
          <a:p>
            <a:pPr algn="ctr">
              <a:buNone/>
            </a:pPr>
            <a:endParaRPr lang="en-US" dirty="0"/>
          </a:p>
          <a:p>
            <a:pPr algn="ctr">
              <a:buNone/>
            </a:pPr>
            <a:r>
              <a:rPr lang="en-US" dirty="0"/>
              <a:t>What are the two types of wells?</a:t>
            </a:r>
          </a:p>
          <a:p>
            <a:pPr marL="514350" indent="-514350" algn="ctr">
              <a:buAutoNum type="alphaLcPeriod"/>
            </a:pPr>
            <a:r>
              <a:rPr lang="en-US" dirty="0"/>
              <a:t>Ordinary and Excuses</a:t>
            </a:r>
            <a:endParaRPr lang="en-US" dirty="0">
              <a:solidFill>
                <a:srgbClr val="FF0000"/>
              </a:solidFill>
            </a:endParaRPr>
          </a:p>
          <a:p>
            <a:pPr marL="514350" indent="-514350" algn="ctr">
              <a:buAutoNum type="alphaLcPeriod"/>
            </a:pPr>
            <a:r>
              <a:rPr lang="en-US" dirty="0"/>
              <a:t>Ordinary and Artesian</a:t>
            </a:r>
          </a:p>
          <a:p>
            <a:pPr marL="514350" indent="-514350" algn="ctr">
              <a:buAutoNum type="alphaLcPeriod"/>
            </a:pPr>
            <a:r>
              <a:rPr lang="en-US" dirty="0"/>
              <a:t>Unique and Antique</a:t>
            </a:r>
          </a:p>
          <a:p>
            <a:pPr marL="514350" indent="-514350" algn="ctr">
              <a:buAutoNum type="alphaLcPeriod"/>
            </a:pPr>
            <a:r>
              <a:rPr lang="en-US" dirty="0"/>
              <a:t>None</a:t>
            </a:r>
          </a:p>
          <a:p>
            <a:pPr marL="0" indent="0" algn="ctr">
              <a:buNone/>
            </a:pPr>
            <a:endParaRPr lang="en-US" dirty="0"/>
          </a:p>
        </p:txBody>
      </p:sp>
    </p:spTree>
    <p:extLst>
      <p:ext uri="{BB962C8B-B14F-4D97-AF65-F5344CB8AC3E}">
        <p14:creationId xmlns:p14="http://schemas.microsoft.com/office/powerpoint/2010/main" val="1996745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7 - answer</a:t>
            </a:r>
          </a:p>
        </p:txBody>
      </p:sp>
      <p:sp>
        <p:nvSpPr>
          <p:cNvPr id="3" name="Content Placeholder 2"/>
          <p:cNvSpPr>
            <a:spLocks noGrp="1"/>
          </p:cNvSpPr>
          <p:nvPr>
            <p:ph idx="1"/>
          </p:nvPr>
        </p:nvSpPr>
        <p:spPr/>
        <p:txBody>
          <a:bodyPr/>
          <a:lstStyle/>
          <a:p>
            <a:pPr algn="ctr">
              <a:buNone/>
            </a:pPr>
            <a:endParaRPr lang="en-US" dirty="0"/>
          </a:p>
          <a:p>
            <a:pPr algn="ctr">
              <a:buNone/>
            </a:pPr>
            <a:r>
              <a:rPr lang="en-US" dirty="0"/>
              <a:t>What are the two types of wells?</a:t>
            </a:r>
          </a:p>
          <a:p>
            <a:pPr marL="514350" indent="-514350" algn="ctr">
              <a:buAutoNum type="alphaLcPeriod"/>
            </a:pPr>
            <a:r>
              <a:rPr lang="en-US" dirty="0"/>
              <a:t>Ordinary and Excuses</a:t>
            </a:r>
            <a:endParaRPr lang="en-US" dirty="0">
              <a:solidFill>
                <a:srgbClr val="FF0000"/>
              </a:solidFill>
            </a:endParaRPr>
          </a:p>
          <a:p>
            <a:pPr marL="514350" indent="-514350" algn="ctr">
              <a:buAutoNum type="alphaLcPeriod"/>
            </a:pPr>
            <a:r>
              <a:rPr lang="en-US" dirty="0">
                <a:solidFill>
                  <a:srgbClr val="FF0000"/>
                </a:solidFill>
              </a:rPr>
              <a:t>Ordinary and Artesian</a:t>
            </a:r>
          </a:p>
          <a:p>
            <a:pPr marL="514350" indent="-514350" algn="ctr">
              <a:buAutoNum type="alphaLcPeriod"/>
            </a:pPr>
            <a:r>
              <a:rPr lang="en-US" dirty="0"/>
              <a:t>Unique and Antique</a:t>
            </a:r>
          </a:p>
          <a:p>
            <a:pPr marL="514350" indent="-514350" algn="ctr">
              <a:buAutoNum type="alphaLcPeriod"/>
            </a:pPr>
            <a:r>
              <a:rPr lang="en-US" dirty="0"/>
              <a:t>None</a:t>
            </a:r>
          </a:p>
          <a:p>
            <a:pPr marL="0" indent="0" algn="ctr">
              <a:buNone/>
            </a:pPr>
            <a:endParaRPr lang="en-US" dirty="0"/>
          </a:p>
        </p:txBody>
      </p:sp>
    </p:spTree>
    <p:extLst>
      <p:ext uri="{BB962C8B-B14F-4D97-AF65-F5344CB8AC3E}">
        <p14:creationId xmlns:p14="http://schemas.microsoft.com/office/powerpoint/2010/main" val="2165719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9</a:t>
            </a:r>
          </a:p>
        </p:txBody>
      </p:sp>
      <p:sp>
        <p:nvSpPr>
          <p:cNvPr id="3" name="Content Placeholder 2"/>
          <p:cNvSpPr>
            <a:spLocks noGrp="1"/>
          </p:cNvSpPr>
          <p:nvPr>
            <p:ph idx="1"/>
          </p:nvPr>
        </p:nvSpPr>
        <p:spPr/>
        <p:txBody>
          <a:bodyPr/>
          <a:lstStyle/>
          <a:p>
            <a:pPr algn="ctr">
              <a:buNone/>
            </a:pPr>
            <a:endParaRPr lang="en-US" dirty="0"/>
          </a:p>
          <a:p>
            <a:pPr algn="ctr">
              <a:buNone/>
            </a:pPr>
            <a:r>
              <a:rPr lang="en-US" dirty="0"/>
              <a:t>Artesian wells were first drilled ______ years ago in the French province of ______________.</a:t>
            </a:r>
          </a:p>
          <a:p>
            <a:pPr marL="514350" indent="-514350" algn="ctr">
              <a:buAutoNum type="alphaLcPeriod"/>
            </a:pPr>
            <a:r>
              <a:rPr lang="en-US" dirty="0"/>
              <a:t>100; Artemis</a:t>
            </a:r>
          </a:p>
          <a:p>
            <a:pPr marL="514350" indent="-514350" algn="ctr">
              <a:buAutoNum type="alphaLcPeriod"/>
            </a:pPr>
            <a:r>
              <a:rPr lang="en-US" dirty="0"/>
              <a:t>900; Artois</a:t>
            </a:r>
          </a:p>
          <a:p>
            <a:pPr marL="514350" indent="-514350" algn="ctr">
              <a:buAutoNum type="alphaLcPeriod"/>
            </a:pPr>
            <a:r>
              <a:rPr lang="en-US" dirty="0"/>
              <a:t>9,000 Artemis</a:t>
            </a:r>
          </a:p>
          <a:p>
            <a:pPr marL="514350" indent="-514350" algn="ctr">
              <a:buAutoNum type="alphaLcPeriod"/>
            </a:pPr>
            <a:r>
              <a:rPr lang="en-US" dirty="0"/>
              <a:t>9,000 Artois</a:t>
            </a:r>
          </a:p>
        </p:txBody>
      </p:sp>
    </p:spTree>
    <p:extLst>
      <p:ext uri="{BB962C8B-B14F-4D97-AF65-F5344CB8AC3E}">
        <p14:creationId xmlns:p14="http://schemas.microsoft.com/office/powerpoint/2010/main" val="37148302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9 - answer</a:t>
            </a:r>
          </a:p>
        </p:txBody>
      </p:sp>
      <p:sp>
        <p:nvSpPr>
          <p:cNvPr id="3" name="Content Placeholder 2"/>
          <p:cNvSpPr>
            <a:spLocks noGrp="1"/>
          </p:cNvSpPr>
          <p:nvPr>
            <p:ph idx="1"/>
          </p:nvPr>
        </p:nvSpPr>
        <p:spPr/>
        <p:txBody>
          <a:bodyPr/>
          <a:lstStyle/>
          <a:p>
            <a:pPr algn="ctr">
              <a:buNone/>
            </a:pPr>
            <a:endParaRPr lang="en-US" dirty="0"/>
          </a:p>
          <a:p>
            <a:pPr algn="ctr">
              <a:buNone/>
            </a:pPr>
            <a:r>
              <a:rPr lang="en-US" dirty="0"/>
              <a:t>Artesian wells were first drilled ______ years ago in the French province of ______________.</a:t>
            </a:r>
          </a:p>
          <a:p>
            <a:pPr marL="514350" indent="-514350" algn="ctr">
              <a:buAutoNum type="alphaLcPeriod"/>
            </a:pPr>
            <a:r>
              <a:rPr lang="en-US" dirty="0"/>
              <a:t>100; Artemis</a:t>
            </a:r>
          </a:p>
          <a:p>
            <a:pPr marL="514350" indent="-514350" algn="ctr">
              <a:buAutoNum type="alphaLcPeriod"/>
            </a:pPr>
            <a:r>
              <a:rPr lang="en-US" dirty="0">
                <a:solidFill>
                  <a:srgbClr val="FF0000"/>
                </a:solidFill>
              </a:rPr>
              <a:t>900; Artois</a:t>
            </a:r>
          </a:p>
          <a:p>
            <a:pPr marL="514350" indent="-514350" algn="ctr">
              <a:buAutoNum type="alphaLcPeriod"/>
            </a:pPr>
            <a:r>
              <a:rPr lang="en-US" dirty="0"/>
              <a:t>9,000 Artemis</a:t>
            </a:r>
          </a:p>
          <a:p>
            <a:pPr marL="514350" indent="-514350" algn="ctr">
              <a:buAutoNum type="alphaLcPeriod"/>
            </a:pPr>
            <a:r>
              <a:rPr lang="en-US" dirty="0"/>
              <a:t>9,000 Artois</a:t>
            </a:r>
          </a:p>
        </p:txBody>
      </p:sp>
    </p:spTree>
    <p:extLst>
      <p:ext uri="{BB962C8B-B14F-4D97-AF65-F5344CB8AC3E}">
        <p14:creationId xmlns:p14="http://schemas.microsoft.com/office/powerpoint/2010/main" val="206383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10 </a:t>
            </a:r>
          </a:p>
        </p:txBody>
      </p:sp>
      <p:sp>
        <p:nvSpPr>
          <p:cNvPr id="3" name="Content Placeholder 2"/>
          <p:cNvSpPr>
            <a:spLocks noGrp="1"/>
          </p:cNvSpPr>
          <p:nvPr>
            <p:ph idx="1"/>
          </p:nvPr>
        </p:nvSpPr>
        <p:spPr/>
        <p:txBody>
          <a:bodyPr/>
          <a:lstStyle/>
          <a:p>
            <a:pPr algn="ctr">
              <a:buNone/>
            </a:pPr>
            <a:endParaRPr lang="en-US" dirty="0"/>
          </a:p>
          <a:p>
            <a:pPr algn="ctr">
              <a:buNone/>
            </a:pPr>
            <a:r>
              <a:rPr lang="en-US" dirty="0"/>
              <a:t>Which of the following is not true about streams?</a:t>
            </a:r>
          </a:p>
          <a:p>
            <a:pPr marL="514350" indent="-514350" algn="ctr">
              <a:buAutoNum type="alphaLcPeriod"/>
            </a:pPr>
            <a:r>
              <a:rPr lang="en-US" dirty="0"/>
              <a:t>All streams flow downslope</a:t>
            </a:r>
          </a:p>
          <a:p>
            <a:pPr marL="514350" indent="-514350" algn="ctr">
              <a:buAutoNum type="alphaLcPeriod"/>
            </a:pPr>
            <a:r>
              <a:rPr lang="en-US" dirty="0"/>
              <a:t>Tributaries are smaller streams</a:t>
            </a:r>
          </a:p>
          <a:p>
            <a:pPr marL="514350" indent="-514350" algn="ctr">
              <a:buAutoNum type="alphaLcPeriod"/>
            </a:pPr>
            <a:r>
              <a:rPr lang="en-US" dirty="0"/>
              <a:t>All streams flow into the ocean</a:t>
            </a:r>
          </a:p>
          <a:p>
            <a:pPr marL="514350" indent="-514350" algn="ctr">
              <a:buAutoNum type="alphaLcPeriod"/>
            </a:pPr>
            <a:r>
              <a:rPr lang="en-US" dirty="0"/>
              <a:t>A large stream is called a river.</a:t>
            </a:r>
          </a:p>
        </p:txBody>
      </p:sp>
    </p:spTree>
    <p:extLst>
      <p:ext uri="{BB962C8B-B14F-4D97-AF65-F5344CB8AC3E}">
        <p14:creationId xmlns:p14="http://schemas.microsoft.com/office/powerpoint/2010/main" val="363166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10 - answer </a:t>
            </a:r>
          </a:p>
        </p:txBody>
      </p:sp>
      <p:sp>
        <p:nvSpPr>
          <p:cNvPr id="3" name="Content Placeholder 2"/>
          <p:cNvSpPr>
            <a:spLocks noGrp="1"/>
          </p:cNvSpPr>
          <p:nvPr>
            <p:ph idx="1"/>
          </p:nvPr>
        </p:nvSpPr>
        <p:spPr/>
        <p:txBody>
          <a:bodyPr/>
          <a:lstStyle/>
          <a:p>
            <a:pPr algn="ctr">
              <a:buNone/>
            </a:pPr>
            <a:endParaRPr lang="en-US" dirty="0"/>
          </a:p>
          <a:p>
            <a:pPr algn="ctr">
              <a:buNone/>
            </a:pPr>
            <a:r>
              <a:rPr lang="en-US" dirty="0"/>
              <a:t>Which of the following is not true about streams?</a:t>
            </a:r>
          </a:p>
          <a:p>
            <a:pPr marL="514350" indent="-514350" algn="ctr">
              <a:buAutoNum type="alphaLcPeriod"/>
            </a:pPr>
            <a:r>
              <a:rPr lang="en-US" dirty="0"/>
              <a:t>All streams flow downslope</a:t>
            </a:r>
          </a:p>
          <a:p>
            <a:pPr marL="514350" indent="-514350" algn="ctr">
              <a:buAutoNum type="alphaLcPeriod"/>
            </a:pPr>
            <a:r>
              <a:rPr lang="en-US" dirty="0"/>
              <a:t>Tributaries are smaller streams</a:t>
            </a:r>
          </a:p>
          <a:p>
            <a:pPr marL="514350" indent="-514350" algn="ctr">
              <a:buAutoNum type="alphaLcPeriod"/>
            </a:pPr>
            <a:r>
              <a:rPr lang="en-US" dirty="0">
                <a:solidFill>
                  <a:srgbClr val="FF0000"/>
                </a:solidFill>
              </a:rPr>
              <a:t>All streams flow into the ocean</a:t>
            </a:r>
          </a:p>
          <a:p>
            <a:pPr marL="514350" indent="-514350" algn="ctr">
              <a:buAutoNum type="alphaLcPeriod"/>
            </a:pPr>
            <a:r>
              <a:rPr lang="en-US" dirty="0"/>
              <a:t>A large stream is called a river.</a:t>
            </a:r>
          </a:p>
        </p:txBody>
      </p:sp>
    </p:spTree>
    <p:extLst>
      <p:ext uri="{BB962C8B-B14F-4D97-AF65-F5344CB8AC3E}">
        <p14:creationId xmlns:p14="http://schemas.microsoft.com/office/powerpoint/2010/main" val="551282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a:t>
            </a:r>
          </a:p>
        </p:txBody>
      </p:sp>
      <p:sp>
        <p:nvSpPr>
          <p:cNvPr id="3" name="Content Placeholder 2"/>
          <p:cNvSpPr>
            <a:spLocks noGrp="1"/>
          </p:cNvSpPr>
          <p:nvPr>
            <p:ph idx="1"/>
          </p:nvPr>
        </p:nvSpPr>
        <p:spPr/>
        <p:txBody>
          <a:bodyPr/>
          <a:lstStyle/>
          <a:p>
            <a:pPr algn="ctr">
              <a:buNone/>
            </a:pPr>
            <a:r>
              <a:rPr lang="en-US" dirty="0"/>
              <a:t>The process by which precipitation that has fallen on land trickles into the ground and becomes groundwater is called……..</a:t>
            </a:r>
          </a:p>
          <a:p>
            <a:pPr algn="ctr">
              <a:buNone/>
            </a:pPr>
            <a:endParaRPr lang="en-US" dirty="0"/>
          </a:p>
          <a:p>
            <a:pPr marL="514350" indent="-514350">
              <a:buAutoNum type="alphaUcPeriod"/>
            </a:pPr>
            <a:r>
              <a:rPr lang="en-US" dirty="0"/>
              <a:t>Absorption</a:t>
            </a:r>
          </a:p>
          <a:p>
            <a:pPr marL="514350" indent="-514350">
              <a:buAutoNum type="alphaUcPeriod"/>
            </a:pPr>
            <a:r>
              <a:rPr lang="en-US" dirty="0"/>
              <a:t>Invasion</a:t>
            </a:r>
          </a:p>
          <a:p>
            <a:pPr marL="514350" indent="-514350">
              <a:buAutoNum type="alphaUcPeriod"/>
            </a:pPr>
            <a:r>
              <a:rPr lang="en-US" dirty="0"/>
              <a:t>Infiltration</a:t>
            </a:r>
          </a:p>
          <a:p>
            <a:pPr marL="514350" indent="-514350">
              <a:buAutoNum type="alphaUcPeriod"/>
            </a:pPr>
            <a:r>
              <a:rPr lang="en-US" dirty="0"/>
              <a:t>Filtration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11 </a:t>
            </a:r>
          </a:p>
        </p:txBody>
      </p:sp>
      <p:sp>
        <p:nvSpPr>
          <p:cNvPr id="3" name="Content Placeholder 2"/>
          <p:cNvSpPr>
            <a:spLocks noGrp="1"/>
          </p:cNvSpPr>
          <p:nvPr>
            <p:ph idx="1"/>
          </p:nvPr>
        </p:nvSpPr>
        <p:spPr/>
        <p:txBody>
          <a:bodyPr/>
          <a:lstStyle/>
          <a:p>
            <a:pPr algn="ctr">
              <a:buNone/>
            </a:pPr>
            <a:endParaRPr lang="en-US" dirty="0"/>
          </a:p>
          <a:p>
            <a:pPr algn="ctr">
              <a:buNone/>
            </a:pPr>
            <a:r>
              <a:rPr lang="en-US" dirty="0"/>
              <a:t>The amount of dissolved material that a stream carries is usually expressed in</a:t>
            </a:r>
          </a:p>
          <a:p>
            <a:pPr marL="514350" indent="-514350" algn="ctr">
              <a:buAutoNum type="alphaLcPeriod"/>
            </a:pPr>
            <a:r>
              <a:rPr lang="en-US" dirty="0"/>
              <a:t>Parts per million</a:t>
            </a:r>
          </a:p>
          <a:p>
            <a:pPr marL="514350" indent="-514350" algn="ctr">
              <a:buAutoNum type="alphaLcPeriod"/>
            </a:pPr>
            <a:r>
              <a:rPr lang="en-US" dirty="0"/>
              <a:t>Grams per gallons</a:t>
            </a:r>
          </a:p>
          <a:p>
            <a:pPr marL="514350" indent="-514350" algn="ctr">
              <a:buAutoNum type="alphaLcPeriod"/>
            </a:pPr>
            <a:r>
              <a:rPr lang="en-US" dirty="0"/>
              <a:t>Cubic feet per minute</a:t>
            </a:r>
          </a:p>
          <a:p>
            <a:pPr marL="514350" indent="-514350" algn="ctr">
              <a:buAutoNum type="alphaLcPeriod"/>
            </a:pPr>
            <a:r>
              <a:rPr lang="en-US" dirty="0"/>
              <a:t>Cubic meters per second</a:t>
            </a:r>
          </a:p>
          <a:p>
            <a:pPr marL="0" indent="0" algn="ctr">
              <a:buNone/>
            </a:pPr>
            <a:endParaRPr lang="en-US" dirty="0"/>
          </a:p>
        </p:txBody>
      </p:sp>
    </p:spTree>
    <p:extLst>
      <p:ext uri="{BB962C8B-B14F-4D97-AF65-F5344CB8AC3E}">
        <p14:creationId xmlns:p14="http://schemas.microsoft.com/office/powerpoint/2010/main" val="2763405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11 - answer </a:t>
            </a:r>
          </a:p>
        </p:txBody>
      </p:sp>
      <p:sp>
        <p:nvSpPr>
          <p:cNvPr id="3" name="Content Placeholder 2"/>
          <p:cNvSpPr>
            <a:spLocks noGrp="1"/>
          </p:cNvSpPr>
          <p:nvPr>
            <p:ph idx="1"/>
          </p:nvPr>
        </p:nvSpPr>
        <p:spPr/>
        <p:txBody>
          <a:bodyPr/>
          <a:lstStyle/>
          <a:p>
            <a:pPr algn="ctr">
              <a:buNone/>
            </a:pPr>
            <a:endParaRPr lang="en-US" dirty="0"/>
          </a:p>
          <a:p>
            <a:pPr algn="ctr">
              <a:buNone/>
            </a:pPr>
            <a:r>
              <a:rPr lang="en-US" dirty="0"/>
              <a:t>The amount of dissolved material that a stream carries is usually expressed in</a:t>
            </a:r>
          </a:p>
          <a:p>
            <a:pPr marL="514350" indent="-514350" algn="ctr">
              <a:buAutoNum type="alphaLcPeriod"/>
            </a:pPr>
            <a:r>
              <a:rPr lang="en-US" dirty="0">
                <a:solidFill>
                  <a:srgbClr val="FF0000"/>
                </a:solidFill>
              </a:rPr>
              <a:t>Parts per million</a:t>
            </a:r>
          </a:p>
          <a:p>
            <a:pPr marL="514350" indent="-514350" algn="ctr">
              <a:buAutoNum type="alphaLcPeriod"/>
            </a:pPr>
            <a:r>
              <a:rPr lang="en-US" dirty="0"/>
              <a:t>Grams per gallons</a:t>
            </a:r>
          </a:p>
          <a:p>
            <a:pPr marL="514350" indent="-514350" algn="ctr">
              <a:buAutoNum type="alphaLcPeriod"/>
            </a:pPr>
            <a:r>
              <a:rPr lang="en-US" dirty="0"/>
              <a:t>Cubic feet per minute</a:t>
            </a:r>
          </a:p>
          <a:p>
            <a:pPr marL="514350" indent="-514350" algn="ctr">
              <a:buAutoNum type="alphaLcPeriod"/>
            </a:pPr>
            <a:r>
              <a:rPr lang="en-US" dirty="0"/>
              <a:t>Cubic meters per second</a:t>
            </a:r>
          </a:p>
          <a:p>
            <a:pPr marL="0" indent="0" algn="ctr">
              <a:buNone/>
            </a:pPr>
            <a:endParaRPr lang="en-US" dirty="0"/>
          </a:p>
        </p:txBody>
      </p:sp>
    </p:spTree>
    <p:extLst>
      <p:ext uri="{BB962C8B-B14F-4D97-AF65-F5344CB8AC3E}">
        <p14:creationId xmlns:p14="http://schemas.microsoft.com/office/powerpoint/2010/main" val="1474737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12</a:t>
            </a:r>
          </a:p>
        </p:txBody>
      </p:sp>
      <p:sp>
        <p:nvSpPr>
          <p:cNvPr id="3" name="Content Placeholder 2"/>
          <p:cNvSpPr>
            <a:spLocks noGrp="1"/>
          </p:cNvSpPr>
          <p:nvPr>
            <p:ph idx="1"/>
          </p:nvPr>
        </p:nvSpPr>
        <p:spPr/>
        <p:txBody>
          <a:bodyPr/>
          <a:lstStyle/>
          <a:p>
            <a:pPr algn="ctr">
              <a:buNone/>
            </a:pPr>
            <a:endParaRPr lang="en-US" dirty="0"/>
          </a:p>
          <a:p>
            <a:pPr marL="0" indent="0" algn="ctr">
              <a:buNone/>
            </a:pPr>
            <a:r>
              <a:rPr lang="en-US" dirty="0"/>
              <a:t>What watershed is the largest in North America?</a:t>
            </a:r>
          </a:p>
          <a:p>
            <a:pPr marL="514350" indent="-514350" algn="ctr">
              <a:buAutoNum type="alphaLcPeriod"/>
            </a:pPr>
            <a:r>
              <a:rPr lang="en-US" dirty="0"/>
              <a:t>Deep River</a:t>
            </a:r>
          </a:p>
          <a:p>
            <a:pPr marL="514350" indent="-514350" algn="ctr">
              <a:buAutoNum type="alphaLcPeriod"/>
            </a:pPr>
            <a:r>
              <a:rPr lang="en-US" dirty="0"/>
              <a:t>Cape Fear River</a:t>
            </a:r>
          </a:p>
          <a:p>
            <a:pPr marL="514350" indent="-514350" algn="ctr">
              <a:buAutoNum type="alphaLcPeriod"/>
            </a:pPr>
            <a:r>
              <a:rPr lang="en-US" dirty="0"/>
              <a:t>Colorado River</a:t>
            </a:r>
          </a:p>
          <a:p>
            <a:pPr marL="514350" indent="-514350" algn="ctr">
              <a:buAutoNum type="alphaLcPeriod"/>
            </a:pPr>
            <a:r>
              <a:rPr lang="en-US" dirty="0"/>
              <a:t>Mississippi River</a:t>
            </a:r>
          </a:p>
          <a:p>
            <a:pPr marL="514350" indent="-514350" algn="ctr">
              <a:buAutoNum type="alphaLcPeriod"/>
            </a:pPr>
            <a:endParaRPr lang="en-US" dirty="0"/>
          </a:p>
          <a:p>
            <a:pPr marL="514350" indent="-514350" algn="ctr">
              <a:buAutoNum type="alphaLcPeriod"/>
            </a:pPr>
            <a:endParaRPr lang="en-US" dirty="0"/>
          </a:p>
        </p:txBody>
      </p:sp>
    </p:spTree>
    <p:extLst>
      <p:ext uri="{BB962C8B-B14F-4D97-AF65-F5344CB8AC3E}">
        <p14:creationId xmlns:p14="http://schemas.microsoft.com/office/powerpoint/2010/main" val="3202659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12 - answer</a:t>
            </a:r>
          </a:p>
        </p:txBody>
      </p:sp>
      <p:sp>
        <p:nvSpPr>
          <p:cNvPr id="3" name="Content Placeholder 2"/>
          <p:cNvSpPr>
            <a:spLocks noGrp="1"/>
          </p:cNvSpPr>
          <p:nvPr>
            <p:ph idx="1"/>
          </p:nvPr>
        </p:nvSpPr>
        <p:spPr/>
        <p:txBody>
          <a:bodyPr/>
          <a:lstStyle/>
          <a:p>
            <a:pPr algn="ctr">
              <a:buNone/>
            </a:pPr>
            <a:endParaRPr lang="en-US" dirty="0"/>
          </a:p>
          <a:p>
            <a:pPr marL="0" indent="0" algn="ctr">
              <a:buNone/>
            </a:pPr>
            <a:r>
              <a:rPr lang="en-US" dirty="0"/>
              <a:t>What watershed is the largest in North America?</a:t>
            </a:r>
          </a:p>
          <a:p>
            <a:pPr marL="514350" indent="-514350" algn="ctr">
              <a:buAutoNum type="alphaLcPeriod"/>
            </a:pPr>
            <a:r>
              <a:rPr lang="en-US" dirty="0"/>
              <a:t>Deep River</a:t>
            </a:r>
          </a:p>
          <a:p>
            <a:pPr marL="514350" indent="-514350" algn="ctr">
              <a:buAutoNum type="alphaLcPeriod"/>
            </a:pPr>
            <a:r>
              <a:rPr lang="en-US" dirty="0"/>
              <a:t>Cape Fear River</a:t>
            </a:r>
          </a:p>
          <a:p>
            <a:pPr marL="514350" indent="-514350" algn="ctr">
              <a:buAutoNum type="alphaLcPeriod"/>
            </a:pPr>
            <a:r>
              <a:rPr lang="en-US" dirty="0"/>
              <a:t>Colorado River</a:t>
            </a:r>
          </a:p>
          <a:p>
            <a:pPr marL="514350" indent="-514350" algn="ctr">
              <a:buAutoNum type="alphaLcPeriod"/>
            </a:pPr>
            <a:r>
              <a:rPr lang="en-US" dirty="0">
                <a:solidFill>
                  <a:srgbClr val="FF0000"/>
                </a:solidFill>
              </a:rPr>
              <a:t>Mississippi River</a:t>
            </a:r>
          </a:p>
          <a:p>
            <a:pPr marL="514350" indent="-514350" algn="ctr">
              <a:buAutoNum type="alphaLcPeriod"/>
            </a:pPr>
            <a:endParaRPr lang="en-US" dirty="0"/>
          </a:p>
          <a:p>
            <a:pPr marL="514350" indent="-514350" algn="ctr">
              <a:buAutoNum type="alphaLcPeriod"/>
            </a:pPr>
            <a:endParaRPr lang="en-US" dirty="0"/>
          </a:p>
        </p:txBody>
      </p:sp>
    </p:spTree>
    <p:extLst>
      <p:ext uri="{BB962C8B-B14F-4D97-AF65-F5344CB8AC3E}">
        <p14:creationId xmlns:p14="http://schemas.microsoft.com/office/powerpoint/2010/main" val="1414164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13</a:t>
            </a:r>
          </a:p>
        </p:txBody>
      </p:sp>
      <p:sp>
        <p:nvSpPr>
          <p:cNvPr id="3" name="Content Placeholder 2"/>
          <p:cNvSpPr>
            <a:spLocks noGrp="1"/>
          </p:cNvSpPr>
          <p:nvPr>
            <p:ph idx="1"/>
          </p:nvPr>
        </p:nvSpPr>
        <p:spPr/>
        <p:txBody>
          <a:bodyPr/>
          <a:lstStyle/>
          <a:p>
            <a:pPr marL="0" indent="0" algn="ctr">
              <a:buNone/>
            </a:pPr>
            <a:r>
              <a:rPr lang="en-US" dirty="0"/>
              <a:t>What were the 4 items we tests permeability on in our lab?</a:t>
            </a:r>
          </a:p>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t>Which one had the largest particle size?</a:t>
            </a:r>
          </a:p>
          <a:p>
            <a:pPr marL="514350" indent="-514350" algn="ctr">
              <a:buAutoNum type="alphaLcPeriod"/>
            </a:pPr>
            <a:endParaRPr lang="en-US" dirty="0"/>
          </a:p>
        </p:txBody>
      </p:sp>
    </p:spTree>
    <p:extLst>
      <p:ext uri="{BB962C8B-B14F-4D97-AF65-F5344CB8AC3E}">
        <p14:creationId xmlns:p14="http://schemas.microsoft.com/office/powerpoint/2010/main" val="2684843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14</a:t>
            </a:r>
          </a:p>
        </p:txBody>
      </p:sp>
      <p:sp>
        <p:nvSpPr>
          <p:cNvPr id="3" name="Content Placeholder 2"/>
          <p:cNvSpPr>
            <a:spLocks noGrp="1"/>
          </p:cNvSpPr>
          <p:nvPr>
            <p:ph idx="1"/>
          </p:nvPr>
        </p:nvSpPr>
        <p:spPr/>
        <p:txBody>
          <a:bodyPr/>
          <a:lstStyle/>
          <a:p>
            <a:pPr marL="0" indent="0" algn="ctr">
              <a:buNone/>
            </a:pPr>
            <a:r>
              <a:rPr lang="en-US" dirty="0"/>
              <a:t>Which of the following is not an example of a wetland?</a:t>
            </a:r>
          </a:p>
          <a:p>
            <a:pPr marL="514350" indent="-514350" algn="ctr">
              <a:buAutoNum type="alphaLcPeriod"/>
            </a:pPr>
            <a:r>
              <a:rPr lang="en-US" dirty="0"/>
              <a:t>Bog</a:t>
            </a:r>
          </a:p>
          <a:p>
            <a:pPr marL="514350" indent="-514350" algn="ctr">
              <a:buAutoNum type="alphaLcPeriod"/>
            </a:pPr>
            <a:r>
              <a:rPr lang="en-US" dirty="0"/>
              <a:t>Marsh</a:t>
            </a:r>
          </a:p>
          <a:p>
            <a:pPr marL="514350" indent="-514350" algn="ctr">
              <a:buAutoNum type="alphaLcPeriod"/>
            </a:pPr>
            <a:r>
              <a:rPr lang="en-US" dirty="0"/>
              <a:t>Swamp</a:t>
            </a:r>
          </a:p>
          <a:p>
            <a:pPr marL="514350" indent="-514350" algn="ctr">
              <a:buAutoNum type="alphaLcPeriod"/>
            </a:pPr>
            <a:r>
              <a:rPr lang="en-US" dirty="0"/>
              <a:t>Lake</a:t>
            </a:r>
          </a:p>
          <a:p>
            <a:pPr marL="0" indent="0" algn="ctr">
              <a:buNone/>
            </a:pPr>
            <a:endParaRPr lang="en-US" dirty="0"/>
          </a:p>
        </p:txBody>
      </p:sp>
    </p:spTree>
    <p:extLst>
      <p:ext uri="{BB962C8B-B14F-4D97-AF65-F5344CB8AC3E}">
        <p14:creationId xmlns:p14="http://schemas.microsoft.com/office/powerpoint/2010/main" val="20110348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14 - answer</a:t>
            </a:r>
          </a:p>
        </p:txBody>
      </p:sp>
      <p:sp>
        <p:nvSpPr>
          <p:cNvPr id="3" name="Content Placeholder 2"/>
          <p:cNvSpPr>
            <a:spLocks noGrp="1"/>
          </p:cNvSpPr>
          <p:nvPr>
            <p:ph idx="1"/>
          </p:nvPr>
        </p:nvSpPr>
        <p:spPr/>
        <p:txBody>
          <a:bodyPr/>
          <a:lstStyle/>
          <a:p>
            <a:pPr marL="0" indent="0" algn="ctr">
              <a:buNone/>
            </a:pPr>
            <a:r>
              <a:rPr lang="en-US" dirty="0"/>
              <a:t>Which of the following is not an example of a wetland?</a:t>
            </a:r>
          </a:p>
          <a:p>
            <a:pPr marL="514350" indent="-514350" algn="ctr">
              <a:buAutoNum type="alphaLcPeriod"/>
            </a:pPr>
            <a:r>
              <a:rPr lang="en-US" dirty="0"/>
              <a:t>Bog</a:t>
            </a:r>
          </a:p>
          <a:p>
            <a:pPr marL="514350" indent="-514350" algn="ctr">
              <a:buAutoNum type="alphaLcPeriod"/>
            </a:pPr>
            <a:r>
              <a:rPr lang="en-US" dirty="0"/>
              <a:t>Marsh</a:t>
            </a:r>
          </a:p>
          <a:p>
            <a:pPr marL="514350" indent="-514350" algn="ctr">
              <a:buAutoNum type="alphaLcPeriod"/>
            </a:pPr>
            <a:r>
              <a:rPr lang="en-US" dirty="0"/>
              <a:t>Swamp</a:t>
            </a:r>
          </a:p>
          <a:p>
            <a:pPr marL="514350" indent="-514350" algn="ctr">
              <a:buAutoNum type="alphaLcPeriod"/>
            </a:pPr>
            <a:r>
              <a:rPr lang="en-US" dirty="0">
                <a:solidFill>
                  <a:srgbClr val="FF0000"/>
                </a:solidFill>
              </a:rPr>
              <a:t>Lake</a:t>
            </a:r>
          </a:p>
          <a:p>
            <a:pPr marL="0" indent="0" algn="ctr">
              <a:buNone/>
            </a:pPr>
            <a:endParaRPr lang="en-US" dirty="0"/>
          </a:p>
        </p:txBody>
      </p:sp>
    </p:spTree>
    <p:extLst>
      <p:ext uri="{BB962C8B-B14F-4D97-AF65-F5344CB8AC3E}">
        <p14:creationId xmlns:p14="http://schemas.microsoft.com/office/powerpoint/2010/main" val="3553127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15</a:t>
            </a:r>
          </a:p>
        </p:txBody>
      </p:sp>
      <p:sp>
        <p:nvSpPr>
          <p:cNvPr id="3" name="Content Placeholder 2"/>
          <p:cNvSpPr>
            <a:spLocks noGrp="1"/>
          </p:cNvSpPr>
          <p:nvPr>
            <p:ph idx="1"/>
          </p:nvPr>
        </p:nvSpPr>
        <p:spPr/>
        <p:txBody>
          <a:bodyPr/>
          <a:lstStyle/>
          <a:p>
            <a:pPr marL="0" indent="0" algn="ctr">
              <a:buNone/>
            </a:pPr>
            <a:r>
              <a:rPr lang="en-US" dirty="0"/>
              <a:t>Between the 1700’s and 1980’s, the continental United States lost about __________ of its wetlands.</a:t>
            </a:r>
          </a:p>
          <a:p>
            <a:pPr marL="514350" indent="-514350" algn="ctr">
              <a:buAutoNum type="alphaLcPeriod"/>
            </a:pPr>
            <a:r>
              <a:rPr lang="en-US" dirty="0"/>
              <a:t>1%</a:t>
            </a:r>
          </a:p>
          <a:p>
            <a:pPr marL="514350" indent="-514350" algn="ctr">
              <a:buAutoNum type="alphaLcPeriod"/>
            </a:pPr>
            <a:r>
              <a:rPr lang="en-US" dirty="0"/>
              <a:t>5%</a:t>
            </a:r>
          </a:p>
          <a:p>
            <a:pPr marL="514350" indent="-514350" algn="ctr">
              <a:buAutoNum type="alphaLcPeriod"/>
            </a:pPr>
            <a:r>
              <a:rPr lang="en-US" dirty="0"/>
              <a:t>20%</a:t>
            </a:r>
          </a:p>
          <a:p>
            <a:pPr marL="514350" indent="-514350" algn="ctr">
              <a:buAutoNum type="alphaLcPeriod"/>
            </a:pPr>
            <a:r>
              <a:rPr lang="en-US" dirty="0"/>
              <a:t>50%</a:t>
            </a:r>
          </a:p>
          <a:p>
            <a:pPr marL="0" indent="0" algn="ctr">
              <a:buNone/>
            </a:pPr>
            <a:endParaRPr lang="en-US" dirty="0"/>
          </a:p>
        </p:txBody>
      </p:sp>
    </p:spTree>
    <p:extLst>
      <p:ext uri="{BB962C8B-B14F-4D97-AF65-F5344CB8AC3E}">
        <p14:creationId xmlns:p14="http://schemas.microsoft.com/office/powerpoint/2010/main" val="5608612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15 - answer</a:t>
            </a:r>
          </a:p>
        </p:txBody>
      </p:sp>
      <p:sp>
        <p:nvSpPr>
          <p:cNvPr id="3" name="Content Placeholder 2"/>
          <p:cNvSpPr>
            <a:spLocks noGrp="1"/>
          </p:cNvSpPr>
          <p:nvPr>
            <p:ph idx="1"/>
          </p:nvPr>
        </p:nvSpPr>
        <p:spPr/>
        <p:txBody>
          <a:bodyPr/>
          <a:lstStyle/>
          <a:p>
            <a:pPr marL="0" indent="0" algn="ctr">
              <a:buNone/>
            </a:pPr>
            <a:r>
              <a:rPr lang="en-US" dirty="0"/>
              <a:t>Between the 1700’s and 1980’s, the continental United States lost about __________ of its wetlands.</a:t>
            </a:r>
          </a:p>
          <a:p>
            <a:pPr marL="514350" indent="-514350" algn="ctr">
              <a:buAutoNum type="alphaLcPeriod"/>
            </a:pPr>
            <a:r>
              <a:rPr lang="en-US" dirty="0"/>
              <a:t>1%</a:t>
            </a:r>
          </a:p>
          <a:p>
            <a:pPr marL="514350" indent="-514350" algn="ctr">
              <a:buAutoNum type="alphaLcPeriod"/>
            </a:pPr>
            <a:r>
              <a:rPr lang="en-US" dirty="0"/>
              <a:t>5%</a:t>
            </a:r>
          </a:p>
          <a:p>
            <a:pPr marL="514350" indent="-514350" algn="ctr">
              <a:buAutoNum type="alphaLcPeriod"/>
            </a:pPr>
            <a:r>
              <a:rPr lang="en-US" dirty="0"/>
              <a:t>20%</a:t>
            </a:r>
          </a:p>
          <a:p>
            <a:pPr marL="514350" indent="-514350" algn="ctr">
              <a:buAutoNum type="alphaLcPeriod"/>
            </a:pPr>
            <a:r>
              <a:rPr lang="en-US" dirty="0">
                <a:solidFill>
                  <a:srgbClr val="FF0000"/>
                </a:solidFill>
              </a:rPr>
              <a:t>50%</a:t>
            </a:r>
          </a:p>
          <a:p>
            <a:pPr marL="0" indent="0" algn="ctr">
              <a:buNone/>
            </a:pPr>
            <a:endParaRPr lang="en-US" dirty="0"/>
          </a:p>
        </p:txBody>
      </p:sp>
    </p:spTree>
    <p:extLst>
      <p:ext uri="{BB962C8B-B14F-4D97-AF65-F5344CB8AC3E}">
        <p14:creationId xmlns:p14="http://schemas.microsoft.com/office/powerpoint/2010/main" val="24971365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16</a:t>
            </a:r>
          </a:p>
        </p:txBody>
      </p:sp>
      <p:sp>
        <p:nvSpPr>
          <p:cNvPr id="3" name="Content Placeholder 2"/>
          <p:cNvSpPr>
            <a:spLocks noGrp="1"/>
          </p:cNvSpPr>
          <p:nvPr>
            <p:ph idx="1"/>
          </p:nvPr>
        </p:nvSpPr>
        <p:spPr/>
        <p:txBody>
          <a:bodyPr/>
          <a:lstStyle/>
          <a:p>
            <a:pPr marL="0" indent="0" algn="ctr">
              <a:buNone/>
            </a:pPr>
            <a:r>
              <a:rPr lang="en-US" dirty="0"/>
              <a:t>Discharge = width x depth x __________</a:t>
            </a:r>
          </a:p>
          <a:p>
            <a:pPr marL="514350" indent="-514350" algn="ctr">
              <a:buAutoNum type="alphaLcPeriod"/>
            </a:pPr>
            <a:r>
              <a:rPr lang="en-US" dirty="0"/>
              <a:t>Force</a:t>
            </a:r>
          </a:p>
          <a:p>
            <a:pPr marL="514350" indent="-514350" algn="ctr">
              <a:buAutoNum type="alphaLcPeriod"/>
            </a:pPr>
            <a:r>
              <a:rPr lang="en-US" dirty="0"/>
              <a:t>Movement</a:t>
            </a:r>
          </a:p>
          <a:p>
            <a:pPr marL="514350" indent="-514350" algn="ctr">
              <a:buAutoNum type="alphaLcPeriod"/>
            </a:pPr>
            <a:r>
              <a:rPr lang="en-US" dirty="0"/>
              <a:t>Velocity</a:t>
            </a:r>
          </a:p>
          <a:p>
            <a:pPr marL="514350" indent="-514350" algn="ctr">
              <a:buAutoNum type="alphaLcPeriod"/>
            </a:pPr>
            <a:r>
              <a:rPr lang="en-US" dirty="0"/>
              <a:t>Divide</a:t>
            </a:r>
          </a:p>
          <a:p>
            <a:pPr marL="0" indent="0" algn="ctr">
              <a:buNone/>
            </a:pPr>
            <a:endParaRPr lang="en-US" dirty="0"/>
          </a:p>
        </p:txBody>
      </p:sp>
    </p:spTree>
    <p:extLst>
      <p:ext uri="{BB962C8B-B14F-4D97-AF65-F5344CB8AC3E}">
        <p14:creationId xmlns:p14="http://schemas.microsoft.com/office/powerpoint/2010/main" val="3785227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 Answer</a:t>
            </a:r>
          </a:p>
        </p:txBody>
      </p:sp>
      <p:sp>
        <p:nvSpPr>
          <p:cNvPr id="3" name="Content Placeholder 2"/>
          <p:cNvSpPr>
            <a:spLocks noGrp="1"/>
          </p:cNvSpPr>
          <p:nvPr>
            <p:ph idx="1"/>
          </p:nvPr>
        </p:nvSpPr>
        <p:spPr/>
        <p:txBody>
          <a:bodyPr/>
          <a:lstStyle/>
          <a:p>
            <a:pPr algn="ctr">
              <a:buNone/>
            </a:pPr>
            <a:r>
              <a:rPr lang="en-US" dirty="0"/>
              <a:t>The process by which precipitation that has fallen on land trickles into the ground and becomes groundwater is called……..</a:t>
            </a:r>
          </a:p>
          <a:p>
            <a:pPr algn="ctr">
              <a:buNone/>
            </a:pPr>
            <a:endParaRPr lang="en-US" dirty="0"/>
          </a:p>
          <a:p>
            <a:pPr marL="514350" indent="-514350">
              <a:buAutoNum type="alphaUcPeriod"/>
            </a:pPr>
            <a:r>
              <a:rPr lang="en-US" dirty="0"/>
              <a:t>Absorption</a:t>
            </a:r>
          </a:p>
          <a:p>
            <a:pPr marL="514350" indent="-514350">
              <a:buAutoNum type="alphaUcPeriod"/>
            </a:pPr>
            <a:r>
              <a:rPr lang="en-US" dirty="0"/>
              <a:t>Invasion</a:t>
            </a:r>
          </a:p>
          <a:p>
            <a:pPr marL="514350" indent="-514350">
              <a:buAutoNum type="alphaUcPeriod"/>
            </a:pPr>
            <a:r>
              <a:rPr lang="en-US" dirty="0">
                <a:solidFill>
                  <a:srgbClr val="FF0000"/>
                </a:solidFill>
              </a:rPr>
              <a:t>Infiltration</a:t>
            </a:r>
          </a:p>
          <a:p>
            <a:pPr marL="514350" indent="-514350">
              <a:buAutoNum type="alphaUcPeriod"/>
            </a:pPr>
            <a:r>
              <a:rPr lang="en-US" dirty="0"/>
              <a:t>Filtration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16 - answer</a:t>
            </a:r>
          </a:p>
        </p:txBody>
      </p:sp>
      <p:sp>
        <p:nvSpPr>
          <p:cNvPr id="3" name="Content Placeholder 2"/>
          <p:cNvSpPr>
            <a:spLocks noGrp="1"/>
          </p:cNvSpPr>
          <p:nvPr>
            <p:ph idx="1"/>
          </p:nvPr>
        </p:nvSpPr>
        <p:spPr/>
        <p:txBody>
          <a:bodyPr/>
          <a:lstStyle/>
          <a:p>
            <a:pPr marL="0" indent="0" algn="ctr">
              <a:buNone/>
            </a:pPr>
            <a:r>
              <a:rPr lang="en-US" dirty="0"/>
              <a:t>Discharge = width x depth x __________</a:t>
            </a:r>
          </a:p>
          <a:p>
            <a:pPr marL="514350" indent="-514350" algn="ctr">
              <a:buAutoNum type="alphaLcPeriod"/>
            </a:pPr>
            <a:r>
              <a:rPr lang="en-US" dirty="0"/>
              <a:t>Force</a:t>
            </a:r>
          </a:p>
          <a:p>
            <a:pPr marL="514350" indent="-514350" algn="ctr">
              <a:buAutoNum type="alphaLcPeriod"/>
            </a:pPr>
            <a:r>
              <a:rPr lang="en-US" dirty="0"/>
              <a:t>Movement</a:t>
            </a:r>
          </a:p>
          <a:p>
            <a:pPr marL="514350" indent="-514350" algn="ctr">
              <a:buAutoNum type="alphaLcPeriod"/>
            </a:pPr>
            <a:r>
              <a:rPr lang="en-US" dirty="0">
                <a:solidFill>
                  <a:srgbClr val="FF0000"/>
                </a:solidFill>
              </a:rPr>
              <a:t>Velocity</a:t>
            </a:r>
          </a:p>
          <a:p>
            <a:pPr marL="514350" indent="-514350" algn="ctr">
              <a:buAutoNum type="alphaLcPeriod"/>
            </a:pPr>
            <a:r>
              <a:rPr lang="en-US" dirty="0"/>
              <a:t>Divide</a:t>
            </a:r>
          </a:p>
          <a:p>
            <a:pPr marL="0" indent="0" algn="ctr">
              <a:buNone/>
            </a:pPr>
            <a:endParaRPr lang="en-US" dirty="0"/>
          </a:p>
        </p:txBody>
      </p:sp>
    </p:spTree>
    <p:extLst>
      <p:ext uri="{BB962C8B-B14F-4D97-AF65-F5344CB8AC3E}">
        <p14:creationId xmlns:p14="http://schemas.microsoft.com/office/powerpoint/2010/main" val="40081295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17</a:t>
            </a:r>
          </a:p>
        </p:txBody>
      </p:sp>
      <p:sp>
        <p:nvSpPr>
          <p:cNvPr id="3" name="Content Placeholder 2"/>
          <p:cNvSpPr>
            <a:spLocks noGrp="1"/>
          </p:cNvSpPr>
          <p:nvPr>
            <p:ph idx="1"/>
          </p:nvPr>
        </p:nvSpPr>
        <p:spPr/>
        <p:txBody>
          <a:bodyPr/>
          <a:lstStyle/>
          <a:p>
            <a:pPr marL="0" indent="0" algn="ctr">
              <a:buNone/>
            </a:pPr>
            <a:r>
              <a:rPr lang="en-US" dirty="0"/>
              <a:t>Why are wetlands important?</a:t>
            </a:r>
          </a:p>
          <a:p>
            <a:pPr marL="0" indent="0" algn="ctr">
              <a:buNone/>
            </a:pPr>
            <a:endParaRPr lang="en-US" dirty="0"/>
          </a:p>
        </p:txBody>
      </p:sp>
    </p:spTree>
    <p:extLst>
      <p:ext uri="{BB962C8B-B14F-4D97-AF65-F5344CB8AC3E}">
        <p14:creationId xmlns:p14="http://schemas.microsoft.com/office/powerpoint/2010/main" val="214322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797DC-FCFD-4AB6-84CB-22FABED48EE5}"/>
              </a:ext>
            </a:extLst>
          </p:cNvPr>
          <p:cNvSpPr>
            <a:spLocks noGrp="1"/>
          </p:cNvSpPr>
          <p:nvPr>
            <p:ph type="title"/>
          </p:nvPr>
        </p:nvSpPr>
        <p:spPr>
          <a:xfrm>
            <a:off x="442823" y="290020"/>
            <a:ext cx="8229600" cy="2729225"/>
          </a:xfrm>
        </p:spPr>
        <p:txBody>
          <a:bodyPr>
            <a:noAutofit/>
          </a:bodyPr>
          <a:lstStyle/>
          <a:p>
            <a:r>
              <a:rPr lang="en-US" sz="3200" dirty="0"/>
              <a:t>In addition to these questions, you need to know these various vocabulary terms by heart and be able to label the </a:t>
            </a:r>
            <a:r>
              <a:rPr lang="en-US" sz="3200" b="1" dirty="0"/>
              <a:t>1) zone of saturation 2) zone of aeration </a:t>
            </a:r>
            <a:r>
              <a:rPr lang="en-US" sz="3200" dirty="0"/>
              <a:t>and </a:t>
            </a:r>
            <a:r>
              <a:rPr lang="en-US" sz="3200" b="1" dirty="0"/>
              <a:t>3) water table on the picture.</a:t>
            </a:r>
          </a:p>
        </p:txBody>
      </p:sp>
      <p:sp>
        <p:nvSpPr>
          <p:cNvPr id="3" name="Content Placeholder 2">
            <a:extLst>
              <a:ext uri="{FF2B5EF4-FFF2-40B4-BE49-F238E27FC236}">
                <a16:creationId xmlns:a16="http://schemas.microsoft.com/office/drawing/2014/main" id="{9AF75E83-AC13-4665-B0FD-51C7DE5824E6}"/>
              </a:ext>
            </a:extLst>
          </p:cNvPr>
          <p:cNvSpPr>
            <a:spLocks noGrp="1"/>
          </p:cNvSpPr>
          <p:nvPr>
            <p:ph idx="1"/>
          </p:nvPr>
        </p:nvSpPr>
        <p:spPr>
          <a:xfrm>
            <a:off x="442823" y="2953512"/>
            <a:ext cx="8229600" cy="3200400"/>
          </a:xfrm>
        </p:spPr>
        <p:txBody>
          <a:bodyPr>
            <a:normAutofit fontScale="92500" lnSpcReduction="20000"/>
          </a:bodyPr>
          <a:lstStyle/>
          <a:p>
            <a:endParaRPr lang="en-US" dirty="0"/>
          </a:p>
          <a:p>
            <a:endParaRPr lang="en-US" dirty="0"/>
          </a:p>
          <a:p>
            <a:r>
              <a:rPr lang="en-US" dirty="0"/>
              <a:t>Bed load</a:t>
            </a:r>
          </a:p>
          <a:p>
            <a:r>
              <a:rPr lang="en-US" dirty="0"/>
              <a:t>Eutrophication</a:t>
            </a:r>
          </a:p>
          <a:p>
            <a:r>
              <a:rPr lang="en-US" dirty="0"/>
              <a:t>Runoff</a:t>
            </a:r>
          </a:p>
          <a:p>
            <a:r>
              <a:rPr lang="en-US" dirty="0"/>
              <a:t>Sinkhole</a:t>
            </a:r>
          </a:p>
          <a:p>
            <a:r>
              <a:rPr lang="en-US" dirty="0"/>
              <a:t>Delta</a:t>
            </a:r>
          </a:p>
          <a:p>
            <a:r>
              <a:rPr lang="en-US" dirty="0"/>
              <a:t>Watershed</a:t>
            </a:r>
          </a:p>
          <a:p>
            <a:endParaRPr lang="en-US" dirty="0"/>
          </a:p>
        </p:txBody>
      </p:sp>
      <p:pic>
        <p:nvPicPr>
          <p:cNvPr id="4" name="Picture 3" descr="http://www.uni.edu/~andersow/Resources/zoneofsaturationa.jpeg">
            <a:extLst>
              <a:ext uri="{FF2B5EF4-FFF2-40B4-BE49-F238E27FC236}">
                <a16:creationId xmlns:a16="http://schemas.microsoft.com/office/drawing/2014/main" id="{D1325A82-7FCB-4005-B9AD-A784E2A0DF5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733800" y="3433313"/>
            <a:ext cx="4800600" cy="2533650"/>
          </a:xfrm>
          <a:prstGeom prst="rect">
            <a:avLst/>
          </a:prstGeom>
          <a:noFill/>
          <a:ln>
            <a:noFill/>
          </a:ln>
        </p:spPr>
      </p:pic>
      <p:sp>
        <p:nvSpPr>
          <p:cNvPr id="5" name="Rectangle 4">
            <a:extLst>
              <a:ext uri="{FF2B5EF4-FFF2-40B4-BE49-F238E27FC236}">
                <a16:creationId xmlns:a16="http://schemas.microsoft.com/office/drawing/2014/main" id="{75905A7D-70FF-4B5D-AE3C-E76738CC2143}"/>
              </a:ext>
            </a:extLst>
          </p:cNvPr>
          <p:cNvSpPr/>
          <p:nvPr/>
        </p:nvSpPr>
        <p:spPr>
          <a:xfrm>
            <a:off x="6050712" y="3136633"/>
            <a:ext cx="2743200" cy="3200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7270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2</a:t>
            </a:r>
          </a:p>
        </p:txBody>
      </p:sp>
      <p:sp>
        <p:nvSpPr>
          <p:cNvPr id="3" name="Content Placeholder 2"/>
          <p:cNvSpPr>
            <a:spLocks noGrp="1"/>
          </p:cNvSpPr>
          <p:nvPr>
            <p:ph idx="1"/>
          </p:nvPr>
        </p:nvSpPr>
        <p:spPr/>
        <p:txBody>
          <a:bodyPr/>
          <a:lstStyle/>
          <a:p>
            <a:pPr algn="ctr">
              <a:buNone/>
            </a:pPr>
            <a:r>
              <a:rPr lang="en-US" dirty="0"/>
              <a:t>Most groundwater is acidic because of what acid?</a:t>
            </a:r>
          </a:p>
          <a:p>
            <a:pPr algn="ctr">
              <a:buNone/>
            </a:pPr>
            <a:endParaRPr lang="en-US" dirty="0"/>
          </a:p>
          <a:p>
            <a:pPr marL="514350" indent="-514350">
              <a:buAutoNum type="alphaUcPeriod"/>
            </a:pPr>
            <a:r>
              <a:rPr lang="en-US" dirty="0"/>
              <a:t>Nitric</a:t>
            </a:r>
          </a:p>
          <a:p>
            <a:pPr marL="514350" indent="-514350">
              <a:buAutoNum type="alphaUcPeriod"/>
            </a:pPr>
            <a:r>
              <a:rPr lang="en-US" dirty="0"/>
              <a:t>Calcite</a:t>
            </a:r>
          </a:p>
          <a:p>
            <a:pPr marL="514350" indent="-514350">
              <a:buAutoNum type="alphaUcPeriod"/>
            </a:pPr>
            <a:r>
              <a:rPr lang="en-US" dirty="0"/>
              <a:t>Sulfuric</a:t>
            </a:r>
          </a:p>
          <a:p>
            <a:pPr marL="514350" indent="-514350">
              <a:buAutoNum type="alphaUcPeriod"/>
            </a:pPr>
            <a:r>
              <a:rPr lang="en-US" dirty="0"/>
              <a:t>Carbonic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2- Answer</a:t>
            </a:r>
          </a:p>
        </p:txBody>
      </p:sp>
      <p:sp>
        <p:nvSpPr>
          <p:cNvPr id="3" name="Content Placeholder 2"/>
          <p:cNvSpPr>
            <a:spLocks noGrp="1"/>
          </p:cNvSpPr>
          <p:nvPr>
            <p:ph idx="1"/>
          </p:nvPr>
        </p:nvSpPr>
        <p:spPr/>
        <p:txBody>
          <a:bodyPr/>
          <a:lstStyle/>
          <a:p>
            <a:pPr algn="ctr">
              <a:buNone/>
            </a:pPr>
            <a:r>
              <a:rPr lang="en-US" dirty="0"/>
              <a:t>Most groundwater is acidic because of what acid?</a:t>
            </a:r>
          </a:p>
          <a:p>
            <a:pPr algn="ctr">
              <a:buNone/>
            </a:pPr>
            <a:endParaRPr lang="en-US" dirty="0"/>
          </a:p>
          <a:p>
            <a:pPr marL="514350" indent="-514350">
              <a:buAutoNum type="alphaUcPeriod"/>
            </a:pPr>
            <a:r>
              <a:rPr lang="en-US" dirty="0"/>
              <a:t>Nitric</a:t>
            </a:r>
          </a:p>
          <a:p>
            <a:pPr marL="514350" indent="-514350">
              <a:buAutoNum type="alphaUcPeriod"/>
            </a:pPr>
            <a:r>
              <a:rPr lang="en-US" dirty="0"/>
              <a:t>Calcite</a:t>
            </a:r>
          </a:p>
          <a:p>
            <a:pPr marL="514350" indent="-514350">
              <a:buAutoNum type="alphaUcPeriod"/>
            </a:pPr>
            <a:r>
              <a:rPr lang="en-US" dirty="0"/>
              <a:t>Sulfuric</a:t>
            </a:r>
          </a:p>
          <a:p>
            <a:pPr marL="514350" indent="-514350">
              <a:buAutoNum type="alphaUcPeriod"/>
            </a:pPr>
            <a:r>
              <a:rPr lang="en-US" dirty="0">
                <a:solidFill>
                  <a:srgbClr val="FF0000"/>
                </a:solidFill>
              </a:rPr>
              <a:t>Carbonic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3 </a:t>
            </a:r>
          </a:p>
        </p:txBody>
      </p:sp>
      <p:sp>
        <p:nvSpPr>
          <p:cNvPr id="3" name="Content Placeholder 2"/>
          <p:cNvSpPr>
            <a:spLocks noGrp="1"/>
          </p:cNvSpPr>
          <p:nvPr>
            <p:ph idx="1"/>
          </p:nvPr>
        </p:nvSpPr>
        <p:spPr/>
        <p:txBody>
          <a:bodyPr/>
          <a:lstStyle/>
          <a:p>
            <a:pPr>
              <a:buNone/>
            </a:pPr>
            <a:r>
              <a:rPr lang="en-US" dirty="0"/>
              <a:t>Hard water contains high concentration of three elements. Which of the following are the correct elements.</a:t>
            </a:r>
          </a:p>
          <a:p>
            <a:pPr>
              <a:buNone/>
            </a:pPr>
            <a:endParaRPr lang="en-US" dirty="0"/>
          </a:p>
          <a:p>
            <a:pPr marL="514350" indent="-514350">
              <a:buAutoNum type="alphaUcPeriod"/>
            </a:pPr>
            <a:r>
              <a:rPr lang="en-US" dirty="0"/>
              <a:t>Lead, Calcium, Lead</a:t>
            </a:r>
          </a:p>
          <a:p>
            <a:pPr marL="514350" indent="-514350">
              <a:buAutoNum type="alphaUcPeriod"/>
            </a:pPr>
            <a:r>
              <a:rPr lang="en-US" dirty="0"/>
              <a:t>Iron, Calcium, Lead</a:t>
            </a:r>
          </a:p>
          <a:p>
            <a:pPr marL="514350" indent="-514350">
              <a:buAutoNum type="alphaUcPeriod"/>
            </a:pPr>
            <a:r>
              <a:rPr lang="en-US" dirty="0"/>
              <a:t>Magnesium, Calcium, Iron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3- Answer </a:t>
            </a:r>
          </a:p>
        </p:txBody>
      </p:sp>
      <p:sp>
        <p:nvSpPr>
          <p:cNvPr id="3" name="Content Placeholder 2"/>
          <p:cNvSpPr>
            <a:spLocks noGrp="1"/>
          </p:cNvSpPr>
          <p:nvPr>
            <p:ph idx="1"/>
          </p:nvPr>
        </p:nvSpPr>
        <p:spPr/>
        <p:txBody>
          <a:bodyPr/>
          <a:lstStyle/>
          <a:p>
            <a:pPr>
              <a:buNone/>
            </a:pPr>
            <a:r>
              <a:rPr lang="en-US" dirty="0"/>
              <a:t>Hard water contains high concentration of three elements. Which of the following are the correct elements.</a:t>
            </a:r>
          </a:p>
          <a:p>
            <a:pPr>
              <a:buNone/>
            </a:pPr>
            <a:endParaRPr lang="en-US" dirty="0"/>
          </a:p>
          <a:p>
            <a:pPr marL="514350" indent="-514350">
              <a:buAutoNum type="alphaUcPeriod"/>
            </a:pPr>
            <a:r>
              <a:rPr lang="en-US" dirty="0"/>
              <a:t>Lead, Calcium, Lead</a:t>
            </a:r>
          </a:p>
          <a:p>
            <a:pPr marL="514350" indent="-514350">
              <a:buAutoNum type="alphaUcPeriod"/>
            </a:pPr>
            <a:r>
              <a:rPr lang="en-US" dirty="0"/>
              <a:t>Iron, Calcium, Lead</a:t>
            </a:r>
          </a:p>
          <a:p>
            <a:pPr marL="514350" indent="-514350">
              <a:buAutoNum type="alphaUcPeriod"/>
            </a:pPr>
            <a:r>
              <a:rPr lang="en-US" dirty="0">
                <a:solidFill>
                  <a:srgbClr val="FF0000"/>
                </a:solidFill>
              </a:rPr>
              <a:t>Magnesium, Calcium, Iron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4</a:t>
            </a:r>
          </a:p>
        </p:txBody>
      </p:sp>
      <p:sp>
        <p:nvSpPr>
          <p:cNvPr id="3" name="Content Placeholder 2"/>
          <p:cNvSpPr>
            <a:spLocks noGrp="1"/>
          </p:cNvSpPr>
          <p:nvPr>
            <p:ph idx="1"/>
          </p:nvPr>
        </p:nvSpPr>
        <p:spPr/>
        <p:txBody>
          <a:bodyPr/>
          <a:lstStyle/>
          <a:p>
            <a:pPr algn="ctr">
              <a:buNone/>
            </a:pPr>
            <a:r>
              <a:rPr lang="en-US" dirty="0"/>
              <a:t>In the zone of aeration, materials are ___________ instead of _____________</a:t>
            </a:r>
          </a:p>
          <a:p>
            <a:pPr algn="ctr">
              <a:buNone/>
            </a:pPr>
            <a:endParaRPr lang="en-US" dirty="0"/>
          </a:p>
          <a:p>
            <a:pPr marL="514350" indent="-514350">
              <a:buAutoNum type="alphaUcPeriod"/>
            </a:pPr>
            <a:r>
              <a:rPr lang="en-US" dirty="0"/>
              <a:t>Dry; saturated</a:t>
            </a:r>
          </a:p>
          <a:p>
            <a:pPr marL="514350" indent="-514350">
              <a:buAutoNum type="alphaUcPeriod"/>
            </a:pPr>
            <a:r>
              <a:rPr lang="en-US" dirty="0"/>
              <a:t>Soaked; moist</a:t>
            </a:r>
          </a:p>
          <a:p>
            <a:pPr marL="514350" indent="-514350">
              <a:buAutoNum type="alphaUcPeriod"/>
            </a:pPr>
            <a:r>
              <a:rPr lang="en-US" dirty="0"/>
              <a:t>Moist; soaked</a:t>
            </a:r>
          </a:p>
          <a:p>
            <a:pPr marL="514350" indent="-514350">
              <a:buAutoNum type="alphaUcPeriod"/>
            </a:pPr>
            <a:r>
              <a:rPr lang="en-US" dirty="0"/>
              <a:t>Saturated; dry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4- Answer </a:t>
            </a:r>
          </a:p>
        </p:txBody>
      </p:sp>
      <p:sp>
        <p:nvSpPr>
          <p:cNvPr id="3" name="Content Placeholder 2"/>
          <p:cNvSpPr>
            <a:spLocks noGrp="1"/>
          </p:cNvSpPr>
          <p:nvPr>
            <p:ph idx="1"/>
          </p:nvPr>
        </p:nvSpPr>
        <p:spPr/>
        <p:txBody>
          <a:bodyPr/>
          <a:lstStyle/>
          <a:p>
            <a:pPr algn="ctr">
              <a:buNone/>
            </a:pPr>
            <a:r>
              <a:rPr lang="en-US" dirty="0"/>
              <a:t>In the zone of aeration, materials are ___________ instead of _____________</a:t>
            </a:r>
          </a:p>
          <a:p>
            <a:pPr algn="ctr">
              <a:buNone/>
            </a:pPr>
            <a:endParaRPr lang="en-US" dirty="0"/>
          </a:p>
          <a:p>
            <a:pPr marL="514350" indent="-514350">
              <a:buAutoNum type="alphaUcPeriod"/>
            </a:pPr>
            <a:r>
              <a:rPr lang="en-US" dirty="0"/>
              <a:t>Dry; saturated</a:t>
            </a:r>
          </a:p>
          <a:p>
            <a:pPr marL="514350" indent="-514350">
              <a:buAutoNum type="alphaUcPeriod"/>
            </a:pPr>
            <a:r>
              <a:rPr lang="en-US" dirty="0"/>
              <a:t>Soaked; moist</a:t>
            </a:r>
          </a:p>
          <a:p>
            <a:pPr marL="514350" indent="-514350">
              <a:buAutoNum type="alphaUcPeriod"/>
            </a:pPr>
            <a:r>
              <a:rPr lang="en-US" dirty="0">
                <a:solidFill>
                  <a:srgbClr val="FF0000"/>
                </a:solidFill>
              </a:rPr>
              <a:t>Moist; soaked</a:t>
            </a:r>
          </a:p>
          <a:p>
            <a:pPr marL="514350" indent="-514350">
              <a:buAutoNum type="alphaUcPeriod"/>
            </a:pPr>
            <a:r>
              <a:rPr lang="en-US" dirty="0"/>
              <a:t>Saturated; dry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1930</TotalTime>
  <Words>824</Words>
  <Application>Microsoft Office PowerPoint</Application>
  <PresentationFormat>On-screen Show (4:3)</PresentationFormat>
  <Paragraphs>214</Paragraphs>
  <Slides>32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Calibri</vt:lpstr>
      <vt:lpstr>Constantia</vt:lpstr>
      <vt:lpstr>Wingdings 2</vt:lpstr>
      <vt:lpstr>Flow</vt:lpstr>
      <vt:lpstr>Chapter 9/10 Review</vt:lpstr>
      <vt:lpstr>Question 1</vt:lpstr>
      <vt:lpstr>Question 1- Answer</vt:lpstr>
      <vt:lpstr>Question 2</vt:lpstr>
      <vt:lpstr>Question 2- Answer</vt:lpstr>
      <vt:lpstr>Question 3 </vt:lpstr>
      <vt:lpstr>Question 3- Answer </vt:lpstr>
      <vt:lpstr>Question 4</vt:lpstr>
      <vt:lpstr>Question 4- Answer </vt:lpstr>
      <vt:lpstr>Question 5</vt:lpstr>
      <vt:lpstr>Question 5</vt:lpstr>
      <vt:lpstr>Question 6</vt:lpstr>
      <vt:lpstr>Question 6 - answer</vt:lpstr>
      <vt:lpstr>Question 7</vt:lpstr>
      <vt:lpstr>Question 7 - answer</vt:lpstr>
      <vt:lpstr>Question 9</vt:lpstr>
      <vt:lpstr>Question 9 - answer</vt:lpstr>
      <vt:lpstr>Question 10 </vt:lpstr>
      <vt:lpstr>Question 10 - answer </vt:lpstr>
      <vt:lpstr>Question 11 </vt:lpstr>
      <vt:lpstr>Question 11 - answer </vt:lpstr>
      <vt:lpstr>Question 12</vt:lpstr>
      <vt:lpstr>Question 12 - answer</vt:lpstr>
      <vt:lpstr>Question 13</vt:lpstr>
      <vt:lpstr>Question 14</vt:lpstr>
      <vt:lpstr>Question 14 - answer</vt:lpstr>
      <vt:lpstr>Question 15</vt:lpstr>
      <vt:lpstr>Question 15 - answer</vt:lpstr>
      <vt:lpstr>Question 16</vt:lpstr>
      <vt:lpstr>Question 16 - answer</vt:lpstr>
      <vt:lpstr>Question 17</vt:lpstr>
      <vt:lpstr>In addition to these questions, you need to know these various vocabulary terms by heart and be able to label the 1) zone of saturation 2) zone of aeration and 3) water table on the picture.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Kelly Sheridan</dc:creator>
  <cp:lastModifiedBy>Lyndsey Norton</cp:lastModifiedBy>
  <cp:revision>11</cp:revision>
  <dcterms:created xsi:type="dcterms:W3CDTF">2018-04-30T20:08:02Z</dcterms:created>
  <dcterms:modified xsi:type="dcterms:W3CDTF">2019-03-27T15:55:32Z</dcterms:modified>
</cp:coreProperties>
</file>