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70" r:id="rId3"/>
    <p:sldId id="271" r:id="rId4"/>
    <p:sldId id="280" r:id="rId5"/>
    <p:sldId id="272" r:id="rId6"/>
    <p:sldId id="275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5B96-444B-4495-AFE4-A76AF300C50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0CF48-02D8-4070-BF8C-C324B8C62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2B5282D-59A8-4D3C-B10C-7AE7C65D6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C255731-992E-4B16-9668-57F1E620C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Water calculator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EC7A497-B662-45F5-9192-DA2CD0FAC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20238-1EBC-4E19-AC71-4929C232C7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7BF244B-E597-4DFC-B39C-40CFAC39A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71327DA-A0DE-4937-86C8-4C795254C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Cooling towers on previous slide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4F317A4-874F-4C0C-86B7-8EAA776F1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9D5B3-172D-4707-BFBB-47DC2077D3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8FE3C56-A489-45A1-A6AF-D82E0C2E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10E-D190-47A5-AFD2-790172DC3188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639AFE3-DEC5-4270-A0C0-6E2C5891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F2FF7B2-87D6-4857-A387-BA103B1B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477BA-89D4-48E0-A1E5-4E9C313E6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49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FDF13AE-0EF6-4227-B355-B122FE30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B9DA-2EDD-43DA-92D3-303D675B7231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99A4A5C-93EC-4EA3-9314-62C8BB08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3EF032E-17E9-4EE0-A81B-E6008624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0B932-7C7B-4922-94F8-669C58223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E8615AD-E87E-45AB-8831-CF98D0FF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5CF7-68D0-47BC-A6E7-2FB939E6189E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568D59A-95B9-4D4F-A88B-7283DAEA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B0051B1-B768-4E7E-A179-ACE9DBDB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706D4-5AAA-4154-ABA2-DBFE9D34D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36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CBE3861-2FC8-40B5-A8CC-E4459F30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B9D7-C272-4714-BADC-242471590A0E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3CD2E59-2DC4-4F63-B25E-82FD087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2070F53-BDFE-41CE-83BC-691DF294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8CA59-D836-4D0F-84F7-89BA3AA27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7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ED559-B034-4C35-A863-03EFBD21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5D7D-BFFB-42CD-AA80-9A5726A128CC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9D70-5E69-4410-B56E-DF87DE5F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CC839-C097-491F-82C1-7670B42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C4CA9-7B8C-4422-B0DD-E37C38FA4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69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9F3CAE0-08B0-4EEF-8D6D-3B40EE5E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0043-84E9-4632-B65D-1247083C8DC7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64F2217-B1A4-4DFB-8F20-0258D1E2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718D890-8E62-4F36-927B-1E30CE50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FD720-4736-49AD-A113-A9412875C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27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A30A5D0-F87B-4B81-81E0-FAD95335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08DF-FA7E-4A69-B6CA-A58B62785AD3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417FF30-E55B-490C-AA95-6D95D828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99CC2880-2E82-4823-B76A-4042077E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6BCC4-FF6B-4180-BD35-9437B8D72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37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BB20EA9E-BC42-48BF-897C-4BEB0A9F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B7F8-D15F-450E-A345-9D7BC65B9B24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A413912-3E07-420D-882F-70FA9750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ED57E2B-78CE-4AF7-B316-980C0830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4AE76-A1B3-4AF4-B9FB-E5DD90A3C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56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5D3E9FD3-B64B-4788-8B53-32C6007C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36C7-0DDE-4B83-9041-399C68275F55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FA743-4380-443D-9B4F-3D9691AE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EE3D790-3585-40C1-A743-2755B8E1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610F9-59AC-4D03-BEFE-E43FE563A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11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77D93EB-CA1C-4564-951C-BDB3F74D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798D-D19B-4FCE-9EB5-9559EDAFE239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E71377C-130E-4FF6-8002-4EB37AAC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F20CB92-B016-4960-AFFD-D453CF31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4F83-789D-45D0-A196-12946D51A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71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E854809-2320-46B9-B6CB-359E1386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915E-C118-4A0C-9B46-83AC56F13E5D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96B185-19FD-48C9-8AE9-790AC4C8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B9264A0-6EE1-440A-8CB3-35DC3CE5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6AF6-B9E3-49F3-84B5-06BB34D2A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00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EFF5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7530BC8-31AD-44AF-A54B-27C098A0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9912070B-63D4-4DA1-869D-FF5CC67414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7314448-96C6-4968-8688-893A5A9FC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F9F192-57A9-4193-B95E-0B9438B9C73A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948CF-F0FB-4FF2-8608-08720BAA3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4FA76FC-DF8D-45B6-9210-DF7CA56C1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6C983426-8F0F-49D7-A1E3-FFB4DCF31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072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.ted.com/lessons/fresh-water-scarcity-an-introduction-to-the-problem-christiana-z-peppard#wat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kUm_I7bLY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tercalculator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55F3FC2-3AD7-4929-B21E-4EDE9EA5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Agriculture- the largest user of water around the world.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35" name="Text Box 7">
            <a:extLst>
              <a:ext uri="{FF2B5EF4-FFF2-40B4-BE49-F238E27FC236}">
                <a16:creationId xmlns:a16="http://schemas.microsoft.com/office/drawing/2014/main" id="{AB116176-3D24-4B3B-AECA-7D71DEFD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prstClr val="white"/>
                </a:solidFill>
                <a:hlinkClick r:id="rId2"/>
              </a:rPr>
              <a:t>Agriculture, Industry and Household Needs</a:t>
            </a:r>
            <a:endParaRPr lang="en-US" altLang="en-US" sz="4000" b="1">
              <a:solidFill>
                <a:prstClr val="white"/>
              </a:solidFill>
            </a:endParaRPr>
          </a:p>
        </p:txBody>
      </p:sp>
      <p:pic>
        <p:nvPicPr>
          <p:cNvPr id="18436" name="Picture 8">
            <a:extLst>
              <a:ext uri="{FF2B5EF4-FFF2-40B4-BE49-F238E27FC236}">
                <a16:creationId xmlns:a16="http://schemas.microsoft.com/office/drawing/2014/main" id="{9CF8BBC8-EC05-438C-A1B7-FA90E70B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1"/>
            <a:ext cx="274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>
            <a:extLst>
              <a:ext uri="{FF2B5EF4-FFF2-40B4-BE49-F238E27FC236}">
                <a16:creationId xmlns:a16="http://schemas.microsoft.com/office/drawing/2014/main" id="{FA7DF397-0B96-413A-99F0-37CA8560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5908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>
            <a:extLst>
              <a:ext uri="{FF2B5EF4-FFF2-40B4-BE49-F238E27FC236}">
                <a16:creationId xmlns:a16="http://schemas.microsoft.com/office/drawing/2014/main" id="{E98CB4FB-451E-4D9E-B5E5-38036FB4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>
            <a:extLst>
              <a:ext uri="{FF2B5EF4-FFF2-40B4-BE49-F238E27FC236}">
                <a16:creationId xmlns:a16="http://schemas.microsoft.com/office/drawing/2014/main" id="{AC812013-DBA0-4D23-B984-1CC1E129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48188"/>
            <a:ext cx="26670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D03384A-E437-4AB5-AEFE-34C2FAA0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Irrigation techniques-</a:t>
            </a:r>
          </a:p>
          <a:p>
            <a:pPr lvl="2" eaLnBrk="1" hangingPunct="1"/>
            <a:r>
              <a:rPr lang="en-US" altLang="en-US" sz="2000">
                <a:solidFill>
                  <a:schemeClr val="bg1"/>
                </a:solidFill>
              </a:rPr>
              <a:t>Furrow irrigation- a trench that is flooded with water; ~35% of water runs off or is evaporated</a:t>
            </a:r>
          </a:p>
          <a:p>
            <a:pPr lvl="2" eaLnBrk="1" hangingPunct="1"/>
            <a:r>
              <a:rPr lang="en-US" altLang="en-US" sz="2000">
                <a:solidFill>
                  <a:schemeClr val="bg1"/>
                </a:solidFill>
              </a:rPr>
              <a:t>Flood irrigation- the entire field is flooded with water; ~20% run off or evaporated</a:t>
            </a:r>
          </a:p>
          <a:p>
            <a:pPr lvl="2" eaLnBrk="1" hangingPunct="1"/>
            <a:r>
              <a:rPr lang="en-US" altLang="en-US" sz="2000">
                <a:solidFill>
                  <a:schemeClr val="bg1"/>
                </a:solidFill>
              </a:rPr>
              <a:t>Spray irrigation- an apparatus that sprays water across a field; </a:t>
            </a:r>
            <a:r>
              <a:rPr lang="en-US" altLang="en-US" sz="2000" i="1">
                <a:solidFill>
                  <a:schemeClr val="bg1"/>
                </a:solidFill>
              </a:rPr>
              <a:t>more efficient than furrow or flood, but is more expensive and requires a fair amount of energy to pump water into apparatus</a:t>
            </a:r>
          </a:p>
          <a:p>
            <a:pPr lvl="2" eaLnBrk="1" hangingPunct="1"/>
            <a:r>
              <a:rPr lang="en-US" altLang="en-US" sz="2000">
                <a:solidFill>
                  <a:schemeClr val="bg1"/>
                </a:solidFill>
              </a:rPr>
              <a:t>Drip irrigation- using a slow dripping hose that is laid on or buried beneath the soil; the MOST efficient method of irrigation.</a:t>
            </a:r>
          </a:p>
          <a:p>
            <a:pPr lvl="2" eaLnBrk="1" hangingPunct="1"/>
            <a:r>
              <a:rPr lang="en-US" altLang="en-US" sz="2000">
                <a:solidFill>
                  <a:schemeClr val="bg1"/>
                </a:solidFill>
                <a:hlinkClick r:id="rId3"/>
              </a:rPr>
              <a:t>Hydroponic agriculture- </a:t>
            </a:r>
            <a:r>
              <a:rPr lang="en-US" altLang="en-US" sz="2000">
                <a:solidFill>
                  <a:schemeClr val="bg1"/>
                </a:solidFill>
              </a:rPr>
              <a:t>crops grown in fertilized water and no soil. ($$$)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328E45EC-5966-414A-95A1-1471BC6A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prstClr val="white"/>
                </a:solidFill>
                <a:hlinkClick r:id="rId4"/>
              </a:rPr>
              <a:t>Agriculture, Industry and Household Needs</a:t>
            </a:r>
            <a:endParaRPr lang="en-US" altLang="en-US" sz="4000" b="1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4E8E3AB4-0145-46CE-8593-1DD46DCE4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227138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Industry- the second largest user of water worldwide. (generate electricity, cooling machinery, refining metals, making paper)</a:t>
            </a:r>
          </a:p>
        </p:txBody>
      </p:sp>
      <p:sp>
        <p:nvSpPr>
          <p:cNvPr id="21507" name="Text Box 7">
            <a:extLst>
              <a:ext uri="{FF2B5EF4-FFF2-40B4-BE49-F238E27FC236}">
                <a16:creationId xmlns:a16="http://schemas.microsoft.com/office/drawing/2014/main" id="{59A390B6-147D-4DBA-B53A-D6F4A4C15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prstClr val="white"/>
                </a:solidFill>
              </a:rPr>
              <a:t>Agriculture, Industry and Household Needs</a:t>
            </a:r>
          </a:p>
        </p:txBody>
      </p:sp>
      <p:pic>
        <p:nvPicPr>
          <p:cNvPr id="21508" name="Picture 8">
            <a:extLst>
              <a:ext uri="{FF2B5EF4-FFF2-40B4-BE49-F238E27FC236}">
                <a16:creationId xmlns:a16="http://schemas.microsoft.com/office/drawing/2014/main" id="{4384B340-F38C-4954-9E73-05F5F4F2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5913"/>
            <a:ext cx="556260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903-1AA5-4468-9166-DC0B2357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How is water lost when generating electricity in thermoelectric power plants?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2976F1E-95A6-49C5-92EC-F21A671C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2362201"/>
            <a:ext cx="6923088" cy="3946525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Thermoelectric plants use heat to convert water into steam that turns a turbine, which then generate electricity.</a:t>
            </a:r>
          </a:p>
          <a:p>
            <a:r>
              <a:rPr lang="en-US" altLang="en-US">
                <a:solidFill>
                  <a:schemeClr val="bg1"/>
                </a:solidFill>
              </a:rPr>
              <a:t>The steam must be cooled before it is returned to its source. </a:t>
            </a:r>
          </a:p>
          <a:p>
            <a:r>
              <a:rPr lang="en-US" altLang="en-US">
                <a:solidFill>
                  <a:schemeClr val="bg1"/>
                </a:solidFill>
              </a:rPr>
              <a:t>Cooling takes place in cooling towers.</a:t>
            </a:r>
          </a:p>
          <a:p>
            <a:pPr lvl="1"/>
            <a:r>
              <a:rPr lang="en-US" altLang="en-US">
                <a:solidFill>
                  <a:schemeClr val="bg1"/>
                </a:solidFill>
              </a:rPr>
              <a:t>Most of the steam is condensed into water, but some of it is lost to the atmosphere.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D4A78C4-1D50-495D-88DE-6B8A78A3F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0"/>
            <a:ext cx="8153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Households- the third largest user of water worldwide .</a:t>
            </a:r>
          </a:p>
        </p:txBody>
      </p:sp>
      <p:sp>
        <p:nvSpPr>
          <p:cNvPr id="24579" name="Text Box 9">
            <a:extLst>
              <a:ext uri="{FF2B5EF4-FFF2-40B4-BE49-F238E27FC236}">
                <a16:creationId xmlns:a16="http://schemas.microsoft.com/office/drawing/2014/main" id="{2FDD28FB-DC97-4096-962D-947090FE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prstClr val="white"/>
                </a:solidFill>
              </a:rPr>
              <a:t>Agriculture, Industry and Household Needs</a:t>
            </a:r>
          </a:p>
        </p:txBody>
      </p:sp>
      <p:pic>
        <p:nvPicPr>
          <p:cNvPr id="24580" name="Picture 10">
            <a:extLst>
              <a:ext uri="{FF2B5EF4-FFF2-40B4-BE49-F238E27FC236}">
                <a16:creationId xmlns:a16="http://schemas.microsoft.com/office/drawing/2014/main" id="{C75467A0-0B2D-4342-B246-D34D495E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1925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>
            <a:extLst>
              <a:ext uri="{FF2B5EF4-FFF2-40B4-BE49-F238E27FC236}">
                <a16:creationId xmlns:a16="http://schemas.microsoft.com/office/drawing/2014/main" id="{0BDEE628-5AD2-4B2C-B128-3DBA3135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514600"/>
            <a:ext cx="32480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D9EEC31-1B12-47F0-8BCD-6A4BA70F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066800"/>
            <a:ext cx="8305800" cy="2438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Water ownership- people can have rights to water use, but they do not own the water.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Water conservation- using techniques such as more efficient water fixtures, faucets and washing machines.</a:t>
            </a:r>
            <a:r>
              <a:rPr lang="en-US" altLang="en-US"/>
              <a:t>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  <p:sp>
        <p:nvSpPr>
          <p:cNvPr id="25603" name="Text Box 7">
            <a:extLst>
              <a:ext uri="{FF2B5EF4-FFF2-40B4-BE49-F238E27FC236}">
                <a16:creationId xmlns:a16="http://schemas.microsoft.com/office/drawing/2014/main" id="{43DD3EA3-6607-4F4A-B858-E60BC861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prstClr val="white"/>
                </a:solidFill>
              </a:rPr>
              <a:t>The Future of Water Availability</a:t>
            </a:r>
          </a:p>
        </p:txBody>
      </p:sp>
      <p:pic>
        <p:nvPicPr>
          <p:cNvPr id="25604" name="Picture 8">
            <a:extLst>
              <a:ext uri="{FF2B5EF4-FFF2-40B4-BE49-F238E27FC236}">
                <a16:creationId xmlns:a16="http://schemas.microsoft.com/office/drawing/2014/main" id="{A9CA0B93-80B0-479A-99D4-6C917FE86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48064"/>
            <a:ext cx="47244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8FFB-DC6E-4088-9682-FF537724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Assignment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5F4C475F-897B-470A-A9AA-6B2A2944F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Do The Math on page 314</a:t>
            </a:r>
          </a:p>
          <a:p>
            <a:r>
              <a:rPr lang="en-US" altLang="en-US"/>
              <a:t>Read Science Applied on page 324.</a:t>
            </a:r>
          </a:p>
          <a:p>
            <a:r>
              <a:rPr lang="en-US" altLang="en-US"/>
              <a:t>Answer Critical Thinking questions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Widescreen</PresentationFormat>
  <Paragraphs>29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How is water lost when generating electricity in thermoelectric power plants?</vt:lpstr>
      <vt:lpstr>PowerPoint Presentation</vt:lpstr>
      <vt:lpstr>PowerPoint Presentation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Lyndsey Norton</dc:creator>
  <cp:lastModifiedBy>Lyndsey Norton</cp:lastModifiedBy>
  <cp:revision>1</cp:revision>
  <dcterms:created xsi:type="dcterms:W3CDTF">2020-03-24T17:14:11Z</dcterms:created>
  <dcterms:modified xsi:type="dcterms:W3CDTF">2020-03-24T17:14:25Z</dcterms:modified>
</cp:coreProperties>
</file>