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331" r:id="rId18"/>
    <p:sldId id="332" r:id="rId19"/>
    <p:sldId id="273"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BA9C4-1CB1-498F-BEC4-C3DAA3A7D622}"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56D2E-4EC5-4C08-8FCB-10A23113C434}" type="slidenum">
              <a:rPr lang="en-US" smtClean="0"/>
              <a:t>‹#›</a:t>
            </a:fld>
            <a:endParaRPr lang="en-US"/>
          </a:p>
        </p:txBody>
      </p:sp>
    </p:spTree>
    <p:extLst>
      <p:ext uri="{BB962C8B-B14F-4D97-AF65-F5344CB8AC3E}">
        <p14:creationId xmlns:p14="http://schemas.microsoft.com/office/powerpoint/2010/main" val="282657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i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 name="Google Shape;21;i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i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i3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1ebbb7276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1ebbb7276_0_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811228b77_24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811228b77_24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i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i4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1d140244e_3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1d140244e_3_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i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i4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i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i36: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i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i5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i7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i7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d1e0740a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d1e0740a_0_1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g3811228b77_24_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 name="Google Shape;29;g3811228b77_24_12: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Clr>
                <a:schemeClr val="dk1"/>
              </a:buClr>
              <a:buSzPts val="1100"/>
              <a:buNone/>
            </a:pPr>
            <a:r>
              <a:rPr lang="en-US" sz="900" dirty="0">
                <a:solidFill>
                  <a:schemeClr val="dk1"/>
                </a:solidFill>
              </a:rPr>
              <a:t>https://steemit.com/animals/@ahmadbp/farmers-are-monitoring-cows-eat-using-window-in-their-sides -  How would you study the digestive systems of humans?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i8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i86: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i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i9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i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i98: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i10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i10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i1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i109: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i1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i11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i1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i123: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i1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i128: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i1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i15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i1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i14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extLst>
      <p:ext uri="{BB962C8B-B14F-4D97-AF65-F5344CB8AC3E}">
        <p14:creationId xmlns:p14="http://schemas.microsoft.com/office/powerpoint/2010/main" val="40957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5204ff1f2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g5204ff1f20_0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54a6c8e71a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54a6c8e71a_0_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extLst>
      <p:ext uri="{BB962C8B-B14F-4D97-AF65-F5344CB8AC3E}">
        <p14:creationId xmlns:p14="http://schemas.microsoft.com/office/powerpoint/2010/main" val="2231284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i14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i146: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extLst>
      <p:ext uri="{BB962C8B-B14F-4D97-AF65-F5344CB8AC3E}">
        <p14:creationId xmlns:p14="http://schemas.microsoft.com/office/powerpoint/2010/main" val="2549284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i1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i156: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extLst>
      <p:ext uri="{BB962C8B-B14F-4D97-AF65-F5344CB8AC3E}">
        <p14:creationId xmlns:p14="http://schemas.microsoft.com/office/powerpoint/2010/main" val="2185529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i16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i16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extLst>
      <p:ext uri="{BB962C8B-B14F-4D97-AF65-F5344CB8AC3E}">
        <p14:creationId xmlns:p14="http://schemas.microsoft.com/office/powerpoint/2010/main" val="2696000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i16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i167: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extLst>
      <p:ext uri="{BB962C8B-B14F-4D97-AF65-F5344CB8AC3E}">
        <p14:creationId xmlns:p14="http://schemas.microsoft.com/office/powerpoint/2010/main" val="663262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i18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i18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extLst>
      <p:ext uri="{BB962C8B-B14F-4D97-AF65-F5344CB8AC3E}">
        <p14:creationId xmlns:p14="http://schemas.microsoft.com/office/powerpoint/2010/main" val="2306395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i1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i19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extLst>
      <p:ext uri="{BB962C8B-B14F-4D97-AF65-F5344CB8AC3E}">
        <p14:creationId xmlns:p14="http://schemas.microsoft.com/office/powerpoint/2010/main" val="86439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5204ff1f20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5204ff1f20_0_11: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i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i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r>
              <a:rPr lang="en-US" sz="1300"/>
              <a:t>Xifaxin mascot</a:t>
            </a:r>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i1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i1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r>
              <a:rPr lang="en-US" sz="1300" dirty="0"/>
              <a:t>Villi increase SURFACE AREA</a:t>
            </a:r>
            <a:endParaRPr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i2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i2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i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i10: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i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i25:notes"/>
          <p:cNvSpPr txBox="1">
            <a:spLocks noGrp="1"/>
          </p:cNvSpPr>
          <p:nvPr>
            <p:ph type="body" idx="1"/>
          </p:nvPr>
        </p:nvSpPr>
        <p:spPr>
          <a:xfrm>
            <a:off x="701040" y="4415790"/>
            <a:ext cx="5608320" cy="4183380"/>
          </a:xfrm>
          <a:prstGeom prst="rect">
            <a:avLst/>
          </a:prstGeom>
        </p:spPr>
        <p:txBody>
          <a:bodyPr spcFirstLastPara="1" wrap="square" lIns="83846" tIns="83846" rIns="83846" bIns="83846" anchor="t" anchorCtr="0">
            <a:noAutofit/>
          </a:bodyPr>
          <a:lstStyle/>
          <a:p>
            <a:pPr marL="0" indent="0">
              <a:buNone/>
            </a:pP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8508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3"/>
          <p:cNvSpPr txBox="1">
            <a:spLocks noGrp="1"/>
          </p:cNvSpPr>
          <p:nvPr>
            <p:ph type="ctrTitle"/>
          </p:nvPr>
        </p:nvSpPr>
        <p:spPr>
          <a:xfrm>
            <a:off x="1097280" y="2743200"/>
            <a:ext cx="9997600" cy="10972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4000"/>
              <a:buChar char="●"/>
              <a:defRPr sz="5333"/>
            </a:lvl1pPr>
            <a:lvl2pPr lvl="1" algn="ctr">
              <a:spcBef>
                <a:spcPts val="0"/>
              </a:spcBef>
              <a:spcAft>
                <a:spcPts val="0"/>
              </a:spcAft>
              <a:buSzPts val="4000"/>
              <a:buChar char="○"/>
              <a:defRPr sz="5333"/>
            </a:lvl2pPr>
            <a:lvl3pPr lvl="2" algn="ctr">
              <a:spcBef>
                <a:spcPts val="0"/>
              </a:spcBef>
              <a:spcAft>
                <a:spcPts val="0"/>
              </a:spcAft>
              <a:buSzPts val="4000"/>
              <a:buChar char="■"/>
              <a:defRPr sz="5333"/>
            </a:lvl3pPr>
            <a:lvl4pPr lvl="3" algn="ctr">
              <a:spcBef>
                <a:spcPts val="0"/>
              </a:spcBef>
              <a:spcAft>
                <a:spcPts val="0"/>
              </a:spcAft>
              <a:buSzPts val="4000"/>
              <a:buChar char="●"/>
              <a:defRPr sz="5333"/>
            </a:lvl4pPr>
            <a:lvl5pPr lvl="4" algn="ctr">
              <a:spcBef>
                <a:spcPts val="0"/>
              </a:spcBef>
              <a:spcAft>
                <a:spcPts val="0"/>
              </a:spcAft>
              <a:buSzPts val="4000"/>
              <a:buChar char="○"/>
              <a:defRPr sz="5333"/>
            </a:lvl5pPr>
            <a:lvl6pPr lvl="5" algn="ctr">
              <a:spcBef>
                <a:spcPts val="0"/>
              </a:spcBef>
              <a:spcAft>
                <a:spcPts val="0"/>
              </a:spcAft>
              <a:buSzPts val="4000"/>
              <a:buChar char="■"/>
              <a:defRPr sz="5333"/>
            </a:lvl6pPr>
            <a:lvl7pPr lvl="6" algn="ctr">
              <a:spcBef>
                <a:spcPts val="0"/>
              </a:spcBef>
              <a:spcAft>
                <a:spcPts val="0"/>
              </a:spcAft>
              <a:buSzPts val="4000"/>
              <a:buChar char="●"/>
              <a:defRPr sz="5333"/>
            </a:lvl7pPr>
            <a:lvl8pPr lvl="7" algn="ctr">
              <a:spcBef>
                <a:spcPts val="0"/>
              </a:spcBef>
              <a:spcAft>
                <a:spcPts val="0"/>
              </a:spcAft>
              <a:buSzPts val="4000"/>
              <a:buChar char="○"/>
              <a:defRPr sz="5333"/>
            </a:lvl8pPr>
            <a:lvl9pPr lvl="8" algn="ctr">
              <a:spcBef>
                <a:spcPts val="0"/>
              </a:spcBef>
              <a:spcAft>
                <a:spcPts val="0"/>
              </a:spcAft>
              <a:buSzPts val="4000"/>
              <a:buChar char="■"/>
              <a:defRPr sz="5333"/>
            </a:lvl9pPr>
          </a:lstStyle>
          <a:p>
            <a:endParaRPr/>
          </a:p>
        </p:txBody>
      </p:sp>
      <p:sp>
        <p:nvSpPr>
          <p:cNvPr id="9" name="Google Shape;9;p3"/>
          <p:cNvSpPr txBox="1">
            <a:spLocks noGrp="1"/>
          </p:cNvSpPr>
          <p:nvPr>
            <p:ph type="subTitle" idx="1"/>
          </p:nvPr>
        </p:nvSpPr>
        <p:spPr>
          <a:xfrm>
            <a:off x="2194560" y="4114800"/>
            <a:ext cx="7802800" cy="822800"/>
          </a:xfrm>
          <a:prstGeom prst="rect">
            <a:avLst/>
          </a:prstGeom>
          <a:noFill/>
          <a:ln>
            <a:noFill/>
          </a:ln>
        </p:spPr>
        <p:txBody>
          <a:bodyPr spcFirstLastPara="1" wrap="square" lIns="75425" tIns="75425" rIns="75425" bIns="75425" anchor="t" anchorCtr="0"/>
          <a:lstStyle>
            <a:lvl1pPr lvl="0" algn="ctr">
              <a:spcBef>
                <a:spcPts val="0"/>
              </a:spcBef>
              <a:spcAft>
                <a:spcPts val="0"/>
              </a:spcAft>
              <a:buSzPts val="2600"/>
              <a:buChar char="●"/>
              <a:defRPr sz="3467"/>
            </a:lvl1pPr>
            <a:lvl2pPr lvl="1" algn="ctr">
              <a:spcBef>
                <a:spcPts val="0"/>
              </a:spcBef>
              <a:spcAft>
                <a:spcPts val="0"/>
              </a:spcAft>
              <a:buSzPts val="2600"/>
              <a:buChar char="○"/>
              <a:defRPr sz="3467"/>
            </a:lvl2pPr>
            <a:lvl3pPr lvl="2" algn="ctr">
              <a:spcBef>
                <a:spcPts val="0"/>
              </a:spcBef>
              <a:spcAft>
                <a:spcPts val="0"/>
              </a:spcAft>
              <a:buSzPts val="2600"/>
              <a:buChar char="■"/>
              <a:defRPr sz="3467"/>
            </a:lvl3pPr>
            <a:lvl4pPr lvl="3" algn="ctr">
              <a:spcBef>
                <a:spcPts val="0"/>
              </a:spcBef>
              <a:spcAft>
                <a:spcPts val="0"/>
              </a:spcAft>
              <a:buSzPts val="2600"/>
              <a:buChar char="●"/>
              <a:defRPr sz="3467"/>
            </a:lvl4pPr>
            <a:lvl5pPr lvl="4" algn="ctr">
              <a:spcBef>
                <a:spcPts val="0"/>
              </a:spcBef>
              <a:spcAft>
                <a:spcPts val="0"/>
              </a:spcAft>
              <a:buSzPts val="2600"/>
              <a:buChar char="○"/>
              <a:defRPr sz="3467"/>
            </a:lvl5pPr>
            <a:lvl6pPr lvl="5" algn="ctr">
              <a:spcBef>
                <a:spcPts val="0"/>
              </a:spcBef>
              <a:spcAft>
                <a:spcPts val="0"/>
              </a:spcAft>
              <a:buSzPts val="2600"/>
              <a:buChar char="■"/>
              <a:defRPr sz="3467"/>
            </a:lvl6pPr>
            <a:lvl7pPr lvl="6" algn="ctr">
              <a:spcBef>
                <a:spcPts val="0"/>
              </a:spcBef>
              <a:spcAft>
                <a:spcPts val="0"/>
              </a:spcAft>
              <a:buSzPts val="2600"/>
              <a:buChar char="●"/>
              <a:defRPr sz="3467"/>
            </a:lvl7pPr>
            <a:lvl8pPr lvl="7" algn="ctr">
              <a:spcBef>
                <a:spcPts val="0"/>
              </a:spcBef>
              <a:spcAft>
                <a:spcPts val="0"/>
              </a:spcAft>
              <a:buSzPts val="2600"/>
              <a:buChar char="○"/>
              <a:defRPr sz="3467"/>
            </a:lvl8pPr>
            <a:lvl9pPr lvl="8" algn="ctr">
              <a:spcBef>
                <a:spcPts val="0"/>
              </a:spcBef>
              <a:spcAft>
                <a:spcPts val="0"/>
              </a:spcAft>
              <a:buSzPts val="2600"/>
              <a:buChar char="■"/>
              <a:defRPr sz="3467"/>
            </a:lvl9pPr>
          </a:lstStyle>
          <a:p>
            <a:endParaRPr/>
          </a:p>
        </p:txBody>
      </p:sp>
    </p:spTree>
    <p:extLst>
      <p:ext uri="{BB962C8B-B14F-4D97-AF65-F5344CB8AC3E}">
        <p14:creationId xmlns:p14="http://schemas.microsoft.com/office/powerpoint/2010/main" val="219331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
        <p:cNvGrpSpPr/>
        <p:nvPr/>
      </p:nvGrpSpPr>
      <p:grpSpPr>
        <a:xfrm>
          <a:off x="0" y="0"/>
          <a:ext cx="0" cy="0"/>
          <a:chOff x="0" y="0"/>
          <a:chExt cx="0" cy="0"/>
        </a:xfrm>
      </p:grpSpPr>
      <p:sp>
        <p:nvSpPr>
          <p:cNvPr id="11" name="Google Shape;11;p4"/>
          <p:cNvSpPr txBox="1">
            <a:spLocks noGrp="1"/>
          </p:cNvSpPr>
          <p:nvPr>
            <p:ph type="title"/>
          </p:nvPr>
        </p:nvSpPr>
        <p:spPr>
          <a:xfrm>
            <a:off x="365760" y="274320"/>
            <a:ext cx="11460400" cy="8228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4667"/>
            </a:lvl1pPr>
            <a:lvl2pPr lvl="1">
              <a:spcBef>
                <a:spcPts val="0"/>
              </a:spcBef>
              <a:spcAft>
                <a:spcPts val="0"/>
              </a:spcAft>
              <a:buSzPts val="3500"/>
              <a:buChar char="○"/>
              <a:defRPr sz="4667"/>
            </a:lvl2pPr>
            <a:lvl3pPr lvl="2">
              <a:spcBef>
                <a:spcPts val="0"/>
              </a:spcBef>
              <a:spcAft>
                <a:spcPts val="0"/>
              </a:spcAft>
              <a:buSzPts val="3500"/>
              <a:buChar char="■"/>
              <a:defRPr sz="4667"/>
            </a:lvl3pPr>
            <a:lvl4pPr lvl="3">
              <a:spcBef>
                <a:spcPts val="0"/>
              </a:spcBef>
              <a:spcAft>
                <a:spcPts val="0"/>
              </a:spcAft>
              <a:buSzPts val="3500"/>
              <a:buChar char="●"/>
              <a:defRPr sz="4667"/>
            </a:lvl4pPr>
            <a:lvl5pPr lvl="4">
              <a:spcBef>
                <a:spcPts val="0"/>
              </a:spcBef>
              <a:spcAft>
                <a:spcPts val="0"/>
              </a:spcAft>
              <a:buSzPts val="3500"/>
              <a:buChar char="○"/>
              <a:defRPr sz="4667"/>
            </a:lvl5pPr>
            <a:lvl6pPr lvl="5">
              <a:spcBef>
                <a:spcPts val="0"/>
              </a:spcBef>
              <a:spcAft>
                <a:spcPts val="0"/>
              </a:spcAft>
              <a:buSzPts val="3500"/>
              <a:buChar char="■"/>
              <a:defRPr sz="4667"/>
            </a:lvl6pPr>
            <a:lvl7pPr lvl="6">
              <a:spcBef>
                <a:spcPts val="0"/>
              </a:spcBef>
              <a:spcAft>
                <a:spcPts val="0"/>
              </a:spcAft>
              <a:buSzPts val="3500"/>
              <a:buChar char="●"/>
              <a:defRPr sz="4667"/>
            </a:lvl7pPr>
            <a:lvl8pPr lvl="7">
              <a:spcBef>
                <a:spcPts val="0"/>
              </a:spcBef>
              <a:spcAft>
                <a:spcPts val="0"/>
              </a:spcAft>
              <a:buSzPts val="3500"/>
              <a:buChar char="○"/>
              <a:defRPr sz="4667"/>
            </a:lvl8pPr>
            <a:lvl9pPr lvl="8">
              <a:spcBef>
                <a:spcPts val="0"/>
              </a:spcBef>
              <a:spcAft>
                <a:spcPts val="0"/>
              </a:spcAft>
              <a:buSzPts val="3500"/>
              <a:buChar char="■"/>
              <a:defRPr sz="4667"/>
            </a:lvl9pPr>
          </a:lstStyle>
          <a:p>
            <a:endParaRPr/>
          </a:p>
        </p:txBody>
      </p:sp>
      <p:sp>
        <p:nvSpPr>
          <p:cNvPr id="12" name="Google Shape;12;p4"/>
          <p:cNvSpPr txBox="1">
            <a:spLocks noGrp="1"/>
          </p:cNvSpPr>
          <p:nvPr>
            <p:ph type="body" idx="1"/>
          </p:nvPr>
        </p:nvSpPr>
        <p:spPr>
          <a:xfrm>
            <a:off x="365760" y="1645920"/>
            <a:ext cx="11460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Tree>
    <p:extLst>
      <p:ext uri="{BB962C8B-B14F-4D97-AF65-F5344CB8AC3E}">
        <p14:creationId xmlns:p14="http://schemas.microsoft.com/office/powerpoint/2010/main" val="279554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65760" y="274320"/>
            <a:ext cx="11460400" cy="822800"/>
          </a:xfrm>
          <a:prstGeom prst="rect">
            <a:avLst/>
          </a:prstGeom>
          <a:noFill/>
          <a:ln>
            <a:noFill/>
          </a:ln>
        </p:spPr>
        <p:txBody>
          <a:bodyPr spcFirstLastPara="1" wrap="square" lIns="75425" tIns="75425" rIns="75425" bIns="75425" anchor="t" anchorCtr="0"/>
          <a:lstStyle>
            <a:lvl1pPr lvl="0">
              <a:spcBef>
                <a:spcPts val="0"/>
              </a:spcBef>
              <a:spcAft>
                <a:spcPts val="0"/>
              </a:spcAft>
              <a:buSzPts val="3500"/>
              <a:buChar char="●"/>
              <a:defRPr sz="4667"/>
            </a:lvl1pPr>
            <a:lvl2pPr lvl="1">
              <a:spcBef>
                <a:spcPts val="0"/>
              </a:spcBef>
              <a:spcAft>
                <a:spcPts val="0"/>
              </a:spcAft>
              <a:buSzPts val="3500"/>
              <a:buChar char="○"/>
              <a:defRPr sz="4667"/>
            </a:lvl2pPr>
            <a:lvl3pPr lvl="2">
              <a:spcBef>
                <a:spcPts val="0"/>
              </a:spcBef>
              <a:spcAft>
                <a:spcPts val="0"/>
              </a:spcAft>
              <a:buSzPts val="3500"/>
              <a:buChar char="■"/>
              <a:defRPr sz="4667"/>
            </a:lvl3pPr>
            <a:lvl4pPr lvl="3">
              <a:spcBef>
                <a:spcPts val="0"/>
              </a:spcBef>
              <a:spcAft>
                <a:spcPts val="0"/>
              </a:spcAft>
              <a:buSzPts val="3500"/>
              <a:buChar char="●"/>
              <a:defRPr sz="4667"/>
            </a:lvl4pPr>
            <a:lvl5pPr lvl="4">
              <a:spcBef>
                <a:spcPts val="0"/>
              </a:spcBef>
              <a:spcAft>
                <a:spcPts val="0"/>
              </a:spcAft>
              <a:buSzPts val="3500"/>
              <a:buChar char="○"/>
              <a:defRPr sz="4667"/>
            </a:lvl5pPr>
            <a:lvl6pPr lvl="5">
              <a:spcBef>
                <a:spcPts val="0"/>
              </a:spcBef>
              <a:spcAft>
                <a:spcPts val="0"/>
              </a:spcAft>
              <a:buSzPts val="3500"/>
              <a:buChar char="■"/>
              <a:defRPr sz="4667"/>
            </a:lvl6pPr>
            <a:lvl7pPr lvl="6">
              <a:spcBef>
                <a:spcPts val="0"/>
              </a:spcBef>
              <a:spcAft>
                <a:spcPts val="0"/>
              </a:spcAft>
              <a:buSzPts val="3500"/>
              <a:buChar char="●"/>
              <a:defRPr sz="4667"/>
            </a:lvl7pPr>
            <a:lvl8pPr lvl="7">
              <a:spcBef>
                <a:spcPts val="0"/>
              </a:spcBef>
              <a:spcAft>
                <a:spcPts val="0"/>
              </a:spcAft>
              <a:buSzPts val="3500"/>
              <a:buChar char="○"/>
              <a:defRPr sz="4667"/>
            </a:lvl8pPr>
            <a:lvl9pPr lvl="8">
              <a:spcBef>
                <a:spcPts val="0"/>
              </a:spcBef>
              <a:spcAft>
                <a:spcPts val="0"/>
              </a:spcAft>
              <a:buSzPts val="3500"/>
              <a:buChar char="■"/>
              <a:defRPr sz="4667"/>
            </a:lvl9pPr>
          </a:lstStyle>
          <a:p>
            <a:endParaRPr/>
          </a:p>
        </p:txBody>
      </p:sp>
      <p:sp>
        <p:nvSpPr>
          <p:cNvPr id="15" name="Google Shape;15;p5"/>
          <p:cNvSpPr txBox="1">
            <a:spLocks noGrp="1"/>
          </p:cNvSpPr>
          <p:nvPr>
            <p:ph type="body" idx="1"/>
          </p:nvPr>
        </p:nvSpPr>
        <p:spPr>
          <a:xfrm>
            <a:off x="365760" y="1645920"/>
            <a:ext cx="5364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16" name="Google Shape;16;p5"/>
          <p:cNvSpPr txBox="1">
            <a:spLocks noGrp="1"/>
          </p:cNvSpPr>
          <p:nvPr>
            <p:ph type="body" idx="2"/>
          </p:nvPr>
        </p:nvSpPr>
        <p:spPr>
          <a:xfrm>
            <a:off x="6461760" y="1645920"/>
            <a:ext cx="5364400" cy="4937600"/>
          </a:xfrm>
          <a:prstGeom prst="rect">
            <a:avLst/>
          </a:prstGeom>
          <a:noFill/>
          <a:ln>
            <a:noFill/>
          </a:ln>
        </p:spPr>
        <p:txBody>
          <a:bodyPr spcFirstLastPara="1" wrap="square" lIns="75425" tIns="75425" rIns="75425" bIns="75425" anchor="t" anchorCtr="0"/>
          <a:lstStyle>
            <a:lvl1pPr marL="609585" lvl="0" indent="-491054">
              <a:spcBef>
                <a:spcPts val="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Tree>
    <p:extLst>
      <p:ext uri="{BB962C8B-B14F-4D97-AF65-F5344CB8AC3E}">
        <p14:creationId xmlns:p14="http://schemas.microsoft.com/office/powerpoint/2010/main" val="101304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
        <p:cNvGrpSpPr/>
        <p:nvPr/>
      </p:nvGrpSpPr>
      <p:grpSpPr>
        <a:xfrm>
          <a:off x="0" y="0"/>
          <a:ext cx="0" cy="0"/>
          <a:chOff x="0" y="0"/>
          <a:chExt cx="0" cy="0"/>
        </a:xfrm>
      </p:grpSpPr>
      <p:sp>
        <p:nvSpPr>
          <p:cNvPr id="18" name="Google Shape;18;p6"/>
          <p:cNvSpPr txBox="1">
            <a:spLocks noGrp="1"/>
          </p:cNvSpPr>
          <p:nvPr>
            <p:ph type="body" idx="1"/>
          </p:nvPr>
        </p:nvSpPr>
        <p:spPr>
          <a:xfrm>
            <a:off x="365760" y="6035040"/>
            <a:ext cx="11460400" cy="548800"/>
          </a:xfrm>
          <a:prstGeom prst="rect">
            <a:avLst/>
          </a:prstGeom>
          <a:noFill/>
          <a:ln>
            <a:noFill/>
          </a:ln>
        </p:spPr>
        <p:txBody>
          <a:bodyPr spcFirstLastPara="1" wrap="square" lIns="75425" tIns="75425" rIns="75425" bIns="75425" anchor="t" anchorCtr="0"/>
          <a:lstStyle>
            <a:lvl1pPr marL="609585" lvl="0" indent="-524920" algn="ctr">
              <a:spcBef>
                <a:spcPts val="0"/>
              </a:spcBef>
              <a:spcAft>
                <a:spcPts val="0"/>
              </a:spcAft>
              <a:buSzPts val="2600"/>
              <a:buChar char="●"/>
              <a:defRPr sz="3467"/>
            </a:lvl1pPr>
            <a:lvl2pPr marL="1219170" lvl="1" indent="-524920" algn="ctr">
              <a:spcBef>
                <a:spcPts val="0"/>
              </a:spcBef>
              <a:spcAft>
                <a:spcPts val="0"/>
              </a:spcAft>
              <a:buSzPts val="2600"/>
              <a:buChar char="○"/>
              <a:defRPr sz="3467"/>
            </a:lvl2pPr>
            <a:lvl3pPr marL="1828754" lvl="2" indent="-524920" algn="ctr">
              <a:spcBef>
                <a:spcPts val="0"/>
              </a:spcBef>
              <a:spcAft>
                <a:spcPts val="0"/>
              </a:spcAft>
              <a:buSzPts val="2600"/>
              <a:buChar char="■"/>
              <a:defRPr sz="3467"/>
            </a:lvl3pPr>
            <a:lvl4pPr marL="2438339" lvl="3" indent="-524920" algn="ctr">
              <a:spcBef>
                <a:spcPts val="0"/>
              </a:spcBef>
              <a:spcAft>
                <a:spcPts val="0"/>
              </a:spcAft>
              <a:buSzPts val="2600"/>
              <a:buChar char="●"/>
              <a:defRPr sz="3467"/>
            </a:lvl4pPr>
            <a:lvl5pPr marL="3047924" lvl="4" indent="-524920" algn="ctr">
              <a:spcBef>
                <a:spcPts val="0"/>
              </a:spcBef>
              <a:spcAft>
                <a:spcPts val="0"/>
              </a:spcAft>
              <a:buSzPts val="2600"/>
              <a:buChar char="○"/>
              <a:defRPr sz="3467"/>
            </a:lvl5pPr>
            <a:lvl6pPr marL="3657509" lvl="5" indent="-524920" algn="ctr">
              <a:spcBef>
                <a:spcPts val="0"/>
              </a:spcBef>
              <a:spcAft>
                <a:spcPts val="0"/>
              </a:spcAft>
              <a:buSzPts val="2600"/>
              <a:buChar char="■"/>
              <a:defRPr sz="3467"/>
            </a:lvl6pPr>
            <a:lvl7pPr marL="4267093" lvl="6" indent="-524920" algn="ctr">
              <a:spcBef>
                <a:spcPts val="0"/>
              </a:spcBef>
              <a:spcAft>
                <a:spcPts val="0"/>
              </a:spcAft>
              <a:buSzPts val="2600"/>
              <a:buChar char="●"/>
              <a:defRPr sz="3467"/>
            </a:lvl7pPr>
            <a:lvl8pPr marL="4876678" lvl="7" indent="-524920" algn="ctr">
              <a:spcBef>
                <a:spcPts val="0"/>
              </a:spcBef>
              <a:spcAft>
                <a:spcPts val="0"/>
              </a:spcAft>
              <a:buSzPts val="2600"/>
              <a:buChar char="○"/>
              <a:defRPr sz="3467"/>
            </a:lvl8pPr>
            <a:lvl9pPr marL="5486263" lvl="8" indent="-524920" algn="ctr">
              <a:spcBef>
                <a:spcPts val="0"/>
              </a:spcBef>
              <a:spcAft>
                <a:spcPts val="0"/>
              </a:spcAft>
              <a:buSzPts val="2600"/>
              <a:buChar char="■"/>
              <a:defRPr sz="3467"/>
            </a:lvl9pPr>
          </a:lstStyle>
          <a:p>
            <a:endParaRPr/>
          </a:p>
        </p:txBody>
      </p:sp>
    </p:spTree>
    <p:extLst>
      <p:ext uri="{BB962C8B-B14F-4D97-AF65-F5344CB8AC3E}">
        <p14:creationId xmlns:p14="http://schemas.microsoft.com/office/powerpoint/2010/main" val="296752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483376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amazon.com/gp/video/detail/B015MBN6S4/ref=atv_dp_season_select_at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bbc.com/news/uk-england-3732039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5ujTYLV2Qo4"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Google Shape;23;p7"/>
          <p:cNvSpPr txBox="1">
            <a:spLocks noGrp="1"/>
          </p:cNvSpPr>
          <p:nvPr>
            <p:ph type="ctrTitle"/>
          </p:nvPr>
        </p:nvSpPr>
        <p:spPr>
          <a:xfrm>
            <a:off x="260100" y="187600"/>
            <a:ext cx="7130800" cy="908800"/>
          </a:xfrm>
          <a:prstGeom prst="rect">
            <a:avLst/>
          </a:prstGeom>
          <a:noFill/>
          <a:ln>
            <a:noFill/>
          </a:ln>
        </p:spPr>
        <p:txBody>
          <a:bodyPr spcFirstLastPara="1" wrap="square" lIns="41900" tIns="41900" rIns="41900" bIns="41900" anchor="ctr" anchorCtr="0">
            <a:noAutofit/>
          </a:bodyPr>
          <a:lstStyle/>
          <a:p>
            <a:r>
              <a:rPr lang="en-US" sz="4800"/>
              <a:t>The Digestive System</a:t>
            </a:r>
            <a:endParaRPr sz="4800"/>
          </a:p>
        </p:txBody>
      </p:sp>
      <p:sp>
        <p:nvSpPr>
          <p:cNvPr id="24" name="Google Shape;24;p7"/>
          <p:cNvSpPr txBox="1">
            <a:spLocks noGrp="1"/>
          </p:cNvSpPr>
          <p:nvPr>
            <p:ph type="subTitle" idx="1"/>
          </p:nvPr>
        </p:nvSpPr>
        <p:spPr>
          <a:xfrm>
            <a:off x="8630809" y="246233"/>
            <a:ext cx="2862400" cy="564000"/>
          </a:xfrm>
          <a:prstGeom prst="rect">
            <a:avLst/>
          </a:prstGeom>
          <a:noFill/>
          <a:ln>
            <a:noFill/>
          </a:ln>
        </p:spPr>
        <p:txBody>
          <a:bodyPr spcFirstLastPara="1" wrap="square" lIns="41900" tIns="41900" rIns="41900" bIns="41900" anchor="t" anchorCtr="0">
            <a:noAutofit/>
          </a:bodyPr>
          <a:lstStyle/>
          <a:p>
            <a:pPr algn="ctr">
              <a:lnSpc>
                <a:spcPct val="119921"/>
              </a:lnSpc>
            </a:pPr>
            <a:r>
              <a:rPr lang="en-US" sz="3867">
                <a:solidFill>
                  <a:srgbClr val="898989"/>
                </a:solidFill>
              </a:rPr>
              <a:t>Chapter 15</a:t>
            </a:r>
            <a:endParaRPr sz="3867">
              <a:solidFill>
                <a:srgbClr val="898989"/>
              </a:solidFill>
            </a:endParaRPr>
          </a:p>
        </p:txBody>
      </p:sp>
      <p:pic>
        <p:nvPicPr>
          <p:cNvPr id="25" name="Google Shape;25;p7" descr="digestivesystem.png"/>
          <p:cNvPicPr preferRelativeResize="0"/>
          <p:nvPr/>
        </p:nvPicPr>
        <p:blipFill>
          <a:blip r:embed="rId3">
            <a:alphaModFix/>
          </a:blip>
          <a:stretch>
            <a:fillRect/>
          </a:stretch>
        </p:blipFill>
        <p:spPr>
          <a:xfrm>
            <a:off x="574089" y="1187300"/>
            <a:ext cx="5729400" cy="5411133"/>
          </a:xfrm>
          <a:prstGeom prst="rect">
            <a:avLst/>
          </a:prstGeom>
          <a:noFill/>
          <a:ln w="19050" cap="flat" cmpd="sng">
            <a:solidFill>
              <a:schemeClr val="dk2"/>
            </a:solidFill>
            <a:prstDash val="solid"/>
            <a:round/>
            <a:headEnd type="none" w="sm" len="sm"/>
            <a:tailEnd type="none" w="sm" len="sm"/>
          </a:ln>
        </p:spPr>
      </p:pic>
      <p:pic>
        <p:nvPicPr>
          <p:cNvPr id="26" name="Google Shape;26;p7" descr="fox body GIF by Animation Domination High-Def"/>
          <p:cNvPicPr preferRelativeResize="0"/>
          <p:nvPr/>
        </p:nvPicPr>
        <p:blipFill>
          <a:blip r:embed="rId4">
            <a:alphaModFix/>
          </a:blip>
          <a:stretch>
            <a:fillRect/>
          </a:stretch>
        </p:blipFill>
        <p:spPr>
          <a:xfrm>
            <a:off x="6480734" y="1187300"/>
            <a:ext cx="5411133" cy="541113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p:nvPr/>
        </p:nvSpPr>
        <p:spPr>
          <a:xfrm>
            <a:off x="325996" y="198433"/>
            <a:ext cx="10693200" cy="3464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400" b="1" kern="0">
                <a:solidFill>
                  <a:srgbClr val="000000"/>
                </a:solidFill>
                <a:latin typeface="Arial"/>
                <a:cs typeface="Arial"/>
                <a:sym typeface="Arial"/>
              </a:rPr>
              <a:t>Anatomy of the Mouth - the first place of digestion</a:t>
            </a:r>
            <a:endParaRPr sz="2400" b="1" kern="0">
              <a:solidFill>
                <a:srgbClr val="000000"/>
              </a:solidFill>
              <a:latin typeface="Arial"/>
              <a:cs typeface="Arial"/>
              <a:sym typeface="Arial"/>
            </a:endParaRPr>
          </a:p>
        </p:txBody>
      </p:sp>
      <p:pic>
        <p:nvPicPr>
          <p:cNvPr id="90" name="Google Shape;90;p16"/>
          <p:cNvPicPr preferRelativeResize="0"/>
          <p:nvPr/>
        </p:nvPicPr>
        <p:blipFill>
          <a:blip r:embed="rId3">
            <a:alphaModFix/>
          </a:blip>
          <a:stretch>
            <a:fillRect/>
          </a:stretch>
        </p:blipFill>
        <p:spPr>
          <a:xfrm>
            <a:off x="5869170" y="873720"/>
            <a:ext cx="6322831" cy="3086213"/>
          </a:xfrm>
          <a:prstGeom prst="rect">
            <a:avLst/>
          </a:prstGeom>
          <a:noFill/>
          <a:ln>
            <a:noFill/>
          </a:ln>
        </p:spPr>
      </p:pic>
      <p:pic>
        <p:nvPicPr>
          <p:cNvPr id="91" name="Google Shape;91;p16"/>
          <p:cNvPicPr preferRelativeResize="0"/>
          <p:nvPr/>
        </p:nvPicPr>
        <p:blipFill rotWithShape="1">
          <a:blip r:embed="rId4">
            <a:alphaModFix/>
          </a:blip>
          <a:srcRect l="8433" r="7652" b="10458"/>
          <a:stretch/>
        </p:blipFill>
        <p:spPr>
          <a:xfrm>
            <a:off x="601751" y="696051"/>
            <a:ext cx="5035972" cy="3340283"/>
          </a:xfrm>
          <a:prstGeom prst="rect">
            <a:avLst/>
          </a:prstGeom>
          <a:noFill/>
          <a:ln>
            <a:noFill/>
          </a:ln>
        </p:spPr>
      </p:pic>
      <p:sp>
        <p:nvSpPr>
          <p:cNvPr id="92" name="Google Shape;92;p16"/>
          <p:cNvSpPr txBox="1"/>
          <p:nvPr/>
        </p:nvSpPr>
        <p:spPr>
          <a:xfrm>
            <a:off x="421771" y="4036343"/>
            <a:ext cx="11303600" cy="2720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latin typeface="Arial"/>
                <a:cs typeface="Arial"/>
                <a:sym typeface="Arial"/>
              </a:rPr>
              <a:t>Mouth - begins digestion by chewing and mixing with saliva</a:t>
            </a:r>
            <a:endParaRPr sz="2667" kern="0">
              <a:solidFill>
                <a:srgbClr val="000000"/>
              </a:solidFill>
              <a:latin typeface="Arial"/>
              <a:cs typeface="Arial"/>
              <a:sym typeface="Arial"/>
            </a:endParaRPr>
          </a:p>
          <a:p>
            <a:pPr defTabSz="1219170">
              <a:buClr>
                <a:srgbClr val="000000"/>
              </a:buClr>
            </a:pPr>
            <a:endParaRPr sz="1200" kern="0">
              <a:solidFill>
                <a:srgbClr val="000000"/>
              </a:solidFill>
              <a:latin typeface="Arial"/>
              <a:cs typeface="Arial"/>
              <a:sym typeface="Arial"/>
            </a:endParaRPr>
          </a:p>
          <a:p>
            <a:pPr defTabSz="1219170">
              <a:buClr>
                <a:srgbClr val="000000"/>
              </a:buClr>
            </a:pPr>
            <a:r>
              <a:rPr lang="en-US" sz="2667" kern="0">
                <a:solidFill>
                  <a:srgbClr val="000000"/>
                </a:solidFill>
                <a:latin typeface="Arial"/>
                <a:cs typeface="Arial"/>
                <a:sym typeface="Arial"/>
              </a:rPr>
              <a:t>Tongue - moves food, connects to floor of mouth via </a:t>
            </a:r>
            <a:r>
              <a:rPr lang="en-US" sz="2667" b="1" u="sng" kern="0">
                <a:solidFill>
                  <a:srgbClr val="000000"/>
                </a:solidFill>
                <a:latin typeface="Arial"/>
                <a:cs typeface="Arial"/>
                <a:sym typeface="Arial"/>
              </a:rPr>
              <a:t>FRENULUM</a:t>
            </a:r>
            <a:r>
              <a:rPr lang="en-US" sz="2667" kern="0">
                <a:solidFill>
                  <a:srgbClr val="000000"/>
                </a:solidFill>
                <a:latin typeface="Arial"/>
                <a:cs typeface="Arial"/>
                <a:sym typeface="Arial"/>
              </a:rPr>
              <a:t>;  has papillae</a:t>
            </a:r>
            <a:endParaRPr sz="2667" kern="0">
              <a:solidFill>
                <a:srgbClr val="000000"/>
              </a:solidFill>
              <a:latin typeface="Arial"/>
              <a:cs typeface="Arial"/>
              <a:sym typeface="Arial"/>
            </a:endParaRPr>
          </a:p>
          <a:p>
            <a:pPr defTabSz="1219170">
              <a:buClr>
                <a:srgbClr val="000000"/>
              </a:buClr>
            </a:pPr>
            <a:endParaRPr sz="1200" kern="0">
              <a:solidFill>
                <a:srgbClr val="000000"/>
              </a:solidFill>
              <a:latin typeface="Arial"/>
              <a:cs typeface="Arial"/>
              <a:sym typeface="Arial"/>
            </a:endParaRPr>
          </a:p>
          <a:p>
            <a:pPr defTabSz="1219170">
              <a:buClr>
                <a:srgbClr val="000000"/>
              </a:buClr>
            </a:pPr>
            <a:r>
              <a:rPr lang="en-US" sz="2667" kern="0">
                <a:solidFill>
                  <a:srgbClr val="000000"/>
                </a:solidFill>
                <a:latin typeface="Arial"/>
                <a:cs typeface="Arial"/>
                <a:sym typeface="Arial"/>
              </a:rPr>
              <a:t>Palate - forms roof of oral cavity  (hard and soft);  </a:t>
            </a:r>
            <a:r>
              <a:rPr lang="en-US" sz="2667" u="sng" kern="0">
                <a:solidFill>
                  <a:srgbClr val="000000"/>
                </a:solidFill>
                <a:latin typeface="Arial"/>
                <a:cs typeface="Arial"/>
                <a:sym typeface="Arial"/>
              </a:rPr>
              <a:t>Uvula</a:t>
            </a:r>
            <a:r>
              <a:rPr lang="en-US" sz="2667" kern="0">
                <a:solidFill>
                  <a:srgbClr val="000000"/>
                </a:solidFill>
                <a:latin typeface="Arial"/>
                <a:cs typeface="Arial"/>
                <a:sym typeface="Arial"/>
              </a:rPr>
              <a:t> - back  of the mouth</a:t>
            </a:r>
            <a:endParaRPr sz="2667" kern="0">
              <a:solidFill>
                <a:srgbClr val="000000"/>
              </a:solidFill>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p:nvPr/>
        </p:nvSpPr>
        <p:spPr>
          <a:xfrm>
            <a:off x="248732" y="397667"/>
            <a:ext cx="5179600" cy="58856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333" kern="0">
                <a:solidFill>
                  <a:srgbClr val="000000"/>
                </a:solidFill>
                <a:latin typeface="Arial"/>
                <a:cs typeface="Arial"/>
                <a:sym typeface="Arial"/>
              </a:rPr>
              <a:t>Palatine Tonsils  -  part of the immune system</a:t>
            </a:r>
            <a:endParaRPr sz="3333" kern="0">
              <a:solidFill>
                <a:srgbClr val="000000"/>
              </a:solidFill>
              <a:latin typeface="Arial"/>
              <a:cs typeface="Arial"/>
              <a:sym typeface="Arial"/>
            </a:endParaRPr>
          </a:p>
          <a:p>
            <a:pPr defTabSz="1219170">
              <a:buClr>
                <a:srgbClr val="000000"/>
              </a:buClr>
            </a:pPr>
            <a:endParaRPr sz="3333" kern="0">
              <a:solidFill>
                <a:srgbClr val="000000"/>
              </a:solidFill>
              <a:latin typeface="Arial"/>
              <a:cs typeface="Arial"/>
              <a:sym typeface="Arial"/>
            </a:endParaRPr>
          </a:p>
          <a:p>
            <a:pPr defTabSz="1219170">
              <a:buClr>
                <a:srgbClr val="000000"/>
              </a:buClr>
            </a:pPr>
            <a:r>
              <a:rPr lang="en-US" sz="3333" u="sng" kern="0">
                <a:solidFill>
                  <a:srgbClr val="000000"/>
                </a:solidFill>
                <a:latin typeface="Arial"/>
                <a:cs typeface="Arial"/>
                <a:sym typeface="Arial"/>
              </a:rPr>
              <a:t>Tonsillitis</a:t>
            </a:r>
            <a:r>
              <a:rPr lang="en-US" sz="3333" kern="0">
                <a:solidFill>
                  <a:srgbClr val="000000"/>
                </a:solidFill>
                <a:latin typeface="Arial"/>
                <a:cs typeface="Arial"/>
                <a:sym typeface="Arial"/>
              </a:rPr>
              <a:t> is an inflammation of the tonsils and will often, but not necessarily, cause a sore throat and fever. In chronic cases tonsillectomy may be indicated.</a:t>
            </a:r>
            <a:endParaRPr sz="3333" kern="0">
              <a:solidFill>
                <a:srgbClr val="000000"/>
              </a:solidFill>
              <a:latin typeface="Arial"/>
              <a:cs typeface="Arial"/>
              <a:sym typeface="Arial"/>
            </a:endParaRPr>
          </a:p>
        </p:txBody>
      </p:sp>
      <p:pic>
        <p:nvPicPr>
          <p:cNvPr id="98" name="Google Shape;98;p17"/>
          <p:cNvPicPr preferRelativeResize="0"/>
          <p:nvPr/>
        </p:nvPicPr>
        <p:blipFill>
          <a:blip r:embed="rId3">
            <a:alphaModFix/>
          </a:blip>
          <a:stretch>
            <a:fillRect/>
          </a:stretch>
        </p:blipFill>
        <p:spPr>
          <a:xfrm>
            <a:off x="5739332" y="242704"/>
            <a:ext cx="6372600" cy="63725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p:nvPr/>
        </p:nvSpPr>
        <p:spPr>
          <a:xfrm>
            <a:off x="240600" y="91169"/>
            <a:ext cx="11710800" cy="12160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333" kern="0">
                <a:solidFill>
                  <a:srgbClr val="000000"/>
                </a:solidFill>
                <a:latin typeface="Arial"/>
                <a:cs typeface="Arial"/>
                <a:sym typeface="Arial"/>
              </a:rPr>
              <a:t>What are </a:t>
            </a:r>
            <a:r>
              <a:rPr lang="en-US" sz="3333" b="1" kern="0">
                <a:solidFill>
                  <a:srgbClr val="000000"/>
                </a:solidFill>
                <a:latin typeface="Arial"/>
                <a:cs typeface="Arial"/>
                <a:sym typeface="Arial"/>
              </a:rPr>
              <a:t>tonsil stones</a:t>
            </a:r>
            <a:r>
              <a:rPr lang="en-US" sz="3333" kern="0">
                <a:solidFill>
                  <a:srgbClr val="000000"/>
                </a:solidFill>
                <a:latin typeface="Arial"/>
                <a:cs typeface="Arial"/>
                <a:sym typeface="Arial"/>
              </a:rPr>
              <a:t>?  Tonsilloliths, are hard white formations that are located on or within the tonsils.</a:t>
            </a:r>
            <a:endParaRPr sz="3333" kern="0">
              <a:solidFill>
                <a:srgbClr val="000000"/>
              </a:solidFill>
              <a:latin typeface="Arial"/>
              <a:cs typeface="Arial"/>
              <a:sym typeface="Arial"/>
            </a:endParaRPr>
          </a:p>
        </p:txBody>
      </p:sp>
      <p:sp>
        <p:nvSpPr>
          <p:cNvPr id="104" name="Google Shape;104;p18"/>
          <p:cNvSpPr txBox="1"/>
          <p:nvPr/>
        </p:nvSpPr>
        <p:spPr>
          <a:xfrm>
            <a:off x="7539400" y="1704967"/>
            <a:ext cx="4086400" cy="40488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latin typeface="Arial"/>
                <a:cs typeface="Arial"/>
                <a:sym typeface="Arial"/>
              </a:rPr>
              <a:t>What causes them?</a:t>
            </a:r>
            <a:endParaRPr sz="2667" kern="0">
              <a:solidFill>
                <a:srgbClr val="000000"/>
              </a:solidFill>
              <a:latin typeface="Arial"/>
              <a:cs typeface="Arial"/>
              <a:sym typeface="Arial"/>
            </a:endParaRPr>
          </a:p>
          <a:p>
            <a:pPr defTabSz="1219170">
              <a:buClr>
                <a:srgbClr val="000000"/>
              </a:buClr>
            </a:pPr>
            <a:endParaRPr sz="2667" kern="0">
              <a:solidFill>
                <a:srgbClr val="000000"/>
              </a:solidFill>
              <a:latin typeface="Arial"/>
              <a:cs typeface="Arial"/>
              <a:sym typeface="Arial"/>
            </a:endParaRPr>
          </a:p>
          <a:p>
            <a:pPr defTabSz="1219170">
              <a:buClr>
                <a:srgbClr val="000000"/>
              </a:buClr>
            </a:pPr>
            <a:r>
              <a:rPr lang="en-US" sz="2667" kern="0">
                <a:solidFill>
                  <a:srgbClr val="000000"/>
                </a:solidFill>
                <a:latin typeface="Arial"/>
                <a:cs typeface="Arial"/>
                <a:sym typeface="Arial"/>
              </a:rPr>
              <a:t>Grooves and ridges on the tonsils can harbor bacteria and other debris.  That debris eventually hardens, forming a stone. </a:t>
            </a:r>
            <a:endParaRPr sz="2667" kern="0">
              <a:solidFill>
                <a:srgbClr val="000000"/>
              </a:solidFill>
              <a:latin typeface="Arial"/>
              <a:cs typeface="Arial"/>
              <a:sym typeface="Arial"/>
            </a:endParaRPr>
          </a:p>
        </p:txBody>
      </p:sp>
      <p:pic>
        <p:nvPicPr>
          <p:cNvPr id="105" name="Google Shape;105;p18"/>
          <p:cNvPicPr preferRelativeResize="0"/>
          <p:nvPr/>
        </p:nvPicPr>
        <p:blipFill>
          <a:blip r:embed="rId3">
            <a:alphaModFix/>
          </a:blip>
          <a:stretch>
            <a:fillRect/>
          </a:stretch>
        </p:blipFill>
        <p:spPr>
          <a:xfrm>
            <a:off x="647467" y="1577100"/>
            <a:ext cx="6291899" cy="491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2444309" y="306062"/>
            <a:ext cx="6992640" cy="62458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p:nvPr/>
        </p:nvSpPr>
        <p:spPr>
          <a:xfrm>
            <a:off x="253080" y="88560"/>
            <a:ext cx="2901600" cy="6452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333" kern="0">
                <a:solidFill>
                  <a:srgbClr val="000000"/>
                </a:solidFill>
                <a:latin typeface="Arial"/>
                <a:cs typeface="Arial"/>
                <a:sym typeface="Arial"/>
              </a:rPr>
              <a:t>Teeth</a:t>
            </a:r>
            <a:endParaRPr sz="3333" kern="0">
              <a:solidFill>
                <a:srgbClr val="000000"/>
              </a:solidFill>
              <a:latin typeface="Arial"/>
              <a:cs typeface="Arial"/>
              <a:sym typeface="Arial"/>
            </a:endParaRPr>
          </a:p>
        </p:txBody>
      </p:sp>
      <p:sp>
        <p:nvSpPr>
          <p:cNvPr id="116" name="Google Shape;116;p20"/>
          <p:cNvSpPr txBox="1"/>
          <p:nvPr/>
        </p:nvSpPr>
        <p:spPr>
          <a:xfrm>
            <a:off x="3154680" y="158175"/>
            <a:ext cx="6737600" cy="708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667" kern="0">
                <a:solidFill>
                  <a:srgbClr val="000000"/>
                </a:solidFill>
                <a:latin typeface="Arial"/>
                <a:cs typeface="Arial"/>
                <a:sym typeface="Arial"/>
              </a:rPr>
              <a:t>Primary (baby) vs Secondary teeth</a:t>
            </a:r>
            <a:endParaRPr sz="2667" kern="0">
              <a:solidFill>
                <a:srgbClr val="000000"/>
              </a:solidFill>
              <a:latin typeface="Arial"/>
              <a:cs typeface="Arial"/>
              <a:sym typeface="Arial"/>
            </a:endParaRPr>
          </a:p>
        </p:txBody>
      </p:sp>
      <p:pic>
        <p:nvPicPr>
          <p:cNvPr id="117" name="Google Shape;117;p20" descr="154e541822b061e251b1487dddb8b9e5.jpg"/>
          <p:cNvPicPr preferRelativeResize="0"/>
          <p:nvPr/>
        </p:nvPicPr>
        <p:blipFill rotWithShape="1">
          <a:blip r:embed="rId3">
            <a:alphaModFix/>
          </a:blip>
          <a:srcRect b="10506"/>
          <a:stretch/>
        </p:blipFill>
        <p:spPr>
          <a:xfrm>
            <a:off x="1507327" y="866580"/>
            <a:ext cx="9428429" cy="594850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p:nvPr/>
        </p:nvSpPr>
        <p:spPr>
          <a:xfrm>
            <a:off x="610140" y="299992"/>
            <a:ext cx="3561200" cy="569600"/>
          </a:xfrm>
          <a:prstGeom prst="rect">
            <a:avLst/>
          </a:prstGeom>
          <a:noFill/>
          <a:ln>
            <a:noFill/>
          </a:ln>
        </p:spPr>
        <p:txBody>
          <a:bodyPr spcFirstLastPara="1" wrap="square" lIns="41900" tIns="41900" rIns="41900" bIns="41900" anchor="t" anchorCtr="0">
            <a:noAutofit/>
          </a:bodyPr>
          <a:lstStyle/>
          <a:p>
            <a:pPr defTabSz="1219170">
              <a:lnSpc>
                <a:spcPct val="120139"/>
              </a:lnSpc>
              <a:buClr>
                <a:srgbClr val="000000"/>
              </a:buClr>
            </a:pPr>
            <a:r>
              <a:rPr lang="en-US" sz="3467" kern="0">
                <a:solidFill>
                  <a:srgbClr val="000000"/>
                </a:solidFill>
                <a:highlight>
                  <a:srgbClr val="FF9900"/>
                </a:highlight>
                <a:latin typeface="Arial"/>
                <a:ea typeface="Arial"/>
                <a:cs typeface="Arial"/>
                <a:sym typeface="Arial"/>
              </a:rPr>
              <a:t>Teeth</a:t>
            </a:r>
            <a:endParaRPr sz="3467" kern="0">
              <a:solidFill>
                <a:srgbClr val="000000"/>
              </a:solidFill>
              <a:highlight>
                <a:srgbClr val="FF9900"/>
              </a:highlight>
              <a:latin typeface="Arial"/>
              <a:ea typeface="Arial"/>
              <a:cs typeface="Arial"/>
              <a:sym typeface="Arial"/>
            </a:endParaRPr>
          </a:p>
          <a:p>
            <a:pPr defTabSz="1219170">
              <a:lnSpc>
                <a:spcPct val="120139"/>
              </a:lnSpc>
              <a:buClr>
                <a:srgbClr val="000000"/>
              </a:buClr>
            </a:pPr>
            <a:r>
              <a:rPr lang="en-US" sz="3467" kern="0">
                <a:solidFill>
                  <a:srgbClr val="000000"/>
                </a:solidFill>
                <a:latin typeface="Arial"/>
                <a:ea typeface="Arial"/>
                <a:cs typeface="Arial"/>
                <a:sym typeface="Arial"/>
              </a:rPr>
              <a:t> </a:t>
            </a:r>
            <a:endParaRPr sz="3467" kern="0">
              <a:solidFill>
                <a:srgbClr val="000000"/>
              </a:solidFill>
              <a:latin typeface="Arial"/>
              <a:ea typeface="Arial"/>
              <a:cs typeface="Arial"/>
              <a:sym typeface="Arial"/>
            </a:endParaRPr>
          </a:p>
          <a:p>
            <a:pPr defTabSz="1219170">
              <a:lnSpc>
                <a:spcPct val="120139"/>
              </a:lnSpc>
              <a:buClr>
                <a:srgbClr val="000000"/>
              </a:buClr>
            </a:pPr>
            <a:endParaRPr sz="3467" kern="0">
              <a:solidFill>
                <a:srgbClr val="000000"/>
              </a:solidFill>
              <a:latin typeface="Arial"/>
              <a:ea typeface="Arial"/>
              <a:cs typeface="Arial"/>
              <a:sym typeface="Arial"/>
            </a:endParaRPr>
          </a:p>
          <a:p>
            <a:pPr defTabSz="1219170">
              <a:lnSpc>
                <a:spcPct val="120139"/>
              </a:lnSpc>
              <a:buClr>
                <a:srgbClr val="000000"/>
              </a:buClr>
            </a:pPr>
            <a:endParaRPr sz="3467" kern="0">
              <a:solidFill>
                <a:srgbClr val="000000"/>
              </a:solidFill>
              <a:latin typeface="Arial"/>
              <a:ea typeface="Arial"/>
              <a:cs typeface="Arial"/>
              <a:sym typeface="Arial"/>
            </a:endParaRPr>
          </a:p>
          <a:p>
            <a:pPr defTabSz="1219170">
              <a:lnSpc>
                <a:spcPct val="120139"/>
              </a:lnSpc>
              <a:buClr>
                <a:srgbClr val="000000"/>
              </a:buClr>
            </a:pPr>
            <a:endParaRPr sz="3467" kern="0">
              <a:solidFill>
                <a:srgbClr val="000000"/>
              </a:solidFill>
              <a:latin typeface="Arial"/>
              <a:ea typeface="Arial"/>
              <a:cs typeface="Arial"/>
              <a:sym typeface="Arial"/>
            </a:endParaRPr>
          </a:p>
          <a:p>
            <a:pPr defTabSz="1219170">
              <a:lnSpc>
                <a:spcPct val="120139"/>
              </a:lnSpc>
              <a:buClr>
                <a:srgbClr val="000000"/>
              </a:buClr>
            </a:pPr>
            <a:endParaRPr sz="3467" kern="0">
              <a:solidFill>
                <a:srgbClr val="000000"/>
              </a:solidFill>
              <a:latin typeface="Arial"/>
              <a:ea typeface="Arial"/>
              <a:cs typeface="Arial"/>
              <a:sym typeface="Arial"/>
            </a:endParaRPr>
          </a:p>
          <a:p>
            <a:pPr defTabSz="1219170">
              <a:lnSpc>
                <a:spcPct val="120139"/>
              </a:lnSpc>
              <a:buClr>
                <a:srgbClr val="000000"/>
              </a:buClr>
            </a:pPr>
            <a:endParaRPr sz="3467" kern="0">
              <a:solidFill>
                <a:srgbClr val="000000"/>
              </a:solidFill>
              <a:latin typeface="Arial"/>
              <a:ea typeface="Arial"/>
              <a:cs typeface="Arial"/>
              <a:sym typeface="Arial"/>
            </a:endParaRPr>
          </a:p>
          <a:p>
            <a:pPr defTabSz="1219170">
              <a:lnSpc>
                <a:spcPct val="120139"/>
              </a:lnSpc>
              <a:buClr>
                <a:srgbClr val="000000"/>
              </a:buClr>
            </a:pPr>
            <a:endParaRPr sz="3467" kern="0">
              <a:solidFill>
                <a:srgbClr val="000000"/>
              </a:solidFill>
              <a:latin typeface="Arial"/>
              <a:ea typeface="Arial"/>
              <a:cs typeface="Arial"/>
              <a:sym typeface="Arial"/>
            </a:endParaRPr>
          </a:p>
          <a:p>
            <a:pPr defTabSz="1219170">
              <a:lnSpc>
                <a:spcPct val="120139"/>
              </a:lnSpc>
              <a:buClr>
                <a:srgbClr val="000000"/>
              </a:buClr>
            </a:pPr>
            <a:endParaRPr sz="3467" kern="0">
              <a:solidFill>
                <a:srgbClr val="000000"/>
              </a:solidFill>
              <a:latin typeface="Arial"/>
              <a:ea typeface="Arial"/>
              <a:cs typeface="Arial"/>
              <a:sym typeface="Arial"/>
            </a:endParaRPr>
          </a:p>
        </p:txBody>
      </p:sp>
      <p:pic>
        <p:nvPicPr>
          <p:cNvPr id="123" name="Google Shape;123;p21"/>
          <p:cNvPicPr preferRelativeResize="0"/>
          <p:nvPr/>
        </p:nvPicPr>
        <p:blipFill>
          <a:blip r:embed="rId3">
            <a:alphaModFix/>
          </a:blip>
          <a:stretch>
            <a:fillRect/>
          </a:stretch>
        </p:blipFill>
        <p:spPr>
          <a:xfrm>
            <a:off x="3085854" y="1407567"/>
            <a:ext cx="5395069" cy="5139333"/>
          </a:xfrm>
          <a:prstGeom prst="rect">
            <a:avLst/>
          </a:prstGeom>
          <a:noFill/>
          <a:ln>
            <a:noFill/>
          </a:ln>
        </p:spPr>
      </p:pic>
      <p:sp>
        <p:nvSpPr>
          <p:cNvPr id="124" name="Google Shape;124;p21"/>
          <p:cNvSpPr/>
          <p:nvPr/>
        </p:nvSpPr>
        <p:spPr>
          <a:xfrm>
            <a:off x="471901" y="4240975"/>
            <a:ext cx="2877411" cy="1205707"/>
          </a:xfrm>
          <a:prstGeom prst="flowChartProcess">
            <a:avLst/>
          </a:prstGeom>
          <a:solidFill>
            <a:srgbClr val="FFFFFF"/>
          </a:solidFill>
          <a:ln w="9525" cap="flat" cmpd="sng">
            <a:solidFill>
              <a:srgbClr val="FFFFFF"/>
            </a:solidFill>
            <a:prstDash val="solid"/>
            <a:round/>
            <a:headEnd type="none" w="sm" len="sm"/>
            <a:tailEnd type="none" w="sm" len="sm"/>
          </a:ln>
        </p:spPr>
        <p:txBody>
          <a:bodyPr spcFirstLastPara="1" wrap="square" lIns="100567" tIns="100567" rIns="100567" bIns="100567" anchor="ctr" anchorCtr="0">
            <a:noAutofit/>
          </a:bodyPr>
          <a:lstStyle/>
          <a:p>
            <a:pPr defTabSz="1219170">
              <a:buClr>
                <a:srgbClr val="000000"/>
              </a:buClr>
            </a:pPr>
            <a:r>
              <a:rPr lang="en-US" sz="3333" b="1" kern="0">
                <a:solidFill>
                  <a:srgbClr val="000000"/>
                </a:solidFill>
                <a:latin typeface="Arial"/>
                <a:cs typeface="Arial"/>
                <a:sym typeface="Arial"/>
              </a:rPr>
              <a:t>1st, 2nd, 3rd Molars</a:t>
            </a:r>
            <a:endParaRPr sz="3333" b="1" kern="0">
              <a:solidFill>
                <a:srgbClr val="000000"/>
              </a:solidFill>
              <a:latin typeface="Arial"/>
              <a:cs typeface="Arial"/>
              <a:sym typeface="Arial"/>
            </a:endParaRPr>
          </a:p>
        </p:txBody>
      </p:sp>
      <p:sp>
        <p:nvSpPr>
          <p:cNvPr id="125" name="Google Shape;125;p21"/>
          <p:cNvSpPr/>
          <p:nvPr/>
        </p:nvSpPr>
        <p:spPr>
          <a:xfrm>
            <a:off x="1294555" y="2204285"/>
            <a:ext cx="3198272" cy="678201"/>
          </a:xfrm>
          <a:prstGeom prst="flowChartProcess">
            <a:avLst/>
          </a:prstGeom>
          <a:solidFill>
            <a:srgbClr val="FFFFFF"/>
          </a:solidFill>
          <a:ln w="9525" cap="flat" cmpd="sng">
            <a:solidFill>
              <a:srgbClr val="FFFFFF"/>
            </a:solidFill>
            <a:prstDash val="solid"/>
            <a:round/>
            <a:headEnd type="none" w="sm" len="sm"/>
            <a:tailEnd type="none" w="sm" len="sm"/>
          </a:ln>
        </p:spPr>
        <p:txBody>
          <a:bodyPr spcFirstLastPara="1" wrap="square" lIns="100567" tIns="100567" rIns="100567" bIns="100567" anchor="ctr" anchorCtr="0">
            <a:noAutofit/>
          </a:bodyPr>
          <a:lstStyle/>
          <a:p>
            <a:pPr defTabSz="1219170">
              <a:buClr>
                <a:srgbClr val="000000"/>
              </a:buClr>
            </a:pPr>
            <a:r>
              <a:rPr lang="en-US" sz="3333" b="1" kern="0">
                <a:solidFill>
                  <a:srgbClr val="000000"/>
                </a:solidFill>
                <a:latin typeface="Arial"/>
                <a:cs typeface="Arial"/>
                <a:sym typeface="Arial"/>
              </a:rPr>
              <a:t>BICUSPIDS</a:t>
            </a:r>
            <a:endParaRPr sz="3333" b="1" kern="0">
              <a:solidFill>
                <a:srgbClr val="000000"/>
              </a:solidFill>
              <a:latin typeface="Arial"/>
              <a:cs typeface="Arial"/>
              <a:sym typeface="Arial"/>
            </a:endParaRPr>
          </a:p>
        </p:txBody>
      </p:sp>
      <p:sp>
        <p:nvSpPr>
          <p:cNvPr id="126" name="Google Shape;126;p21"/>
          <p:cNvSpPr/>
          <p:nvPr/>
        </p:nvSpPr>
        <p:spPr>
          <a:xfrm>
            <a:off x="7485039" y="1852127"/>
            <a:ext cx="3239443" cy="452143"/>
          </a:xfrm>
          <a:prstGeom prst="flowChartProcess">
            <a:avLst/>
          </a:prstGeom>
          <a:solidFill>
            <a:srgbClr val="FFFFFF"/>
          </a:solidFill>
          <a:ln w="9525" cap="flat" cmpd="sng">
            <a:solidFill>
              <a:srgbClr val="FFFFFF"/>
            </a:solidFill>
            <a:prstDash val="solid"/>
            <a:round/>
            <a:headEnd type="none" w="sm" len="sm"/>
            <a:tailEnd type="none" w="sm" len="sm"/>
          </a:ln>
        </p:spPr>
        <p:txBody>
          <a:bodyPr spcFirstLastPara="1" wrap="square" lIns="100567" tIns="100567" rIns="100567" bIns="100567" anchor="ctr" anchorCtr="0">
            <a:noAutofit/>
          </a:bodyPr>
          <a:lstStyle/>
          <a:p>
            <a:pPr defTabSz="1219170">
              <a:buClr>
                <a:srgbClr val="000000"/>
              </a:buClr>
            </a:pPr>
            <a:r>
              <a:rPr lang="en-US" sz="3333" b="1" kern="0">
                <a:solidFill>
                  <a:srgbClr val="000000"/>
                </a:solidFill>
                <a:latin typeface="Arial"/>
                <a:cs typeface="Arial"/>
                <a:sym typeface="Arial"/>
              </a:rPr>
              <a:t>CUSPIDS</a:t>
            </a:r>
            <a:endParaRPr sz="3333" b="1" kern="0">
              <a:solidFill>
                <a:srgbClr val="000000"/>
              </a:solidFill>
              <a:latin typeface="Arial"/>
              <a:cs typeface="Arial"/>
              <a:sym typeface="Arial"/>
            </a:endParaRPr>
          </a:p>
        </p:txBody>
      </p:sp>
      <p:cxnSp>
        <p:nvCxnSpPr>
          <p:cNvPr id="127" name="Google Shape;127;p21"/>
          <p:cNvCxnSpPr/>
          <p:nvPr/>
        </p:nvCxnSpPr>
        <p:spPr>
          <a:xfrm rot="10800000" flipH="1">
            <a:off x="7138376" y="2227903"/>
            <a:ext cx="438400" cy="391600"/>
          </a:xfrm>
          <a:prstGeom prst="straightConnector1">
            <a:avLst/>
          </a:prstGeom>
          <a:noFill/>
          <a:ln w="28575" cap="flat" cmpd="sng">
            <a:solidFill>
              <a:schemeClr val="dk2"/>
            </a:solidFill>
            <a:prstDash val="solid"/>
            <a:round/>
            <a:headEnd type="none" w="med" len="med"/>
            <a:tailEnd type="none" w="med" len="med"/>
          </a:ln>
        </p:spPr>
      </p:cxnSp>
      <p:sp>
        <p:nvSpPr>
          <p:cNvPr id="128" name="Google Shape;128;p21"/>
          <p:cNvSpPr/>
          <p:nvPr/>
        </p:nvSpPr>
        <p:spPr>
          <a:xfrm>
            <a:off x="4790152" y="869601"/>
            <a:ext cx="2763083" cy="678201"/>
          </a:xfrm>
          <a:prstGeom prst="flowChartProcess">
            <a:avLst/>
          </a:prstGeom>
          <a:solidFill>
            <a:srgbClr val="FFFFFF"/>
          </a:solidFill>
          <a:ln w="9525" cap="flat" cmpd="sng">
            <a:solidFill>
              <a:srgbClr val="FFFFFF"/>
            </a:solidFill>
            <a:prstDash val="solid"/>
            <a:round/>
            <a:headEnd type="none" w="sm" len="sm"/>
            <a:tailEnd type="none" w="sm" len="sm"/>
          </a:ln>
        </p:spPr>
        <p:txBody>
          <a:bodyPr spcFirstLastPara="1" wrap="square" lIns="100567" tIns="100567" rIns="100567" bIns="100567" anchor="ctr" anchorCtr="0">
            <a:noAutofit/>
          </a:bodyPr>
          <a:lstStyle/>
          <a:p>
            <a:pPr algn="r" defTabSz="1219170">
              <a:buClr>
                <a:srgbClr val="000000"/>
              </a:buClr>
            </a:pPr>
            <a:r>
              <a:rPr lang="en-US" sz="3333" b="1" kern="0">
                <a:solidFill>
                  <a:srgbClr val="000000"/>
                </a:solidFill>
                <a:latin typeface="Arial"/>
                <a:cs typeface="Arial"/>
                <a:sym typeface="Arial"/>
              </a:rPr>
              <a:t>INCISORS</a:t>
            </a:r>
            <a:endParaRPr sz="3333" b="1" kern="0">
              <a:solidFill>
                <a:srgbClr val="000000"/>
              </a:solidFill>
              <a:latin typeface="Arial"/>
              <a:cs typeface="Arial"/>
              <a:sym typeface="Arial"/>
            </a:endParaRPr>
          </a:p>
        </p:txBody>
      </p:sp>
      <p:cxnSp>
        <p:nvCxnSpPr>
          <p:cNvPr id="129" name="Google Shape;129;p21"/>
          <p:cNvCxnSpPr/>
          <p:nvPr/>
        </p:nvCxnSpPr>
        <p:spPr>
          <a:xfrm rot="10800000">
            <a:off x="4001999" y="2688683"/>
            <a:ext cx="686000" cy="180800"/>
          </a:xfrm>
          <a:prstGeom prst="straightConnector1">
            <a:avLst/>
          </a:prstGeom>
          <a:noFill/>
          <a:ln w="28575" cap="flat" cmpd="sng">
            <a:solidFill>
              <a:schemeClr val="dk2"/>
            </a:solidFill>
            <a:prstDash val="solid"/>
            <a:round/>
            <a:headEnd type="none" w="med" len="med"/>
            <a:tailEnd type="none" w="med" len="med"/>
          </a:ln>
        </p:spPr>
      </p:cxnSp>
      <p:cxnSp>
        <p:nvCxnSpPr>
          <p:cNvPr id="130" name="Google Shape;130;p21"/>
          <p:cNvCxnSpPr/>
          <p:nvPr/>
        </p:nvCxnSpPr>
        <p:spPr>
          <a:xfrm rot="10800000" flipH="1">
            <a:off x="3162001" y="4180628"/>
            <a:ext cx="1295600" cy="663200"/>
          </a:xfrm>
          <a:prstGeom prst="straightConnector1">
            <a:avLst/>
          </a:prstGeom>
          <a:noFill/>
          <a:ln w="28575" cap="flat" cmpd="sng">
            <a:solidFill>
              <a:schemeClr val="dk2"/>
            </a:solidFill>
            <a:prstDash val="solid"/>
            <a:round/>
            <a:headEnd type="none" w="med" len="med"/>
            <a:tailEnd type="none" w="med" len="med"/>
          </a:ln>
        </p:spPr>
      </p:cxnSp>
      <p:cxnSp>
        <p:nvCxnSpPr>
          <p:cNvPr id="131" name="Google Shape;131;p21"/>
          <p:cNvCxnSpPr/>
          <p:nvPr/>
        </p:nvCxnSpPr>
        <p:spPr>
          <a:xfrm>
            <a:off x="3162001" y="4843847"/>
            <a:ext cx="1143600" cy="0"/>
          </a:xfrm>
          <a:prstGeom prst="straightConnector1">
            <a:avLst/>
          </a:prstGeom>
          <a:noFill/>
          <a:ln w="28575" cap="flat" cmpd="sng">
            <a:solidFill>
              <a:schemeClr val="dk2"/>
            </a:solidFill>
            <a:prstDash val="solid"/>
            <a:round/>
            <a:headEnd type="none" w="med" len="med"/>
            <a:tailEnd type="none" w="med" len="med"/>
          </a:ln>
        </p:spPr>
      </p:cxnSp>
      <p:cxnSp>
        <p:nvCxnSpPr>
          <p:cNvPr id="132" name="Google Shape;132;p21"/>
          <p:cNvCxnSpPr/>
          <p:nvPr/>
        </p:nvCxnSpPr>
        <p:spPr>
          <a:xfrm>
            <a:off x="3085872" y="4843828"/>
            <a:ext cx="1295600" cy="588000"/>
          </a:xfrm>
          <a:prstGeom prst="straightConnector1">
            <a:avLst/>
          </a:prstGeom>
          <a:noFill/>
          <a:ln w="28575" cap="flat" cmpd="sng">
            <a:solidFill>
              <a:schemeClr val="dk2"/>
            </a:solidFill>
            <a:prstDash val="solid"/>
            <a:round/>
            <a:headEnd type="none" w="med" len="med"/>
            <a:tailEnd type="none" w="med" len="med"/>
          </a:ln>
        </p:spPr>
      </p:cxnSp>
      <p:cxnSp>
        <p:nvCxnSpPr>
          <p:cNvPr id="133" name="Google Shape;133;p21"/>
          <p:cNvCxnSpPr/>
          <p:nvPr/>
        </p:nvCxnSpPr>
        <p:spPr>
          <a:xfrm rot="10800000">
            <a:off x="5188680" y="1639435"/>
            <a:ext cx="19200" cy="422400"/>
          </a:xfrm>
          <a:prstGeom prst="straightConnector1">
            <a:avLst/>
          </a:prstGeom>
          <a:noFill/>
          <a:ln w="28575" cap="flat" cmpd="sng">
            <a:solidFill>
              <a:schemeClr val="dk2"/>
            </a:solidFill>
            <a:prstDash val="solid"/>
            <a:round/>
            <a:headEnd type="none" w="med" len="med"/>
            <a:tailEnd type="none" w="med" len="med"/>
          </a:ln>
        </p:spPr>
      </p:cxnSp>
      <p:cxnSp>
        <p:nvCxnSpPr>
          <p:cNvPr id="134" name="Google Shape;134;p21"/>
          <p:cNvCxnSpPr/>
          <p:nvPr/>
        </p:nvCxnSpPr>
        <p:spPr>
          <a:xfrm rot="10800000" flipH="1">
            <a:off x="5155847" y="1655839"/>
            <a:ext cx="1818000" cy="16400"/>
          </a:xfrm>
          <a:prstGeom prst="straightConnector1">
            <a:avLst/>
          </a:prstGeom>
          <a:noFill/>
          <a:ln w="28575" cap="flat" cmpd="sng">
            <a:solidFill>
              <a:schemeClr val="dk2"/>
            </a:solidFill>
            <a:prstDash val="solid"/>
            <a:round/>
            <a:headEnd type="none" w="med" len="med"/>
            <a:tailEnd type="none" w="med" len="med"/>
          </a:ln>
        </p:spPr>
      </p:cxnSp>
      <p:cxnSp>
        <p:nvCxnSpPr>
          <p:cNvPr id="135" name="Google Shape;135;p21"/>
          <p:cNvCxnSpPr/>
          <p:nvPr/>
        </p:nvCxnSpPr>
        <p:spPr>
          <a:xfrm>
            <a:off x="6960376" y="1547796"/>
            <a:ext cx="28800" cy="624000"/>
          </a:xfrm>
          <a:prstGeom prst="straightConnector1">
            <a:avLst/>
          </a:prstGeom>
          <a:noFill/>
          <a:ln w="28575" cap="flat" cmpd="sng">
            <a:solidFill>
              <a:schemeClr val="dk2"/>
            </a:solidFill>
            <a:prstDash val="solid"/>
            <a:round/>
            <a:headEnd type="none" w="med" len="med"/>
            <a:tailEnd type="none" w="med" len="med"/>
          </a:ln>
        </p:spPr>
      </p:cxnSp>
      <p:cxnSp>
        <p:nvCxnSpPr>
          <p:cNvPr id="136" name="Google Shape;136;p21"/>
          <p:cNvCxnSpPr/>
          <p:nvPr/>
        </p:nvCxnSpPr>
        <p:spPr>
          <a:xfrm>
            <a:off x="3806991" y="2869465"/>
            <a:ext cx="686000" cy="678400"/>
          </a:xfrm>
          <a:prstGeom prst="straightConnector1">
            <a:avLst/>
          </a:prstGeom>
          <a:noFill/>
          <a:ln w="28575" cap="flat" cmpd="sng">
            <a:solidFill>
              <a:schemeClr val="dk2"/>
            </a:solidFill>
            <a:prstDash val="solid"/>
            <a:round/>
            <a:headEnd type="none" w="med" len="med"/>
            <a:tailEnd type="none" w="med" len="med"/>
          </a:ln>
        </p:spPr>
      </p:cxnSp>
      <p:sp>
        <p:nvSpPr>
          <p:cNvPr id="137" name="Google Shape;137;p21"/>
          <p:cNvSpPr txBox="1"/>
          <p:nvPr/>
        </p:nvSpPr>
        <p:spPr>
          <a:xfrm>
            <a:off x="9064239" y="2317396"/>
            <a:ext cx="2248400" cy="4520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2000" kern="0">
                <a:solidFill>
                  <a:srgbClr val="000000"/>
                </a:solidFill>
                <a:latin typeface="Arial"/>
                <a:cs typeface="Arial"/>
                <a:sym typeface="Arial"/>
              </a:rPr>
              <a:t>CANINES</a:t>
            </a:r>
            <a:endParaRPr sz="2000" kern="0">
              <a:solidFill>
                <a:srgbClr val="000000"/>
              </a:solidFill>
              <a:latin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p:nvPr/>
        </p:nvSpPr>
        <p:spPr>
          <a:xfrm>
            <a:off x="157173" y="100301"/>
            <a:ext cx="4418000" cy="3464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267" kern="0">
                <a:solidFill>
                  <a:srgbClr val="000000"/>
                </a:solidFill>
                <a:latin typeface="Arial"/>
                <a:ea typeface="Arial"/>
                <a:cs typeface="Arial"/>
                <a:sym typeface="Arial"/>
              </a:rPr>
              <a:t>Anatomy of a Tooth</a:t>
            </a:r>
            <a:endParaRPr sz="2267" kern="0">
              <a:solidFill>
                <a:srgbClr val="000000"/>
              </a:solidFill>
              <a:latin typeface="Arial"/>
              <a:ea typeface="Arial"/>
              <a:cs typeface="Arial"/>
              <a:sym typeface="Arial"/>
            </a:endParaRPr>
          </a:p>
        </p:txBody>
      </p:sp>
      <p:pic>
        <p:nvPicPr>
          <p:cNvPr id="143" name="Google Shape;143;p22"/>
          <p:cNvPicPr preferRelativeResize="0"/>
          <p:nvPr/>
        </p:nvPicPr>
        <p:blipFill>
          <a:blip r:embed="rId3">
            <a:alphaModFix/>
          </a:blip>
          <a:stretch>
            <a:fillRect/>
          </a:stretch>
        </p:blipFill>
        <p:spPr>
          <a:xfrm>
            <a:off x="2036300" y="692433"/>
            <a:ext cx="6065432" cy="60654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CD785-F4F0-47A6-924B-BDF51E56D4B3}"/>
              </a:ext>
            </a:extLst>
          </p:cNvPr>
          <p:cNvSpPr>
            <a:spLocks noGrp="1"/>
          </p:cNvSpPr>
          <p:nvPr>
            <p:ph type="title"/>
          </p:nvPr>
        </p:nvSpPr>
        <p:spPr/>
        <p:txBody>
          <a:bodyPr/>
          <a:lstStyle/>
          <a:p>
            <a:pPr>
              <a:buNone/>
            </a:pPr>
            <a:r>
              <a:rPr lang="en-US" dirty="0"/>
              <a:t>Anatomy of a Tooth</a:t>
            </a:r>
          </a:p>
        </p:txBody>
      </p:sp>
      <p:sp>
        <p:nvSpPr>
          <p:cNvPr id="5" name="Text Placeholder 4">
            <a:extLst>
              <a:ext uri="{FF2B5EF4-FFF2-40B4-BE49-F238E27FC236}">
                <a16:creationId xmlns:a16="http://schemas.microsoft.com/office/drawing/2014/main" id="{72509DE7-1617-48C2-B5C0-5CEDA10D5724}"/>
              </a:ext>
            </a:extLst>
          </p:cNvPr>
          <p:cNvSpPr>
            <a:spLocks noGrp="1"/>
          </p:cNvSpPr>
          <p:nvPr>
            <p:ph type="body" idx="1"/>
          </p:nvPr>
        </p:nvSpPr>
        <p:spPr/>
        <p:txBody>
          <a:bodyPr/>
          <a:lstStyle/>
          <a:p>
            <a:pPr marL="0" indent="0">
              <a:lnSpc>
                <a:spcPct val="107000"/>
              </a:lnSpc>
              <a:spcAft>
                <a:spcPts val="1067"/>
              </a:spcAft>
              <a:buNone/>
            </a:pPr>
            <a:r>
              <a:rPr lang="en-US" sz="3200" dirty="0">
                <a:latin typeface="Arial" panose="020B0604020202020204" pitchFamily="34" charset="0"/>
                <a:ea typeface="Times New Roman" panose="02020603050405020304" pitchFamily="18" charset="0"/>
                <a:cs typeface="Times New Roman" panose="02020603050405020304" pitchFamily="18" charset="0"/>
              </a:rPr>
              <a:t>- Crown – projects above the gums</a:t>
            </a:r>
            <a:br>
              <a:rPr lang="en-US" sz="3200" dirty="0">
                <a:latin typeface="Arial" panose="020B0604020202020204" pitchFamily="34" charset="0"/>
                <a:ea typeface="Times New Roman" panose="02020603050405020304" pitchFamily="18" charset="0"/>
                <a:cs typeface="Times New Roman" panose="02020603050405020304" pitchFamily="18" charset="0"/>
              </a:rPr>
            </a:br>
            <a:r>
              <a:rPr lang="en-US" sz="3200" dirty="0">
                <a:latin typeface="Arial" panose="020B0604020202020204" pitchFamily="34" charset="0"/>
                <a:ea typeface="Times New Roman" panose="02020603050405020304" pitchFamily="18" charset="0"/>
                <a:cs typeface="Times New Roman" panose="02020603050405020304" pitchFamily="18" charset="0"/>
              </a:rPr>
              <a:t>- Root – anchored to the alveolar process of the jaw</a:t>
            </a:r>
            <a:br>
              <a:rPr lang="en-US" sz="3200" dirty="0">
                <a:latin typeface="Arial" panose="020B0604020202020204" pitchFamily="34" charset="0"/>
                <a:ea typeface="Times New Roman" panose="02020603050405020304" pitchFamily="18" charset="0"/>
                <a:cs typeface="Times New Roman" panose="02020603050405020304" pitchFamily="18" charset="0"/>
              </a:rPr>
            </a:br>
            <a:r>
              <a:rPr lang="en-US" sz="3200" dirty="0">
                <a:latin typeface="Arial" panose="020B0604020202020204" pitchFamily="34" charset="0"/>
                <a:ea typeface="Times New Roman" panose="02020603050405020304" pitchFamily="18" charset="0"/>
                <a:cs typeface="Times New Roman" panose="02020603050405020304" pitchFamily="18" charset="0"/>
              </a:rPr>
              <a:t>- Enamel – made of calcium salts, hardest substance in body (outer surface)</a:t>
            </a:r>
            <a:br>
              <a:rPr lang="en-US" sz="3200" dirty="0">
                <a:latin typeface="Arial" panose="020B0604020202020204" pitchFamily="34" charset="0"/>
                <a:ea typeface="Times New Roman" panose="02020603050405020304" pitchFamily="18" charset="0"/>
                <a:cs typeface="Times New Roman" panose="02020603050405020304" pitchFamily="18" charset="0"/>
              </a:rPr>
            </a:br>
            <a:r>
              <a:rPr lang="en-US" sz="3200" dirty="0">
                <a:latin typeface="Arial" panose="020B0604020202020204" pitchFamily="34" charset="0"/>
                <a:ea typeface="Times New Roman" panose="02020603050405020304" pitchFamily="18" charset="0"/>
                <a:cs typeface="Times New Roman" panose="02020603050405020304" pitchFamily="18" charset="0"/>
              </a:rPr>
              <a:t>- Dentin – similar to bone, surrounds tooth’s central cavity</a:t>
            </a:r>
            <a:br>
              <a:rPr lang="en-US" sz="3200" dirty="0">
                <a:latin typeface="Arial" panose="020B0604020202020204" pitchFamily="34" charset="0"/>
                <a:ea typeface="Times New Roman" panose="02020603050405020304" pitchFamily="18" charset="0"/>
                <a:cs typeface="Times New Roman" panose="02020603050405020304" pitchFamily="18" charset="0"/>
              </a:rPr>
            </a:br>
            <a:r>
              <a:rPr lang="en-US" sz="3200" dirty="0">
                <a:latin typeface="Arial" panose="020B0604020202020204" pitchFamily="34" charset="0"/>
                <a:ea typeface="Times New Roman" panose="02020603050405020304" pitchFamily="18" charset="0"/>
                <a:cs typeface="Times New Roman" panose="02020603050405020304" pitchFamily="18" charset="0"/>
              </a:rPr>
              <a:t>- Blood vessels and nerves extend through the tooth via the root canal</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761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p:nvPr/>
        </p:nvSpPr>
        <p:spPr>
          <a:xfrm>
            <a:off x="325951" y="274635"/>
            <a:ext cx="4519600" cy="346400"/>
          </a:xfrm>
          <a:prstGeom prst="rect">
            <a:avLst/>
          </a:prstGeom>
          <a:noFill/>
          <a:ln>
            <a:noFill/>
          </a:ln>
        </p:spPr>
        <p:txBody>
          <a:bodyPr spcFirstLastPara="1" wrap="square" lIns="41900" tIns="41900" rIns="41900" bIns="41900" anchor="t" anchorCtr="0">
            <a:noAutofit/>
          </a:bodyPr>
          <a:lstStyle/>
          <a:p>
            <a:pPr defTabSz="1219170">
              <a:lnSpc>
                <a:spcPct val="120138"/>
              </a:lnSpc>
              <a:buClr>
                <a:srgbClr val="000000"/>
              </a:buClr>
            </a:pPr>
            <a:r>
              <a:rPr lang="en-US" sz="2267" kern="0">
                <a:solidFill>
                  <a:srgbClr val="000000"/>
                </a:solidFill>
                <a:latin typeface="Arial"/>
                <a:ea typeface="Arial"/>
                <a:cs typeface="Arial"/>
                <a:sym typeface="Arial"/>
              </a:rPr>
              <a:t>Tooth Decay</a:t>
            </a:r>
            <a:endParaRPr sz="2267" kern="0">
              <a:solidFill>
                <a:srgbClr val="000000"/>
              </a:solidFill>
              <a:latin typeface="Arial"/>
              <a:ea typeface="Arial"/>
              <a:cs typeface="Arial"/>
              <a:sym typeface="Arial"/>
            </a:endParaRPr>
          </a:p>
        </p:txBody>
      </p:sp>
      <p:pic>
        <p:nvPicPr>
          <p:cNvPr id="149" name="Google Shape;149;p23" descr="child-teeth-decay-960x540.jpg"/>
          <p:cNvPicPr preferRelativeResize="0"/>
          <p:nvPr/>
        </p:nvPicPr>
        <p:blipFill>
          <a:blip r:embed="rId3">
            <a:alphaModFix/>
          </a:blip>
          <a:stretch>
            <a:fillRect/>
          </a:stretch>
        </p:blipFill>
        <p:spPr>
          <a:xfrm>
            <a:off x="746309" y="1617886"/>
            <a:ext cx="8229600" cy="4629151"/>
          </a:xfrm>
          <a:prstGeom prst="rect">
            <a:avLst/>
          </a:prstGeom>
          <a:noFill/>
          <a:ln>
            <a:noFill/>
          </a:ln>
        </p:spPr>
      </p:pic>
      <p:pic>
        <p:nvPicPr>
          <p:cNvPr id="150" name="Google Shape;150;p23"/>
          <p:cNvPicPr preferRelativeResize="0"/>
          <p:nvPr/>
        </p:nvPicPr>
        <p:blipFill>
          <a:blip r:embed="rId4">
            <a:alphaModFix/>
          </a:blip>
          <a:stretch>
            <a:fillRect/>
          </a:stretch>
        </p:blipFill>
        <p:spPr>
          <a:xfrm>
            <a:off x="8460540" y="274635"/>
            <a:ext cx="2732085" cy="34909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4"/>
          <p:cNvPicPr preferRelativeResize="0"/>
          <p:nvPr/>
        </p:nvPicPr>
        <p:blipFill>
          <a:blip r:embed="rId3">
            <a:alphaModFix/>
          </a:blip>
          <a:stretch>
            <a:fillRect/>
          </a:stretch>
        </p:blipFill>
        <p:spPr>
          <a:xfrm>
            <a:off x="2525413" y="3751960"/>
            <a:ext cx="7619984" cy="3047985"/>
          </a:xfrm>
          <a:prstGeom prst="rect">
            <a:avLst/>
          </a:prstGeom>
          <a:noFill/>
          <a:ln>
            <a:noFill/>
          </a:ln>
        </p:spPr>
      </p:pic>
      <p:sp>
        <p:nvSpPr>
          <p:cNvPr id="156" name="Google Shape;156;p24"/>
          <p:cNvSpPr txBox="1"/>
          <p:nvPr/>
        </p:nvSpPr>
        <p:spPr>
          <a:xfrm>
            <a:off x="369089" y="93937"/>
            <a:ext cx="3086400" cy="4368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1" i="0" u="none" strike="noStrike" kern="0" cap="none" spc="0" normalizeH="0" baseline="0" noProof="0">
                <a:ln>
                  <a:noFill/>
                </a:ln>
                <a:solidFill>
                  <a:srgbClr val="000000"/>
                </a:solidFill>
                <a:effectLst/>
                <a:uLnTx/>
                <a:uFillTx/>
                <a:latin typeface="Arial"/>
                <a:ea typeface="Arial"/>
                <a:cs typeface="Arial"/>
                <a:sym typeface="Arial"/>
              </a:rPr>
              <a:t>ROOT CANAL</a:t>
            </a:r>
            <a:endParaRPr kumimoji="0" sz="2933"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24"/>
          <p:cNvSpPr txBox="1"/>
          <p:nvPr/>
        </p:nvSpPr>
        <p:spPr>
          <a:xfrm>
            <a:off x="464933" y="697433"/>
            <a:ext cx="6311600" cy="31500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rial"/>
                <a:ea typeface="+mn-ea"/>
                <a:cs typeface="Arial"/>
                <a:sym typeface="Arial"/>
              </a:rPr>
              <a:t>- a treatment to repair and save a badly damaged or infected tooth instead of removing it. </a:t>
            </a: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067"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rial"/>
                <a:ea typeface="+mn-ea"/>
                <a:cs typeface="Arial"/>
                <a:sym typeface="Arial"/>
              </a:rPr>
              <a:t>- The term "root canal" comes from cleaning of the canals inside a tooth's root.</a:t>
            </a: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rial"/>
                <a:ea typeface="+mn-ea"/>
                <a:cs typeface="Arial"/>
                <a:sym typeface="Arial"/>
              </a:rPr>
              <a:t>- A cap is  put on the top of the tooth </a:t>
            </a: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8"/>
          <p:cNvPicPr preferRelativeResize="0"/>
          <p:nvPr/>
        </p:nvPicPr>
        <p:blipFill rotWithShape="1">
          <a:blip r:embed="rId3">
            <a:alphaModFix/>
          </a:blip>
          <a:srcRect l="4967" t="5935" r="8489"/>
          <a:stretch/>
        </p:blipFill>
        <p:spPr>
          <a:xfrm>
            <a:off x="5113134" y="613185"/>
            <a:ext cx="6916133" cy="5248033"/>
          </a:xfrm>
          <a:prstGeom prst="rect">
            <a:avLst/>
          </a:prstGeom>
          <a:noFill/>
          <a:ln>
            <a:noFill/>
          </a:ln>
        </p:spPr>
      </p:pic>
      <p:sp>
        <p:nvSpPr>
          <p:cNvPr id="32" name="Google Shape;32;p8"/>
          <p:cNvSpPr txBox="1"/>
          <p:nvPr/>
        </p:nvSpPr>
        <p:spPr>
          <a:xfrm>
            <a:off x="197600" y="406800"/>
            <a:ext cx="4661200" cy="5660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b="1" kern="0">
                <a:solidFill>
                  <a:srgbClr val="000000"/>
                </a:solidFill>
                <a:latin typeface="Arial"/>
                <a:cs typeface="Arial"/>
                <a:sym typeface="Arial"/>
              </a:rPr>
              <a:t>Essential Questions:</a:t>
            </a:r>
            <a:endParaRPr sz="2400" b="1" kern="0">
              <a:solidFill>
                <a:srgbClr val="000000"/>
              </a:solidFill>
              <a:latin typeface="Arial"/>
              <a:cs typeface="Arial"/>
              <a:sym typeface="Arial"/>
            </a:endParaRPr>
          </a:p>
          <a:p>
            <a:pPr defTabSz="1219170">
              <a:buClr>
                <a:srgbClr val="000000"/>
              </a:buClr>
            </a:pPr>
            <a:endParaRPr sz="2400" kern="0">
              <a:solidFill>
                <a:srgbClr val="000000"/>
              </a:solidFill>
              <a:latin typeface="Arial"/>
              <a:cs typeface="Arial"/>
              <a:sym typeface="Arial"/>
            </a:endParaRPr>
          </a:p>
          <a:p>
            <a:pPr defTabSz="1219170">
              <a:buClr>
                <a:srgbClr val="000000"/>
              </a:buClr>
            </a:pPr>
            <a:r>
              <a:rPr lang="en-US" sz="2400" kern="0">
                <a:solidFill>
                  <a:srgbClr val="000000"/>
                </a:solidFill>
                <a:latin typeface="Arial"/>
                <a:cs typeface="Arial"/>
                <a:sym typeface="Arial"/>
              </a:rPr>
              <a:t>1. How do animals (and humans) obtain nutrients?</a:t>
            </a:r>
            <a:endParaRPr sz="2400" kern="0">
              <a:solidFill>
                <a:srgbClr val="000000"/>
              </a:solidFill>
              <a:latin typeface="Arial"/>
              <a:cs typeface="Arial"/>
              <a:sym typeface="Arial"/>
            </a:endParaRPr>
          </a:p>
          <a:p>
            <a:pPr defTabSz="1219170">
              <a:buClr>
                <a:srgbClr val="000000"/>
              </a:buClr>
            </a:pPr>
            <a:endParaRPr sz="2400" kern="0">
              <a:solidFill>
                <a:srgbClr val="000000"/>
              </a:solidFill>
              <a:latin typeface="Arial"/>
              <a:cs typeface="Arial"/>
              <a:sym typeface="Arial"/>
            </a:endParaRPr>
          </a:p>
          <a:p>
            <a:pPr defTabSz="1219170">
              <a:buClr>
                <a:srgbClr val="000000"/>
              </a:buClr>
            </a:pPr>
            <a:r>
              <a:rPr lang="en-US" sz="2400" kern="0">
                <a:solidFill>
                  <a:srgbClr val="000000"/>
                </a:solidFill>
                <a:latin typeface="Arial"/>
                <a:cs typeface="Arial"/>
                <a:sym typeface="Arial"/>
              </a:rPr>
              <a:t>2.  What happens when animals don’t get proper nutrients?</a:t>
            </a:r>
            <a:endParaRPr sz="2400" kern="0">
              <a:solidFill>
                <a:srgbClr val="000000"/>
              </a:solidFill>
              <a:latin typeface="Arial"/>
              <a:cs typeface="Arial"/>
              <a:sym typeface="Arial"/>
            </a:endParaRPr>
          </a:p>
          <a:p>
            <a:pPr defTabSz="1219170">
              <a:buClr>
                <a:srgbClr val="000000"/>
              </a:buClr>
            </a:pPr>
            <a:endParaRPr sz="2400" kern="0">
              <a:solidFill>
                <a:srgbClr val="000000"/>
              </a:solidFill>
              <a:latin typeface="Arial"/>
              <a:cs typeface="Arial"/>
              <a:sym typeface="Arial"/>
            </a:endParaRPr>
          </a:p>
          <a:p>
            <a:pPr defTabSz="1219170">
              <a:buClr>
                <a:srgbClr val="000000"/>
              </a:buClr>
            </a:pPr>
            <a:r>
              <a:rPr lang="en-US" sz="2400" kern="0">
                <a:solidFill>
                  <a:srgbClr val="000000"/>
                </a:solidFill>
                <a:latin typeface="Arial"/>
                <a:cs typeface="Arial"/>
                <a:sym typeface="Arial"/>
              </a:rPr>
              <a:t>3.  How is waste eliminated from the body?</a:t>
            </a:r>
            <a:endParaRPr sz="2400" kern="0">
              <a:solidFill>
                <a:srgbClr val="000000"/>
              </a:solidFill>
              <a:latin typeface="Arial"/>
              <a:cs typeface="Arial"/>
              <a:sym typeface="Arial"/>
            </a:endParaRPr>
          </a:p>
          <a:p>
            <a:pPr defTabSz="1219170">
              <a:buClr>
                <a:srgbClr val="000000"/>
              </a:buClr>
            </a:pPr>
            <a:endParaRPr sz="2400" kern="0">
              <a:solidFill>
                <a:srgbClr val="000000"/>
              </a:solidFill>
              <a:latin typeface="Arial"/>
              <a:cs typeface="Arial"/>
              <a:sym typeface="Arial"/>
            </a:endParaRPr>
          </a:p>
          <a:p>
            <a:pPr defTabSz="1219170">
              <a:buClr>
                <a:srgbClr val="000000"/>
              </a:buClr>
            </a:pPr>
            <a:r>
              <a:rPr lang="en-US" sz="2400" kern="0">
                <a:solidFill>
                  <a:srgbClr val="000000"/>
                </a:solidFill>
                <a:latin typeface="Arial"/>
                <a:cs typeface="Arial"/>
                <a:sym typeface="Arial"/>
              </a:rPr>
              <a:t>4.  What disorders can affect the working of the digestive system?</a:t>
            </a:r>
            <a:endParaRPr sz="2400" kern="0">
              <a:solidFill>
                <a:srgbClr val="000000"/>
              </a:solidFill>
              <a:latin typeface="Arial"/>
              <a:cs typeface="Arial"/>
              <a:sym typeface="Arial"/>
            </a:endParaRPr>
          </a:p>
        </p:txBody>
      </p:sp>
      <p:sp>
        <p:nvSpPr>
          <p:cNvPr id="33" name="Google Shape;33;p8"/>
          <p:cNvSpPr txBox="1"/>
          <p:nvPr/>
        </p:nvSpPr>
        <p:spPr>
          <a:xfrm>
            <a:off x="197600" y="5753767"/>
            <a:ext cx="4883200" cy="87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kern="0" dirty="0">
                <a:solidFill>
                  <a:srgbClr val="000000"/>
                </a:solidFill>
                <a:latin typeface="Arial"/>
                <a:cs typeface="Arial"/>
                <a:sym typeface="Arial"/>
                <a:hlinkClick r:id="rId4"/>
              </a:rPr>
              <a:t>* Watch: Adam Ruins Everything - Nutrition</a:t>
            </a:r>
            <a:endParaRPr sz="1867" kern="0" dirty="0">
              <a:solidFill>
                <a:srgbClr val="000000"/>
              </a:solidFill>
              <a:latin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p:nvPr/>
        </p:nvSpPr>
        <p:spPr>
          <a:xfrm>
            <a:off x="481487" y="1495099"/>
            <a:ext cx="4133200" cy="41592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000000"/>
                </a:solidFill>
                <a:effectLst/>
                <a:uLnTx/>
                <a:uFillTx/>
                <a:latin typeface="Arial"/>
                <a:ea typeface="+mn-ea"/>
                <a:cs typeface="Arial"/>
                <a:sym typeface="Arial"/>
              </a:rPr>
              <a:t>AMYLASE </a:t>
            </a:r>
            <a:endParaRPr kumimoji="0" sz="2800" b="1"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00000"/>
                </a:solidFill>
                <a:effectLst/>
                <a:uLnTx/>
                <a:uFillTx/>
                <a:latin typeface="Arial"/>
                <a:ea typeface="+mn-ea"/>
                <a:cs typeface="Arial"/>
                <a:sym typeface="Arial"/>
              </a:rPr>
              <a:t>-</a:t>
            </a:r>
            <a:r>
              <a:rPr kumimoji="0" lang="en-US" sz="2800" b="0" i="0" u="sng" strike="noStrike" kern="0" cap="none" spc="0" normalizeH="0" baseline="0" noProof="0">
                <a:ln>
                  <a:noFill/>
                </a:ln>
                <a:solidFill>
                  <a:srgbClr val="000000"/>
                </a:solidFill>
                <a:effectLst/>
                <a:uLnTx/>
                <a:uFillTx/>
                <a:latin typeface="Arial"/>
                <a:ea typeface="+mn-ea"/>
                <a:cs typeface="Arial"/>
                <a:sym typeface="Arial"/>
              </a:rPr>
              <a:t> enzyme breaks down starch into sugars</a:t>
            </a:r>
            <a:endParaRPr kumimoji="0" sz="2800" b="0" i="0" u="sng"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a:ln>
                  <a:noFill/>
                </a:ln>
                <a:solidFill>
                  <a:srgbClr val="000000"/>
                </a:solidFill>
                <a:effectLst/>
                <a:uLnTx/>
                <a:uFillTx/>
                <a:latin typeface="Arial"/>
                <a:ea typeface="+mn-ea"/>
                <a:cs typeface="Arial"/>
                <a:sym typeface="Arial"/>
              </a:rPr>
              <a:t>Mucus cells also produce mucus for lubrication during swallowing</a:t>
            </a: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71" name="Google Shape;171;p26"/>
          <p:cNvPicPr preferRelativeResize="0"/>
          <p:nvPr/>
        </p:nvPicPr>
        <p:blipFill rotWithShape="1">
          <a:blip r:embed="rId3">
            <a:alphaModFix/>
          </a:blip>
          <a:srcRect l="5419" t="10277" b="11804"/>
          <a:stretch/>
        </p:blipFill>
        <p:spPr>
          <a:xfrm>
            <a:off x="5256420" y="451733"/>
            <a:ext cx="6561960" cy="3791745"/>
          </a:xfrm>
          <a:prstGeom prst="rect">
            <a:avLst/>
          </a:prstGeom>
          <a:noFill/>
          <a:ln>
            <a:noFill/>
          </a:ln>
        </p:spPr>
      </p:pic>
      <p:sp>
        <p:nvSpPr>
          <p:cNvPr id="172" name="Google Shape;172;p26"/>
          <p:cNvSpPr txBox="1"/>
          <p:nvPr/>
        </p:nvSpPr>
        <p:spPr>
          <a:xfrm>
            <a:off x="5628991" y="4491540"/>
            <a:ext cx="6108800" cy="17432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000000"/>
                </a:solidFill>
                <a:effectLst/>
                <a:uLnTx/>
                <a:uFillTx/>
                <a:latin typeface="Arial"/>
                <a:ea typeface="+mn-ea"/>
                <a:cs typeface="Arial"/>
                <a:sym typeface="Arial"/>
              </a:rPr>
              <a:t>1.Parotid Gland</a:t>
            </a:r>
            <a:endParaRPr kumimoji="0" sz="33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000000"/>
                </a:solidFill>
                <a:effectLst/>
                <a:uLnTx/>
                <a:uFillTx/>
                <a:latin typeface="Arial"/>
                <a:ea typeface="+mn-ea"/>
                <a:cs typeface="Arial"/>
                <a:sym typeface="Arial"/>
              </a:rPr>
              <a:t>2. Submandibular Gland</a:t>
            </a:r>
            <a:endParaRPr kumimoji="0" sz="33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000000"/>
                </a:solidFill>
                <a:effectLst/>
                <a:uLnTx/>
                <a:uFillTx/>
                <a:latin typeface="Arial"/>
                <a:ea typeface="+mn-ea"/>
                <a:cs typeface="Arial"/>
                <a:sym typeface="Arial"/>
              </a:rPr>
              <a:t>3. Sublingual Gland</a:t>
            </a:r>
            <a:endParaRPr kumimoji="0" sz="333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73;p26"/>
          <p:cNvSpPr txBox="1"/>
          <p:nvPr/>
        </p:nvSpPr>
        <p:spPr>
          <a:xfrm>
            <a:off x="167512" y="105333"/>
            <a:ext cx="4447200" cy="3464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20138"/>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
                <a:ea typeface="Arial"/>
                <a:cs typeface="Arial"/>
                <a:sym typeface="Arial"/>
              </a:rPr>
              <a:t>Salivary Glands</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p:nvPr/>
        </p:nvSpPr>
        <p:spPr>
          <a:xfrm>
            <a:off x="313833" y="247667"/>
            <a:ext cx="5427200" cy="51980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Pharynx </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 </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423323"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nasopharynx</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423323"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oropharynx</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423323"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laryngopharynx</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 </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 </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 </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 </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79" name="Google Shape;179;p27"/>
          <p:cNvPicPr preferRelativeResize="0"/>
          <p:nvPr/>
        </p:nvPicPr>
        <p:blipFill>
          <a:blip r:embed="rId3">
            <a:alphaModFix/>
          </a:blip>
          <a:stretch>
            <a:fillRect/>
          </a:stretch>
        </p:blipFill>
        <p:spPr>
          <a:xfrm>
            <a:off x="5162047" y="364973"/>
            <a:ext cx="5955052" cy="61280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365760" y="274320"/>
            <a:ext cx="11552000" cy="891600"/>
          </a:xfrm>
          <a:prstGeom prst="rect">
            <a:avLst/>
          </a:prstGeom>
        </p:spPr>
        <p:txBody>
          <a:bodyPr spcFirstLastPara="1" wrap="square" lIns="41900" tIns="41900" rIns="41900" bIns="41900" anchor="t" anchorCtr="0">
            <a:noAutofit/>
          </a:bodyPr>
          <a:lstStyle/>
          <a:p>
            <a:pPr>
              <a:buNone/>
            </a:pPr>
            <a:r>
              <a:rPr lang="en-US" sz="3733"/>
              <a:t>Esophagus - moves food to the stomach</a:t>
            </a:r>
            <a:endParaRPr sz="3733"/>
          </a:p>
        </p:txBody>
      </p:sp>
      <p:sp>
        <p:nvSpPr>
          <p:cNvPr id="190" name="Google Shape;190;p29"/>
          <p:cNvSpPr txBox="1">
            <a:spLocks noGrp="1"/>
          </p:cNvSpPr>
          <p:nvPr>
            <p:ph type="body" idx="1"/>
          </p:nvPr>
        </p:nvSpPr>
        <p:spPr>
          <a:xfrm>
            <a:off x="613100" y="1282800"/>
            <a:ext cx="5489200" cy="2390400"/>
          </a:xfrm>
          <a:prstGeom prst="rect">
            <a:avLst/>
          </a:prstGeom>
        </p:spPr>
        <p:txBody>
          <a:bodyPr spcFirstLastPara="1" wrap="square" lIns="41900" tIns="41900" rIns="41900" bIns="41900" anchor="t" anchorCtr="0">
            <a:noAutofit/>
          </a:bodyPr>
          <a:lstStyle/>
          <a:p>
            <a:pPr marL="0" indent="0">
              <a:buNone/>
            </a:pPr>
            <a:r>
              <a:rPr lang="en-US"/>
              <a:t>esophageal </a:t>
            </a:r>
            <a:r>
              <a:rPr lang="en-US" u="sng"/>
              <a:t>hiatus</a:t>
            </a:r>
            <a:r>
              <a:rPr lang="en-US"/>
              <a:t> is where it penetrates the diaphragm</a:t>
            </a:r>
            <a:endParaRPr/>
          </a:p>
          <a:p>
            <a:pPr marL="0" indent="0">
              <a:buNone/>
            </a:pPr>
            <a:r>
              <a:rPr lang="en-US"/>
              <a:t> </a:t>
            </a:r>
            <a:endParaRPr/>
          </a:p>
          <a:p>
            <a:pPr marL="0" indent="0">
              <a:buNone/>
            </a:pPr>
            <a:r>
              <a:rPr lang="en-US" u="sng"/>
              <a:t>cardiac</a:t>
            </a:r>
            <a:r>
              <a:rPr lang="en-US"/>
              <a:t> (esophageal) sphincter at entrance to stomach </a:t>
            </a:r>
            <a:endParaRPr/>
          </a:p>
          <a:p>
            <a:pPr marL="0" indent="0">
              <a:buNone/>
            </a:pPr>
            <a:endParaRPr/>
          </a:p>
        </p:txBody>
      </p:sp>
      <p:pic>
        <p:nvPicPr>
          <p:cNvPr id="191" name="Google Shape;191;p29"/>
          <p:cNvPicPr preferRelativeResize="0"/>
          <p:nvPr/>
        </p:nvPicPr>
        <p:blipFill rotWithShape="1">
          <a:blip r:embed="rId3">
            <a:alphaModFix/>
          </a:blip>
          <a:srcRect l="4538" t="5079" r="4145" b="6424"/>
          <a:stretch/>
        </p:blipFill>
        <p:spPr>
          <a:xfrm>
            <a:off x="6609833" y="1282800"/>
            <a:ext cx="5489200" cy="5447333"/>
          </a:xfrm>
          <a:prstGeom prst="rect">
            <a:avLst/>
          </a:prstGeom>
          <a:noFill/>
          <a:ln>
            <a:noFill/>
          </a:ln>
        </p:spPr>
      </p:pic>
      <p:cxnSp>
        <p:nvCxnSpPr>
          <p:cNvPr id="192" name="Google Shape;192;p29"/>
          <p:cNvCxnSpPr>
            <a:stCxn id="193" idx="0"/>
          </p:cNvCxnSpPr>
          <p:nvPr/>
        </p:nvCxnSpPr>
        <p:spPr>
          <a:xfrm>
            <a:off x="3434204" y="2209892"/>
            <a:ext cx="5120800" cy="2939600"/>
          </a:xfrm>
          <a:prstGeom prst="straightConnector1">
            <a:avLst/>
          </a:prstGeom>
          <a:noFill/>
          <a:ln w="19050" cap="flat" cmpd="sng">
            <a:solidFill>
              <a:srgbClr val="FF0000"/>
            </a:solidFill>
            <a:prstDash val="solid"/>
            <a:round/>
            <a:headEnd type="none" w="med" len="med"/>
            <a:tailEnd type="triangle" w="med" len="med"/>
          </a:ln>
        </p:spPr>
      </p:cxnSp>
      <p:pic>
        <p:nvPicPr>
          <p:cNvPr id="194" name="Google Shape;194;p29"/>
          <p:cNvPicPr preferRelativeResize="0"/>
          <p:nvPr/>
        </p:nvPicPr>
        <p:blipFill>
          <a:blip r:embed="rId4">
            <a:alphaModFix/>
          </a:blip>
          <a:stretch>
            <a:fillRect/>
          </a:stretch>
        </p:blipFill>
        <p:spPr>
          <a:xfrm>
            <a:off x="433267" y="3970167"/>
            <a:ext cx="5996733" cy="27599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p:nvPr/>
        </p:nvSpPr>
        <p:spPr>
          <a:xfrm>
            <a:off x="496380" y="196020"/>
            <a:ext cx="11199200" cy="5904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Arial"/>
                <a:cs typeface="Arial"/>
                <a:sym typeface="Arial"/>
              </a:rPr>
              <a:t>STOMACH MUSCLES:   Longitudinal, Circular, Oblique</a:t>
            </a: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00" name="Google Shape;200;p30"/>
          <p:cNvPicPr preferRelativeResize="0"/>
          <p:nvPr/>
        </p:nvPicPr>
        <p:blipFill>
          <a:blip r:embed="rId3">
            <a:alphaModFix/>
          </a:blip>
          <a:stretch>
            <a:fillRect/>
          </a:stretch>
        </p:blipFill>
        <p:spPr>
          <a:xfrm>
            <a:off x="108201" y="970968"/>
            <a:ext cx="10372633" cy="6010033"/>
          </a:xfrm>
          <a:prstGeom prst="rect">
            <a:avLst/>
          </a:prstGeom>
          <a:noFill/>
          <a:ln>
            <a:noFill/>
          </a:ln>
        </p:spPr>
      </p:pic>
      <p:sp>
        <p:nvSpPr>
          <p:cNvPr id="201" name="Google Shape;201;p30"/>
          <p:cNvSpPr txBox="1"/>
          <p:nvPr/>
        </p:nvSpPr>
        <p:spPr>
          <a:xfrm>
            <a:off x="7295971" y="970960"/>
            <a:ext cx="2343600" cy="678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980000"/>
                </a:solidFill>
                <a:effectLst/>
                <a:uLnTx/>
                <a:uFillTx/>
                <a:latin typeface="Arial"/>
                <a:ea typeface="+mn-ea"/>
                <a:cs typeface="Arial"/>
                <a:sym typeface="Arial"/>
              </a:rPr>
              <a:t>FUNDUS</a:t>
            </a:r>
            <a:endParaRPr kumimoji="0" sz="3333"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02" name="Google Shape;202;p30"/>
          <p:cNvSpPr txBox="1"/>
          <p:nvPr/>
        </p:nvSpPr>
        <p:spPr>
          <a:xfrm>
            <a:off x="1482120" y="1122863"/>
            <a:ext cx="3198000" cy="678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980000"/>
                </a:solidFill>
                <a:effectLst/>
                <a:uLnTx/>
                <a:uFillTx/>
                <a:latin typeface="Arial"/>
                <a:ea typeface="+mn-ea"/>
                <a:cs typeface="Arial"/>
                <a:sym typeface="Arial"/>
              </a:rPr>
              <a:t>ESOPHAGUS</a:t>
            </a:r>
            <a:endParaRPr kumimoji="0" sz="3333"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03" name="Google Shape;203;p30"/>
          <p:cNvSpPr txBox="1"/>
          <p:nvPr/>
        </p:nvSpPr>
        <p:spPr>
          <a:xfrm>
            <a:off x="7349477" y="2283344"/>
            <a:ext cx="3404400" cy="678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267" b="0" i="0" u="none" strike="noStrike" kern="0" cap="none" spc="0" normalizeH="0" baseline="0" noProof="0">
                <a:ln>
                  <a:noFill/>
                </a:ln>
                <a:solidFill>
                  <a:srgbClr val="980000"/>
                </a:solidFill>
                <a:effectLst/>
                <a:uLnTx/>
                <a:uFillTx/>
                <a:latin typeface="Arial"/>
                <a:ea typeface="+mn-ea"/>
                <a:cs typeface="Arial"/>
                <a:sym typeface="Arial"/>
              </a:rPr>
              <a:t>Longitudinal muscles</a:t>
            </a:r>
            <a:endParaRPr kumimoji="0" sz="2267"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04" name="Google Shape;204;p30"/>
          <p:cNvSpPr txBox="1"/>
          <p:nvPr/>
        </p:nvSpPr>
        <p:spPr>
          <a:xfrm>
            <a:off x="7349477" y="3098375"/>
            <a:ext cx="3404400" cy="678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267" b="0" i="0" u="none" strike="noStrike" kern="0" cap="none" spc="0" normalizeH="0" baseline="0" noProof="0">
                <a:ln>
                  <a:noFill/>
                </a:ln>
                <a:solidFill>
                  <a:srgbClr val="980000"/>
                </a:solidFill>
                <a:effectLst/>
                <a:uLnTx/>
                <a:uFillTx/>
                <a:latin typeface="Arial"/>
                <a:ea typeface="+mn-ea"/>
                <a:cs typeface="Arial"/>
                <a:sym typeface="Arial"/>
              </a:rPr>
              <a:t>Circular muscles</a:t>
            </a:r>
            <a:endParaRPr kumimoji="0" sz="2267"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05" name="Google Shape;205;p30"/>
          <p:cNvSpPr txBox="1"/>
          <p:nvPr/>
        </p:nvSpPr>
        <p:spPr>
          <a:xfrm>
            <a:off x="7076436" y="3692261"/>
            <a:ext cx="3404400" cy="678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267" b="0" i="0" u="none" strike="noStrike" kern="0" cap="none" spc="0" normalizeH="0" baseline="0" noProof="0">
                <a:ln>
                  <a:noFill/>
                </a:ln>
                <a:solidFill>
                  <a:srgbClr val="980000"/>
                </a:solidFill>
                <a:effectLst/>
                <a:uLnTx/>
                <a:uFillTx/>
                <a:latin typeface="Arial"/>
                <a:ea typeface="+mn-ea"/>
                <a:cs typeface="Arial"/>
                <a:sym typeface="Arial"/>
              </a:rPr>
              <a:t>Oblique muscles</a:t>
            </a:r>
            <a:endParaRPr kumimoji="0" sz="2267"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06" name="Google Shape;206;p30"/>
          <p:cNvSpPr txBox="1"/>
          <p:nvPr/>
        </p:nvSpPr>
        <p:spPr>
          <a:xfrm>
            <a:off x="1081053" y="1992759"/>
            <a:ext cx="3689600" cy="4932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980000"/>
                </a:solidFill>
                <a:effectLst/>
                <a:uLnTx/>
                <a:uFillTx/>
                <a:latin typeface="Arial"/>
                <a:ea typeface="+mn-ea"/>
                <a:cs typeface="Arial"/>
                <a:sym typeface="Arial"/>
              </a:rPr>
              <a:t>CARDIAC REGION</a:t>
            </a:r>
            <a:endParaRPr kumimoji="0" sz="2400"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07" name="Google Shape;207;p30"/>
          <p:cNvSpPr txBox="1"/>
          <p:nvPr/>
        </p:nvSpPr>
        <p:spPr>
          <a:xfrm>
            <a:off x="496360" y="2570168"/>
            <a:ext cx="4500400" cy="4932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980000"/>
                </a:solidFill>
                <a:effectLst/>
                <a:uLnTx/>
                <a:uFillTx/>
                <a:latin typeface="Arial"/>
                <a:ea typeface="+mn-ea"/>
                <a:cs typeface="Arial"/>
                <a:sym typeface="Arial"/>
              </a:rPr>
              <a:t>LESSER CURVATURE</a:t>
            </a:r>
            <a:endParaRPr kumimoji="0" sz="2400" b="0" i="0" u="none" strike="noStrike" kern="0" cap="none" spc="0" normalizeH="0" baseline="0" noProof="0">
              <a:ln>
                <a:noFill/>
              </a:ln>
              <a:solidFill>
                <a:srgbClr val="980000"/>
              </a:solidFill>
              <a:effectLst/>
              <a:uLnTx/>
              <a:uFillTx/>
              <a:latin typeface="Arial"/>
              <a:ea typeface="+mn-ea"/>
              <a:cs typeface="Arial"/>
              <a:sym typeface="Arial"/>
            </a:endParaRPr>
          </a:p>
        </p:txBody>
      </p:sp>
      <p:cxnSp>
        <p:nvCxnSpPr>
          <p:cNvPr id="208" name="Google Shape;208;p30"/>
          <p:cNvCxnSpPr/>
          <p:nvPr/>
        </p:nvCxnSpPr>
        <p:spPr>
          <a:xfrm>
            <a:off x="2925873" y="3592592"/>
            <a:ext cx="0" cy="766800"/>
          </a:xfrm>
          <a:prstGeom prst="straightConnector1">
            <a:avLst/>
          </a:prstGeom>
          <a:noFill/>
          <a:ln w="28575" cap="flat" cmpd="sng">
            <a:solidFill>
              <a:schemeClr val="dk2"/>
            </a:solidFill>
            <a:prstDash val="solid"/>
            <a:round/>
            <a:headEnd type="none" w="med" len="med"/>
            <a:tailEnd type="none" w="med" len="med"/>
          </a:ln>
        </p:spPr>
      </p:cxnSp>
      <p:sp>
        <p:nvSpPr>
          <p:cNvPr id="209" name="Google Shape;209;p30"/>
          <p:cNvSpPr txBox="1"/>
          <p:nvPr/>
        </p:nvSpPr>
        <p:spPr>
          <a:xfrm>
            <a:off x="270280" y="3063375"/>
            <a:ext cx="4500400" cy="4932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980000"/>
                </a:solidFill>
                <a:effectLst/>
                <a:uLnTx/>
                <a:uFillTx/>
                <a:latin typeface="Arial"/>
                <a:ea typeface="+mn-ea"/>
                <a:cs typeface="Arial"/>
                <a:sym typeface="Arial"/>
              </a:rPr>
              <a:t>PYLORIC SPHINCTER</a:t>
            </a:r>
            <a:endParaRPr kumimoji="0" sz="2400"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10" name="Google Shape;210;p30"/>
          <p:cNvSpPr txBox="1"/>
          <p:nvPr/>
        </p:nvSpPr>
        <p:spPr>
          <a:xfrm>
            <a:off x="215160" y="3692299"/>
            <a:ext cx="3198000" cy="678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267" b="0" i="0" u="none" strike="noStrike" kern="0" cap="none" spc="0" normalizeH="0" baseline="0" noProof="0">
                <a:ln>
                  <a:noFill/>
                </a:ln>
                <a:solidFill>
                  <a:srgbClr val="980000"/>
                </a:solidFill>
                <a:effectLst/>
                <a:uLnTx/>
                <a:uFillTx/>
                <a:latin typeface="Arial"/>
                <a:ea typeface="+mn-ea"/>
                <a:cs typeface="Arial"/>
                <a:sym typeface="Arial"/>
              </a:rPr>
              <a:t>DUODENUM</a:t>
            </a:r>
            <a:endParaRPr kumimoji="0" sz="2267"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11" name="Google Shape;211;p30"/>
          <p:cNvSpPr txBox="1"/>
          <p:nvPr/>
        </p:nvSpPr>
        <p:spPr>
          <a:xfrm>
            <a:off x="6354191" y="5101196"/>
            <a:ext cx="4057200" cy="4932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980000"/>
                </a:solidFill>
                <a:effectLst/>
                <a:uLnTx/>
                <a:uFillTx/>
                <a:latin typeface="Arial"/>
                <a:ea typeface="+mn-ea"/>
                <a:cs typeface="Arial"/>
                <a:sym typeface="Arial"/>
              </a:rPr>
              <a:t>GREATER CURVATURE</a:t>
            </a:r>
            <a:endParaRPr kumimoji="0" sz="2400"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12" name="Google Shape;212;p30"/>
          <p:cNvSpPr txBox="1"/>
          <p:nvPr/>
        </p:nvSpPr>
        <p:spPr>
          <a:xfrm>
            <a:off x="7076427" y="4371060"/>
            <a:ext cx="3040400" cy="678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980000"/>
                </a:solidFill>
                <a:effectLst/>
                <a:uLnTx/>
                <a:uFillTx/>
                <a:latin typeface="Arial"/>
                <a:ea typeface="+mn-ea"/>
                <a:cs typeface="Arial"/>
                <a:sym typeface="Arial"/>
              </a:rPr>
              <a:t>BODY </a:t>
            </a:r>
            <a:r>
              <a:rPr kumimoji="0" lang="en-US" sz="1333" b="0" i="0" u="none" strike="noStrike" kern="0" cap="none" spc="0" normalizeH="0" baseline="0" noProof="0">
                <a:ln>
                  <a:noFill/>
                </a:ln>
                <a:solidFill>
                  <a:srgbClr val="980000"/>
                </a:solidFill>
                <a:effectLst/>
                <a:uLnTx/>
                <a:uFillTx/>
                <a:latin typeface="Arial"/>
                <a:ea typeface="+mn-ea"/>
                <a:cs typeface="Arial"/>
                <a:sym typeface="Arial"/>
              </a:rPr>
              <a:t>of stomach</a:t>
            </a:r>
            <a:endParaRPr kumimoji="0" sz="1333"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13" name="Google Shape;213;p30"/>
          <p:cNvSpPr txBox="1"/>
          <p:nvPr/>
        </p:nvSpPr>
        <p:spPr>
          <a:xfrm>
            <a:off x="3908908" y="6208115"/>
            <a:ext cx="2636400" cy="4260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a:ln>
                  <a:noFill/>
                </a:ln>
                <a:solidFill>
                  <a:srgbClr val="980000"/>
                </a:solidFill>
                <a:effectLst/>
                <a:uLnTx/>
                <a:uFillTx/>
                <a:latin typeface="Arial"/>
                <a:ea typeface="+mn-ea"/>
                <a:cs typeface="Arial"/>
                <a:sym typeface="Arial"/>
              </a:rPr>
              <a:t>RUGAE</a:t>
            </a:r>
            <a:endParaRPr kumimoji="0" sz="2667" b="0" i="0" u="none" strike="noStrike" kern="0" cap="none" spc="0" normalizeH="0" baseline="0" noProof="0">
              <a:ln>
                <a:noFill/>
              </a:ln>
              <a:solidFill>
                <a:srgbClr val="980000"/>
              </a:solidFill>
              <a:effectLst/>
              <a:uLnTx/>
              <a:uFillTx/>
              <a:latin typeface="Arial"/>
              <a:ea typeface="+mn-ea"/>
              <a:cs typeface="Arial"/>
              <a:sym typeface="Arial"/>
            </a:endParaRPr>
          </a:p>
        </p:txBody>
      </p:sp>
      <p:sp>
        <p:nvSpPr>
          <p:cNvPr id="214" name="Google Shape;214;p30"/>
          <p:cNvSpPr txBox="1"/>
          <p:nvPr/>
        </p:nvSpPr>
        <p:spPr>
          <a:xfrm>
            <a:off x="4521467" y="650667"/>
            <a:ext cx="2828000" cy="8984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0" i="0" u="none" strike="noStrike" kern="0" cap="none" spc="0" normalizeH="0" baseline="0" noProof="0">
                <a:ln>
                  <a:noFill/>
                </a:ln>
                <a:solidFill>
                  <a:srgbClr val="000000"/>
                </a:solidFill>
                <a:effectLst/>
                <a:uLnTx/>
                <a:uFillTx/>
                <a:latin typeface="Arial"/>
                <a:ea typeface="+mn-ea"/>
                <a:cs typeface="Arial"/>
                <a:sym typeface="Arial"/>
              </a:rPr>
              <a:t>Cardiac sphincter</a:t>
            </a: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215" name="Google Shape;215;p30"/>
          <p:cNvCxnSpPr/>
          <p:nvPr/>
        </p:nvCxnSpPr>
        <p:spPr>
          <a:xfrm flipH="1">
            <a:off x="5106900" y="1203167"/>
            <a:ext cx="106800" cy="8156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p:nvPr/>
        </p:nvSpPr>
        <p:spPr>
          <a:xfrm>
            <a:off x="325951" y="274635"/>
            <a:ext cx="3300400" cy="5772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Stomach</a:t>
            </a: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21" name="Google Shape;221;p31"/>
          <p:cNvPicPr preferRelativeResize="0"/>
          <p:nvPr/>
        </p:nvPicPr>
        <p:blipFill>
          <a:blip r:embed="rId3">
            <a:alphaModFix/>
          </a:blip>
          <a:stretch>
            <a:fillRect/>
          </a:stretch>
        </p:blipFill>
        <p:spPr>
          <a:xfrm>
            <a:off x="4511041" y="457178"/>
            <a:ext cx="5543551" cy="6229351"/>
          </a:xfrm>
          <a:prstGeom prst="rect">
            <a:avLst/>
          </a:prstGeom>
          <a:noFill/>
          <a:ln>
            <a:noFill/>
          </a:ln>
        </p:spPr>
      </p:pic>
      <p:sp>
        <p:nvSpPr>
          <p:cNvPr id="222" name="Google Shape;222;p31"/>
          <p:cNvSpPr txBox="1"/>
          <p:nvPr/>
        </p:nvSpPr>
        <p:spPr>
          <a:xfrm>
            <a:off x="480900" y="1404968"/>
            <a:ext cx="4183200" cy="43344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Arial"/>
                <a:cs typeface="Arial"/>
                <a:sym typeface="Arial"/>
              </a:rPr>
              <a:t>Regions</a:t>
            </a: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a:p>
            <a:pPr marL="423323" marR="0" lvl="0" indent="-253994" algn="l" defTabSz="1219170" rtl="0" eaLnBrk="1" fontAlgn="auto" latinLnBrk="0" hangingPunct="1">
              <a:lnSpc>
                <a:spcPct val="100000"/>
              </a:lnSpc>
              <a:spcBef>
                <a:spcPts val="0"/>
              </a:spcBef>
              <a:spcAft>
                <a:spcPts val="0"/>
              </a:spcAft>
              <a:buClr>
                <a:srgbClr val="000000"/>
              </a:buClr>
              <a:buSzPts val="2200"/>
              <a:buFont typeface="Arial"/>
              <a:buChar char="●"/>
              <a:tabLst/>
              <a:defRPr/>
            </a:pPr>
            <a:r>
              <a:rPr kumimoji="0" lang="en-US" sz="2933" b="0" i="0" u="none" strike="noStrike" kern="0" cap="none" spc="0" normalizeH="0" baseline="0" noProof="0">
                <a:ln>
                  <a:noFill/>
                </a:ln>
                <a:solidFill>
                  <a:srgbClr val="000000"/>
                </a:solidFill>
                <a:effectLst/>
                <a:uLnTx/>
                <a:uFillTx/>
                <a:latin typeface="Arial"/>
                <a:ea typeface="Arial"/>
                <a:cs typeface="Arial"/>
                <a:sym typeface="Arial"/>
              </a:rPr>
              <a:t>Cardiac</a:t>
            </a: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a:p>
            <a:pPr marL="423323" marR="0" lvl="0" indent="-253994" algn="l" defTabSz="1219170" rtl="0" eaLnBrk="1" fontAlgn="auto" latinLnBrk="0" hangingPunct="1">
              <a:lnSpc>
                <a:spcPct val="100000"/>
              </a:lnSpc>
              <a:spcBef>
                <a:spcPts val="0"/>
              </a:spcBef>
              <a:spcAft>
                <a:spcPts val="0"/>
              </a:spcAft>
              <a:buClr>
                <a:srgbClr val="000000"/>
              </a:buClr>
              <a:buSzPts val="2200"/>
              <a:buFont typeface="Arial"/>
              <a:buChar char="●"/>
              <a:tabLst/>
              <a:defRPr/>
            </a:pPr>
            <a:r>
              <a:rPr kumimoji="0" lang="en-US" sz="2933" b="0" i="0" u="none" strike="noStrike" kern="0" cap="none" spc="0" normalizeH="0" baseline="0" noProof="0">
                <a:ln>
                  <a:noFill/>
                </a:ln>
                <a:solidFill>
                  <a:srgbClr val="000000"/>
                </a:solidFill>
                <a:effectLst/>
                <a:uLnTx/>
                <a:uFillTx/>
                <a:latin typeface="Arial"/>
                <a:ea typeface="Arial"/>
                <a:cs typeface="Arial"/>
                <a:sym typeface="Arial"/>
              </a:rPr>
              <a:t>Fundic</a:t>
            </a: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a:p>
            <a:pPr marL="423323" marR="0" lvl="0" indent="-253994" algn="l" defTabSz="1219170" rtl="0" eaLnBrk="1" fontAlgn="auto" latinLnBrk="0" hangingPunct="1">
              <a:lnSpc>
                <a:spcPct val="100000"/>
              </a:lnSpc>
              <a:spcBef>
                <a:spcPts val="0"/>
              </a:spcBef>
              <a:spcAft>
                <a:spcPts val="0"/>
              </a:spcAft>
              <a:buClr>
                <a:srgbClr val="000000"/>
              </a:buClr>
              <a:buSzPts val="2200"/>
              <a:buFont typeface="Arial"/>
              <a:buChar char="●"/>
              <a:tabLst/>
              <a:defRPr/>
            </a:pPr>
            <a:r>
              <a:rPr kumimoji="0" lang="en-US" sz="2933" b="0" i="0" u="none" strike="noStrike" kern="0" cap="none" spc="0" normalizeH="0" baseline="0" noProof="0">
                <a:ln>
                  <a:noFill/>
                </a:ln>
                <a:solidFill>
                  <a:srgbClr val="000000"/>
                </a:solidFill>
                <a:effectLst/>
                <a:uLnTx/>
                <a:uFillTx/>
                <a:latin typeface="Arial"/>
                <a:ea typeface="Arial"/>
                <a:cs typeface="Arial"/>
                <a:sym typeface="Arial"/>
              </a:rPr>
              <a:t>Body (greater and lesser curvature)</a:t>
            </a: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a:p>
            <a:pPr marL="423323" marR="0" lvl="0" indent="-253994" algn="l" defTabSz="1219170" rtl="0" eaLnBrk="1" fontAlgn="auto" latinLnBrk="0" hangingPunct="1">
              <a:lnSpc>
                <a:spcPct val="100000"/>
              </a:lnSpc>
              <a:spcBef>
                <a:spcPts val="0"/>
              </a:spcBef>
              <a:spcAft>
                <a:spcPts val="0"/>
              </a:spcAft>
              <a:buClr>
                <a:srgbClr val="000000"/>
              </a:buClr>
              <a:buSzPts val="2200"/>
              <a:buFont typeface="Arial"/>
              <a:buChar char="●"/>
              <a:tabLst/>
              <a:defRPr/>
            </a:pPr>
            <a:r>
              <a:rPr kumimoji="0" lang="en-US" sz="2933" b="0" i="0" u="none" strike="noStrike" kern="0" cap="none" spc="0" normalizeH="0" baseline="0" noProof="0">
                <a:ln>
                  <a:noFill/>
                </a:ln>
                <a:solidFill>
                  <a:srgbClr val="000000"/>
                </a:solidFill>
                <a:effectLst/>
                <a:uLnTx/>
                <a:uFillTx/>
                <a:latin typeface="Arial"/>
                <a:ea typeface="Arial"/>
                <a:cs typeface="Arial"/>
                <a:sym typeface="Arial"/>
              </a:rPr>
              <a:t>Pyloric</a:t>
            </a: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2"/>
          <p:cNvPicPr preferRelativeResize="0"/>
          <p:nvPr/>
        </p:nvPicPr>
        <p:blipFill>
          <a:blip r:embed="rId3">
            <a:alphaModFix/>
          </a:blip>
          <a:stretch>
            <a:fillRect/>
          </a:stretch>
        </p:blipFill>
        <p:spPr>
          <a:xfrm>
            <a:off x="7067367" y="3156800"/>
            <a:ext cx="4870200" cy="3299200"/>
          </a:xfrm>
          <a:prstGeom prst="rect">
            <a:avLst/>
          </a:prstGeom>
          <a:noFill/>
          <a:ln>
            <a:noFill/>
          </a:ln>
        </p:spPr>
      </p:pic>
      <p:sp>
        <p:nvSpPr>
          <p:cNvPr id="228" name="Google Shape;228;p32"/>
          <p:cNvSpPr txBox="1">
            <a:spLocks noGrp="1"/>
          </p:cNvSpPr>
          <p:nvPr>
            <p:ph type="title"/>
          </p:nvPr>
        </p:nvSpPr>
        <p:spPr>
          <a:xfrm>
            <a:off x="70707" y="116641"/>
            <a:ext cx="11570400" cy="655600"/>
          </a:xfrm>
          <a:prstGeom prst="rect">
            <a:avLst/>
          </a:prstGeom>
        </p:spPr>
        <p:txBody>
          <a:bodyPr spcFirstLastPara="1" wrap="square" lIns="41900" tIns="41900" rIns="41900" bIns="41900" anchor="t" anchorCtr="0">
            <a:noAutofit/>
          </a:bodyPr>
          <a:lstStyle/>
          <a:p>
            <a:pPr>
              <a:buNone/>
            </a:pPr>
            <a:r>
              <a:rPr lang="en-US"/>
              <a:t>Stomach Lining</a:t>
            </a:r>
            <a:endParaRPr/>
          </a:p>
        </p:txBody>
      </p:sp>
      <p:sp>
        <p:nvSpPr>
          <p:cNvPr id="229" name="Google Shape;229;p32"/>
          <p:cNvSpPr txBox="1">
            <a:spLocks noGrp="1"/>
          </p:cNvSpPr>
          <p:nvPr>
            <p:ph type="body" idx="1"/>
          </p:nvPr>
        </p:nvSpPr>
        <p:spPr>
          <a:xfrm>
            <a:off x="474000" y="2813000"/>
            <a:ext cx="6128400" cy="3249600"/>
          </a:xfrm>
          <a:prstGeom prst="rect">
            <a:avLst/>
          </a:prstGeom>
        </p:spPr>
        <p:txBody>
          <a:bodyPr spcFirstLastPara="1" wrap="square" lIns="41900" tIns="41900" rIns="41900" bIns="41900" anchor="t" anchorCtr="0">
            <a:noAutofit/>
          </a:bodyPr>
          <a:lstStyle/>
          <a:p>
            <a:pPr marL="0" indent="0">
              <a:buNone/>
            </a:pPr>
            <a:r>
              <a:rPr lang="en-US" sz="3467"/>
              <a:t>Glands secrete gastric juices to breakdown food</a:t>
            </a:r>
            <a:endParaRPr sz="3467"/>
          </a:p>
          <a:p>
            <a:pPr marL="0" indent="0">
              <a:buNone/>
            </a:pPr>
            <a:br>
              <a:rPr lang="en-US" sz="3467"/>
            </a:br>
            <a:r>
              <a:rPr lang="en-US" sz="3467" u="sng"/>
              <a:t>PEPSIN</a:t>
            </a:r>
            <a:r>
              <a:rPr lang="en-US" sz="3467"/>
              <a:t>  - most important digestive enzyme for breaking down food</a:t>
            </a:r>
            <a:r>
              <a:rPr lang="en-US" sz="3867"/>
              <a:t> </a:t>
            </a:r>
            <a:endParaRPr sz="3867"/>
          </a:p>
          <a:p>
            <a:pPr marL="0" indent="0">
              <a:buNone/>
            </a:pPr>
            <a:r>
              <a:rPr lang="en-US" sz="3867"/>
              <a:t> </a:t>
            </a:r>
            <a:r>
              <a:rPr lang="en-US"/>
              <a:t> </a:t>
            </a:r>
            <a:endParaRPr/>
          </a:p>
          <a:p>
            <a:pPr marL="0" indent="0">
              <a:buNone/>
            </a:pPr>
            <a:endParaRPr/>
          </a:p>
        </p:txBody>
      </p:sp>
      <p:sp>
        <p:nvSpPr>
          <p:cNvPr id="230" name="Google Shape;230;p32"/>
          <p:cNvSpPr txBox="1"/>
          <p:nvPr/>
        </p:nvSpPr>
        <p:spPr>
          <a:xfrm>
            <a:off x="474000" y="1184616"/>
            <a:ext cx="11647600" cy="1216000"/>
          </a:xfrm>
          <a:prstGeom prst="rect">
            <a:avLst/>
          </a:prstGeom>
          <a:solidFill>
            <a:srgbClr val="FFFFFF"/>
          </a:solid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467" b="0" i="0" u="sng" strike="noStrike" kern="0" cap="none" spc="0" normalizeH="0" baseline="0" noProof="0">
                <a:ln>
                  <a:noFill/>
                </a:ln>
                <a:solidFill>
                  <a:srgbClr val="000000"/>
                </a:solidFill>
                <a:effectLst/>
                <a:uLnTx/>
                <a:uFillTx/>
                <a:latin typeface="Arial"/>
                <a:ea typeface="Arial"/>
                <a:cs typeface="Arial"/>
                <a:sym typeface="Arial"/>
              </a:rPr>
              <a:t>Mucus</a:t>
            </a:r>
            <a:r>
              <a:rPr kumimoji="0" lang="en-US" sz="3467" b="0" i="0" u="none" strike="noStrike" kern="0" cap="none" spc="0" normalizeH="0" baseline="0" noProof="0">
                <a:ln>
                  <a:noFill/>
                </a:ln>
                <a:solidFill>
                  <a:srgbClr val="000000"/>
                </a:solidFill>
                <a:effectLst/>
                <a:uLnTx/>
                <a:uFillTx/>
                <a:latin typeface="Arial"/>
                <a:ea typeface="Arial"/>
                <a:cs typeface="Arial"/>
                <a:sym typeface="Arial"/>
              </a:rPr>
              <a:t> prevents stomach from digesting itself, small </a:t>
            </a:r>
            <a:r>
              <a:rPr kumimoji="0" lang="en-US" sz="3467" b="0" i="0" u="none" strike="noStrike" kern="0" cap="none" spc="0" normalizeH="0" baseline="0" noProof="0">
                <a:ln>
                  <a:noFill/>
                </a:ln>
                <a:solidFill>
                  <a:srgbClr val="000000"/>
                </a:solidFill>
                <a:effectLst/>
                <a:uLnTx/>
                <a:uFillTx/>
                <a:latin typeface="Arial"/>
                <a:ea typeface="+mn-ea"/>
                <a:cs typeface="Arial"/>
                <a:sym typeface="Arial"/>
              </a:rPr>
              <a:t>openings called gastric pits contain glands</a:t>
            </a:r>
            <a:endParaRPr kumimoji="0" sz="3467"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867" b="0" i="0" u="none" strike="noStrike" kern="0" cap="none" spc="0" normalizeH="0" baseline="0" noProof="0">
                <a:ln>
                  <a:noFill/>
                </a:ln>
                <a:solidFill>
                  <a:srgbClr val="000000"/>
                </a:solidFill>
                <a:effectLst/>
                <a:uLnTx/>
                <a:uFillTx/>
                <a:latin typeface="Arial"/>
                <a:ea typeface="Arial"/>
                <a:cs typeface="Arial"/>
                <a:sym typeface="Arial"/>
              </a:rPr>
              <a:t> </a:t>
            </a:r>
            <a:endParaRPr kumimoji="0" sz="3867"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body" idx="1"/>
          </p:nvPr>
        </p:nvSpPr>
        <p:spPr>
          <a:xfrm>
            <a:off x="233091" y="242335"/>
            <a:ext cx="11456800" cy="1486400"/>
          </a:xfrm>
          <a:prstGeom prst="rect">
            <a:avLst/>
          </a:prstGeom>
        </p:spPr>
        <p:txBody>
          <a:bodyPr spcFirstLastPara="1" wrap="square" lIns="41900" tIns="41900" rIns="41900" bIns="41900" anchor="t" anchorCtr="0">
            <a:noAutofit/>
          </a:bodyPr>
          <a:lstStyle/>
          <a:p>
            <a:pPr marL="0" indent="0">
              <a:buNone/>
            </a:pPr>
            <a:r>
              <a:rPr lang="en-US" sz="3867" u="sng"/>
              <a:t>Chyme</a:t>
            </a:r>
            <a:r>
              <a:rPr lang="en-US" sz="3867"/>
              <a:t> - paste, after food has been broken down, released then into the duodenum via the pyloric sphincter valve </a:t>
            </a:r>
            <a:endParaRPr sz="3867"/>
          </a:p>
          <a:p>
            <a:pPr marL="0" indent="0">
              <a:buNone/>
            </a:pPr>
            <a:endParaRPr sz="3867"/>
          </a:p>
          <a:p>
            <a:pPr marL="0" indent="0">
              <a:buNone/>
            </a:pPr>
            <a:endParaRPr/>
          </a:p>
        </p:txBody>
      </p:sp>
      <p:pic>
        <p:nvPicPr>
          <p:cNvPr id="236" name="Google Shape;236;p33"/>
          <p:cNvPicPr preferRelativeResize="0"/>
          <p:nvPr/>
        </p:nvPicPr>
        <p:blipFill>
          <a:blip r:embed="rId3">
            <a:alphaModFix/>
          </a:blip>
          <a:stretch>
            <a:fillRect/>
          </a:stretch>
        </p:blipFill>
        <p:spPr>
          <a:xfrm>
            <a:off x="4642901" y="2193934"/>
            <a:ext cx="7352833" cy="4290533"/>
          </a:xfrm>
          <a:prstGeom prst="rect">
            <a:avLst/>
          </a:prstGeom>
          <a:noFill/>
          <a:ln>
            <a:noFill/>
          </a:ln>
        </p:spPr>
      </p:pic>
      <p:sp>
        <p:nvSpPr>
          <p:cNvPr id="237" name="Google Shape;237;p33"/>
          <p:cNvSpPr txBox="1"/>
          <p:nvPr/>
        </p:nvSpPr>
        <p:spPr>
          <a:xfrm>
            <a:off x="576193" y="2389275"/>
            <a:ext cx="3702800" cy="9136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000000"/>
                </a:solidFill>
                <a:effectLst/>
                <a:uLnTx/>
                <a:uFillTx/>
                <a:latin typeface="Arial"/>
                <a:ea typeface="Arial"/>
                <a:cs typeface="Arial"/>
                <a:sym typeface="Arial"/>
              </a:rPr>
              <a:t>Rugae - folds within stomach</a:t>
            </a:r>
            <a:endParaRPr kumimoji="0" sz="33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Arial"/>
                <a:cs typeface="Arial"/>
                <a:sym typeface="Arial"/>
              </a:rPr>
              <a:t> </a:t>
            </a: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238" name="Google Shape;238;p33"/>
          <p:cNvCxnSpPr/>
          <p:nvPr/>
        </p:nvCxnSpPr>
        <p:spPr>
          <a:xfrm>
            <a:off x="3487133" y="3540333"/>
            <a:ext cx="4998400" cy="1302000"/>
          </a:xfrm>
          <a:prstGeom prst="straightConnector1">
            <a:avLst/>
          </a:prstGeom>
          <a:noFill/>
          <a:ln w="28575" cap="flat" cmpd="sng">
            <a:solidFill>
              <a:srgbClr val="FFFF00"/>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4"/>
          <p:cNvPicPr preferRelativeResize="0"/>
          <p:nvPr/>
        </p:nvPicPr>
        <p:blipFill rotWithShape="1">
          <a:blip r:embed="rId3">
            <a:alphaModFix/>
          </a:blip>
          <a:srcRect/>
          <a:stretch/>
        </p:blipFill>
        <p:spPr>
          <a:xfrm>
            <a:off x="3892714" y="1630549"/>
            <a:ext cx="6065303" cy="5077936"/>
          </a:xfrm>
          <a:prstGeom prst="rect">
            <a:avLst/>
          </a:prstGeom>
          <a:noFill/>
          <a:ln>
            <a:noFill/>
          </a:ln>
        </p:spPr>
      </p:pic>
      <p:sp>
        <p:nvSpPr>
          <p:cNvPr id="244" name="Google Shape;244;p34"/>
          <p:cNvSpPr txBox="1"/>
          <p:nvPr/>
        </p:nvSpPr>
        <p:spPr>
          <a:xfrm>
            <a:off x="140367" y="170435"/>
            <a:ext cx="11911200" cy="14888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867" b="0" i="0" u="none" strike="noStrike" kern="0" cap="none" spc="0" normalizeH="0" baseline="0" noProof="0">
                <a:ln>
                  <a:noFill/>
                </a:ln>
                <a:solidFill>
                  <a:srgbClr val="000000"/>
                </a:solidFill>
                <a:effectLst/>
                <a:uLnTx/>
                <a:uFillTx/>
                <a:latin typeface="Arial"/>
                <a:ea typeface="Arial"/>
                <a:cs typeface="Arial"/>
                <a:sym typeface="Arial"/>
              </a:rPr>
              <a:t>PANCREAS -</a:t>
            </a:r>
            <a:r>
              <a:rPr kumimoji="0" lang="en-US" sz="2800" b="0" i="0" u="none" strike="noStrike" kern="0" cap="none" spc="0" normalizeH="0" baseline="0" noProof="0">
                <a:ln>
                  <a:noFill/>
                </a:ln>
                <a:solidFill>
                  <a:srgbClr val="000000"/>
                </a:solidFill>
                <a:effectLst/>
                <a:uLnTx/>
                <a:uFillTx/>
                <a:latin typeface="Arial"/>
                <a:ea typeface="Arial"/>
                <a:cs typeface="Arial"/>
                <a:sym typeface="Arial"/>
              </a:rPr>
              <a:t> </a:t>
            </a:r>
            <a:r>
              <a:rPr kumimoji="0" lang="en-US" sz="2933" b="0" i="0" u="none" strike="noStrike" kern="0" cap="none" spc="0" normalizeH="0" baseline="0" noProof="0">
                <a:ln>
                  <a:noFill/>
                </a:ln>
                <a:solidFill>
                  <a:srgbClr val="000000"/>
                </a:solidFill>
                <a:effectLst/>
                <a:uLnTx/>
                <a:uFillTx/>
                <a:latin typeface="Arial"/>
                <a:ea typeface="Arial"/>
                <a:cs typeface="Arial"/>
                <a:sym typeface="Arial"/>
              </a:rPr>
              <a:t>secretes insulin which breaks down </a:t>
            </a:r>
            <a:r>
              <a:rPr kumimoji="0" lang="en-US" sz="2933" b="0" i="0" u="sng" strike="noStrike" kern="0" cap="none" spc="0" normalizeH="0" baseline="0" noProof="0">
                <a:ln>
                  <a:noFill/>
                </a:ln>
                <a:solidFill>
                  <a:srgbClr val="000000"/>
                </a:solidFill>
                <a:effectLst/>
                <a:uLnTx/>
                <a:uFillTx/>
                <a:latin typeface="Arial"/>
                <a:ea typeface="Arial"/>
                <a:cs typeface="Arial"/>
                <a:sym typeface="Arial"/>
              </a:rPr>
              <a:t>sugars</a:t>
            </a:r>
            <a:br>
              <a:rPr kumimoji="0" lang="en-US" sz="2933" b="0" i="0" u="sng" strike="noStrike" kern="0" cap="none" spc="0" normalizeH="0" baseline="0" noProof="0">
                <a:ln>
                  <a:noFill/>
                </a:ln>
                <a:solidFill>
                  <a:srgbClr val="000000"/>
                </a:solidFill>
                <a:effectLst/>
                <a:uLnTx/>
                <a:uFillTx/>
                <a:latin typeface="Arial"/>
                <a:ea typeface="+mn-ea"/>
                <a:cs typeface="Arial"/>
                <a:sym typeface="Arial"/>
              </a:rPr>
            </a:b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867" b="0" i="0" u="none" strike="noStrike" kern="0" cap="none" spc="0" normalizeH="0" baseline="0" noProof="0">
                <a:ln>
                  <a:noFill/>
                </a:ln>
                <a:solidFill>
                  <a:srgbClr val="000000"/>
                </a:solidFill>
                <a:effectLst/>
                <a:uLnTx/>
                <a:uFillTx/>
                <a:latin typeface="Arial"/>
                <a:ea typeface="Arial"/>
                <a:cs typeface="Arial"/>
                <a:sym typeface="Arial"/>
              </a:rPr>
              <a:t>Pancreatic Juice also breaks down </a:t>
            </a:r>
            <a:r>
              <a:rPr kumimoji="0" lang="en-US" sz="3867" b="0" i="0" u="sng" strike="noStrike" kern="0" cap="none" spc="0" normalizeH="0" baseline="0" noProof="0">
                <a:ln>
                  <a:noFill/>
                </a:ln>
                <a:solidFill>
                  <a:srgbClr val="000000"/>
                </a:solidFill>
                <a:effectLst/>
                <a:uLnTx/>
                <a:uFillTx/>
                <a:latin typeface="Arial"/>
                <a:ea typeface="Arial"/>
                <a:cs typeface="Arial"/>
                <a:sym typeface="Arial"/>
              </a:rPr>
              <a:t>fat</a:t>
            </a:r>
            <a:endParaRPr kumimoji="0" sz="3867" b="0" i="0" u="sng" strike="noStrike" kern="0" cap="none" spc="0" normalizeH="0" baseline="0" noProof="0">
              <a:ln>
                <a:noFill/>
              </a:ln>
              <a:solidFill>
                <a:srgbClr val="000000"/>
              </a:solidFill>
              <a:effectLst/>
              <a:uLnTx/>
              <a:uFillTx/>
              <a:latin typeface="Arial"/>
              <a:ea typeface="Arial"/>
              <a:cs typeface="Arial"/>
              <a:sym typeface="Arial"/>
            </a:endParaRPr>
          </a:p>
        </p:txBody>
      </p:sp>
      <p:sp>
        <p:nvSpPr>
          <p:cNvPr id="245" name="Google Shape;245;p34"/>
          <p:cNvSpPr txBox="1"/>
          <p:nvPr/>
        </p:nvSpPr>
        <p:spPr>
          <a:xfrm>
            <a:off x="200520" y="3798968"/>
            <a:ext cx="2647200" cy="1488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Both Chemicals empty into the </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sng" strike="noStrike" kern="0" cap="none" spc="0" normalizeH="0" baseline="0" noProof="0">
                <a:ln>
                  <a:noFill/>
                </a:ln>
                <a:solidFill>
                  <a:srgbClr val="000000"/>
                </a:solidFill>
                <a:effectLst/>
                <a:uLnTx/>
                <a:uFillTx/>
                <a:latin typeface="Arial"/>
                <a:ea typeface="+mn-ea"/>
                <a:cs typeface="Arial"/>
                <a:sym typeface="Arial"/>
              </a:rPr>
              <a:t>DUODENUM</a:t>
            </a:r>
            <a:endParaRPr kumimoji="0" sz="2933" b="0" i="0" u="sng" strike="noStrike" kern="0" cap="none" spc="0" normalizeH="0" baseline="0" noProof="0">
              <a:ln>
                <a:noFill/>
              </a:ln>
              <a:solidFill>
                <a:srgbClr val="000000"/>
              </a:solidFill>
              <a:effectLst/>
              <a:uLnTx/>
              <a:uFillTx/>
              <a:latin typeface="Arial"/>
              <a:ea typeface="+mn-ea"/>
              <a:cs typeface="Arial"/>
              <a:sym typeface="Arial"/>
            </a:endParaRPr>
          </a:p>
        </p:txBody>
      </p:sp>
      <p:cxnSp>
        <p:nvCxnSpPr>
          <p:cNvPr id="246" name="Google Shape;246;p34"/>
          <p:cNvCxnSpPr/>
          <p:nvPr/>
        </p:nvCxnSpPr>
        <p:spPr>
          <a:xfrm rot="10800000" flipH="1">
            <a:off x="2453351" y="4817423"/>
            <a:ext cx="1864800" cy="195600"/>
          </a:xfrm>
          <a:prstGeom prst="straightConnector1">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p:nvPr/>
        </p:nvSpPr>
        <p:spPr>
          <a:xfrm>
            <a:off x="243840" y="182880"/>
            <a:ext cx="11912400" cy="12516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667" b="0" i="0" u="none" strike="noStrike" kern="0" cap="none" spc="0" normalizeH="0" baseline="0" noProof="0">
                <a:ln>
                  <a:noFill/>
                </a:ln>
                <a:solidFill>
                  <a:srgbClr val="000000"/>
                </a:solidFill>
                <a:effectLst/>
                <a:uLnTx/>
                <a:uFillTx/>
                <a:latin typeface="Arial"/>
                <a:ea typeface="Arial"/>
                <a:cs typeface="Arial"/>
                <a:sym typeface="Arial"/>
              </a:rPr>
              <a:t> Liver</a:t>
            </a:r>
            <a:r>
              <a:rPr kumimoji="0" lang="en-US" sz="4667" b="0" i="0" u="none" strike="noStrike" kern="0" cap="none" spc="0" normalizeH="0" baseline="0" noProof="0">
                <a:ln>
                  <a:noFill/>
                </a:ln>
                <a:solidFill>
                  <a:srgbClr val="000000"/>
                </a:solidFill>
                <a:effectLst/>
                <a:uLnTx/>
                <a:uFillTx/>
                <a:latin typeface="Arial"/>
                <a:ea typeface="+mn-ea"/>
                <a:cs typeface="Arial"/>
                <a:sym typeface="Arial"/>
              </a:rPr>
              <a:t>  </a:t>
            </a:r>
            <a:r>
              <a:rPr kumimoji="0" lang="en-US" sz="3200" b="0" i="0" u="none" strike="noStrike" kern="0" cap="none" spc="0" normalizeH="0" baseline="0" noProof="0">
                <a:ln>
                  <a:noFill/>
                </a:ln>
                <a:solidFill>
                  <a:srgbClr val="000000"/>
                </a:solidFill>
                <a:effectLst/>
                <a:uLnTx/>
                <a:uFillTx/>
                <a:latin typeface="Arial"/>
                <a:ea typeface="Arial"/>
                <a:cs typeface="Arial"/>
                <a:sym typeface="Arial"/>
              </a:rPr>
              <a:t>1 large right lobe  | 1 smaller left lobe</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52" name="Google Shape;252;p35"/>
          <p:cNvPicPr preferRelativeResize="0"/>
          <p:nvPr/>
        </p:nvPicPr>
        <p:blipFill>
          <a:blip r:embed="rId3">
            <a:alphaModFix/>
          </a:blip>
          <a:stretch>
            <a:fillRect/>
          </a:stretch>
        </p:blipFill>
        <p:spPr>
          <a:xfrm>
            <a:off x="1706634" y="1010667"/>
            <a:ext cx="7650433" cy="5635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316413" y="-13"/>
            <a:ext cx="11559200" cy="1804000"/>
          </a:xfrm>
          <a:prstGeom prst="rect">
            <a:avLst/>
          </a:prstGeom>
        </p:spPr>
        <p:txBody>
          <a:bodyPr spcFirstLastPara="1" wrap="square" lIns="41900" tIns="41900" rIns="41900" bIns="41900" anchor="t" anchorCtr="0">
            <a:noAutofit/>
          </a:bodyPr>
          <a:lstStyle/>
          <a:p>
            <a:pPr>
              <a:buNone/>
            </a:pPr>
            <a:r>
              <a:rPr lang="en-US" sz="3733"/>
              <a:t>BILIARY SYSTEM</a:t>
            </a:r>
            <a:endParaRPr sz="3733"/>
          </a:p>
          <a:p>
            <a:pPr>
              <a:buNone/>
            </a:pPr>
            <a:endParaRPr sz="1200"/>
          </a:p>
          <a:p>
            <a:pPr>
              <a:buNone/>
            </a:pPr>
            <a:r>
              <a:rPr lang="en-US" sz="2667"/>
              <a:t>                    Consists of liver, gallbladder, ducts</a:t>
            </a:r>
            <a:endParaRPr sz="2667"/>
          </a:p>
          <a:p>
            <a:pPr>
              <a:buNone/>
            </a:pPr>
            <a:endParaRPr sz="933"/>
          </a:p>
          <a:p>
            <a:pPr>
              <a:buNone/>
            </a:pPr>
            <a:r>
              <a:rPr lang="en-US" sz="2667"/>
              <a:t>                    Functions to create bile used in digestion</a:t>
            </a:r>
            <a:endParaRPr sz="2667"/>
          </a:p>
          <a:p>
            <a:pPr>
              <a:buNone/>
            </a:pPr>
            <a:endParaRPr/>
          </a:p>
          <a:p>
            <a:pPr>
              <a:buNone/>
            </a:pPr>
            <a:r>
              <a:rPr lang="en-US"/>
              <a:t> </a:t>
            </a:r>
            <a:endParaRPr/>
          </a:p>
        </p:txBody>
      </p:sp>
      <p:pic>
        <p:nvPicPr>
          <p:cNvPr id="258" name="Google Shape;258;p36"/>
          <p:cNvPicPr preferRelativeResize="0"/>
          <p:nvPr/>
        </p:nvPicPr>
        <p:blipFill>
          <a:blip r:embed="rId3">
            <a:alphaModFix/>
          </a:blip>
          <a:stretch>
            <a:fillRect/>
          </a:stretch>
        </p:blipFill>
        <p:spPr>
          <a:xfrm>
            <a:off x="455034" y="1961751"/>
            <a:ext cx="5527519" cy="4848700"/>
          </a:xfrm>
          <a:prstGeom prst="rect">
            <a:avLst/>
          </a:prstGeom>
          <a:noFill/>
          <a:ln>
            <a:noFill/>
          </a:ln>
        </p:spPr>
      </p:pic>
      <p:sp>
        <p:nvSpPr>
          <p:cNvPr id="259" name="Google Shape;259;p36"/>
          <p:cNvSpPr txBox="1"/>
          <p:nvPr/>
        </p:nvSpPr>
        <p:spPr>
          <a:xfrm>
            <a:off x="6893800" y="2197900"/>
            <a:ext cx="4904400" cy="43764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(5) Cystic Duct (gallbladder)</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(4) Hepatic Duct (liver)</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Join to form the </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(6)COMMON BILE DUCT</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Empties into the duodenum</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9"/>
          <p:cNvSpPr txBox="1"/>
          <p:nvPr/>
        </p:nvSpPr>
        <p:spPr>
          <a:xfrm>
            <a:off x="383567" y="430067"/>
            <a:ext cx="3986800" cy="2824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i="1" kern="0">
                <a:solidFill>
                  <a:srgbClr val="000000"/>
                </a:solidFill>
                <a:latin typeface="Arial"/>
                <a:cs typeface="Arial"/>
                <a:sym typeface="Arial"/>
              </a:rPr>
              <a:t>I noticed its first attack upon myself by the swelling and bleeding of the gums, followed by the swelling of the legs below the knee.   I lay day after day enduring the most intense suffering of pain in limbs which had turned completely black.  </a:t>
            </a:r>
            <a:endParaRPr sz="2400" i="1" kern="0">
              <a:solidFill>
                <a:srgbClr val="000000"/>
              </a:solidFill>
              <a:latin typeface="Arial"/>
              <a:cs typeface="Arial"/>
              <a:sym typeface="Arial"/>
            </a:endParaRPr>
          </a:p>
          <a:p>
            <a:pPr defTabSz="1219170">
              <a:buClr>
                <a:srgbClr val="000000"/>
              </a:buClr>
            </a:pPr>
            <a:endParaRPr sz="2400" i="1" kern="0">
              <a:solidFill>
                <a:srgbClr val="000000"/>
              </a:solidFill>
              <a:latin typeface="Arial"/>
              <a:cs typeface="Arial"/>
              <a:sym typeface="Arial"/>
            </a:endParaRPr>
          </a:p>
          <a:p>
            <a:pPr defTabSz="1219170">
              <a:buClr>
                <a:srgbClr val="000000"/>
              </a:buClr>
            </a:pPr>
            <a:r>
              <a:rPr lang="en-US" sz="2400" kern="0">
                <a:solidFill>
                  <a:srgbClr val="000000"/>
                </a:solidFill>
                <a:latin typeface="Arial"/>
                <a:cs typeface="Arial"/>
                <a:sym typeface="Arial"/>
              </a:rPr>
              <a:t>What disease is described?</a:t>
            </a:r>
            <a:endParaRPr sz="2400"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p:txBody>
      </p:sp>
      <p:pic>
        <p:nvPicPr>
          <p:cNvPr id="39" name="Google Shape;39;p9" descr="James Lind, from a set of &quot;Moments in medicine&quot; or some such produced by an American pharmaceutical company in the 1950s"/>
          <p:cNvPicPr preferRelativeResize="0"/>
          <p:nvPr/>
        </p:nvPicPr>
        <p:blipFill>
          <a:blip r:embed="rId3">
            <a:alphaModFix/>
          </a:blip>
          <a:stretch>
            <a:fillRect/>
          </a:stretch>
        </p:blipFill>
        <p:spPr>
          <a:xfrm>
            <a:off x="4777234" y="477534"/>
            <a:ext cx="7195100" cy="5090333"/>
          </a:xfrm>
          <a:prstGeom prst="rect">
            <a:avLst/>
          </a:prstGeom>
          <a:noFill/>
          <a:ln>
            <a:noFill/>
          </a:ln>
        </p:spPr>
      </p:pic>
      <p:sp>
        <p:nvSpPr>
          <p:cNvPr id="40" name="Google Shape;40;p9"/>
          <p:cNvSpPr txBox="1"/>
          <p:nvPr/>
        </p:nvSpPr>
        <p:spPr>
          <a:xfrm>
            <a:off x="755500" y="5120267"/>
            <a:ext cx="3370800" cy="755600"/>
          </a:xfrm>
          <a:prstGeom prst="rect">
            <a:avLst/>
          </a:prstGeom>
          <a:solidFill>
            <a:srgbClr val="E69138"/>
          </a:solidFill>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algn="ctr" defTabSz="1219170">
              <a:buClr>
                <a:srgbClr val="000000"/>
              </a:buClr>
            </a:pPr>
            <a:r>
              <a:rPr lang="en-US" sz="4000" kern="0">
                <a:solidFill>
                  <a:srgbClr val="000000"/>
                </a:solidFill>
                <a:latin typeface="Luckiest Guy"/>
                <a:ea typeface="Luckiest Guy"/>
                <a:cs typeface="Luckiest Guy"/>
                <a:sym typeface="Luckiest Guy"/>
              </a:rPr>
              <a:t>Scurvy</a:t>
            </a:r>
            <a:endParaRPr sz="4000" kern="0">
              <a:solidFill>
                <a:srgbClr val="000000"/>
              </a:solidFill>
              <a:latin typeface="Luckiest Guy"/>
              <a:ea typeface="Luckiest Guy"/>
              <a:cs typeface="Luckiest Guy"/>
              <a:sym typeface="Luckiest Guy"/>
            </a:endParaRPr>
          </a:p>
        </p:txBody>
      </p:sp>
      <p:sp>
        <p:nvSpPr>
          <p:cNvPr id="41" name="Google Shape;41;p9"/>
          <p:cNvSpPr txBox="1"/>
          <p:nvPr/>
        </p:nvSpPr>
        <p:spPr>
          <a:xfrm>
            <a:off x="5265533" y="5428267"/>
            <a:ext cx="116400" cy="1396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42;p9"/>
          <p:cNvSpPr txBox="1"/>
          <p:nvPr/>
        </p:nvSpPr>
        <p:spPr>
          <a:xfrm>
            <a:off x="5207433" y="5660767"/>
            <a:ext cx="6532400" cy="488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067" i="1" u="sng" kern="0">
                <a:solidFill>
                  <a:srgbClr val="0000EE"/>
                </a:solidFill>
                <a:latin typeface="Arial"/>
                <a:cs typeface="Arial"/>
                <a:sym typeface="Arial"/>
                <a:hlinkClick r:id="rId4"/>
              </a:rPr>
              <a:t>https://www.bbc.com/news/uk-england-37320399</a:t>
            </a:r>
            <a:endParaRPr sz="1067" i="1" kern="0">
              <a:solidFill>
                <a:srgbClr val="000000"/>
              </a:solidFill>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7"/>
          <p:cNvSpPr txBox="1">
            <a:spLocks noGrp="1"/>
          </p:cNvSpPr>
          <p:nvPr>
            <p:ph type="title"/>
          </p:nvPr>
        </p:nvSpPr>
        <p:spPr>
          <a:xfrm>
            <a:off x="121920" y="91440"/>
            <a:ext cx="11559200" cy="892800"/>
          </a:xfrm>
          <a:prstGeom prst="rect">
            <a:avLst/>
          </a:prstGeom>
        </p:spPr>
        <p:txBody>
          <a:bodyPr spcFirstLastPara="1" wrap="square" lIns="41900" tIns="41900" rIns="41900" bIns="41900" anchor="t" anchorCtr="0">
            <a:noAutofit/>
          </a:bodyPr>
          <a:lstStyle/>
          <a:p>
            <a:pPr>
              <a:buNone/>
            </a:pPr>
            <a:r>
              <a:rPr lang="en-US"/>
              <a:t>Liver Functions</a:t>
            </a:r>
            <a:endParaRPr/>
          </a:p>
        </p:txBody>
      </p:sp>
      <p:sp>
        <p:nvSpPr>
          <p:cNvPr id="265" name="Google Shape;265;p37"/>
          <p:cNvSpPr txBox="1">
            <a:spLocks noGrp="1"/>
          </p:cNvSpPr>
          <p:nvPr>
            <p:ph type="body" idx="1"/>
          </p:nvPr>
        </p:nvSpPr>
        <p:spPr>
          <a:xfrm>
            <a:off x="121920" y="822960"/>
            <a:ext cx="5472800" cy="4028800"/>
          </a:xfrm>
          <a:prstGeom prst="rect">
            <a:avLst/>
          </a:prstGeom>
        </p:spPr>
        <p:txBody>
          <a:bodyPr spcFirstLastPara="1" wrap="square" lIns="41900" tIns="41900" rIns="41900" bIns="41900" anchor="t" anchorCtr="0">
            <a:noAutofit/>
          </a:bodyPr>
          <a:lstStyle/>
          <a:p>
            <a:pPr marL="0" indent="0">
              <a:buNone/>
            </a:pPr>
            <a:r>
              <a:rPr lang="en-US" sz="3467"/>
              <a:t>1.  blood glucose levels</a:t>
            </a:r>
            <a:endParaRPr sz="3467"/>
          </a:p>
          <a:p>
            <a:pPr marL="0" indent="0">
              <a:buNone/>
            </a:pPr>
            <a:r>
              <a:rPr lang="en-US" sz="3467"/>
              <a:t>2.  breakdown of lipids and fats</a:t>
            </a:r>
            <a:endParaRPr sz="3467"/>
          </a:p>
          <a:p>
            <a:pPr marL="0" indent="0">
              <a:buNone/>
            </a:pPr>
            <a:r>
              <a:rPr lang="en-US" sz="3467"/>
              <a:t>3.  protein metabolism</a:t>
            </a:r>
            <a:endParaRPr sz="3467"/>
          </a:p>
          <a:p>
            <a:pPr marL="0" indent="0">
              <a:buNone/>
            </a:pPr>
            <a:r>
              <a:rPr lang="en-US" sz="3467"/>
              <a:t>4.  stores vitamins</a:t>
            </a:r>
            <a:endParaRPr sz="3467"/>
          </a:p>
          <a:p>
            <a:pPr marL="0" indent="0">
              <a:buNone/>
            </a:pPr>
            <a:r>
              <a:rPr lang="en-US" sz="3467"/>
              <a:t>5.  recycles RBCs</a:t>
            </a:r>
            <a:endParaRPr sz="3467"/>
          </a:p>
          <a:p>
            <a:pPr marL="0" indent="0">
              <a:buNone/>
            </a:pPr>
            <a:r>
              <a:rPr lang="en-US" sz="3467"/>
              <a:t>6.  removes toxins</a:t>
            </a:r>
            <a:endParaRPr sz="3467"/>
          </a:p>
          <a:p>
            <a:pPr marL="0" indent="0">
              <a:buNone/>
            </a:pPr>
            <a:r>
              <a:rPr lang="en-US" sz="3467"/>
              <a:t>7.  secretes bile</a:t>
            </a:r>
            <a:endParaRPr sz="3467"/>
          </a:p>
        </p:txBody>
      </p:sp>
      <p:sp>
        <p:nvSpPr>
          <p:cNvPr id="266" name="Google Shape;266;p37"/>
          <p:cNvSpPr txBox="1"/>
          <p:nvPr/>
        </p:nvSpPr>
        <p:spPr>
          <a:xfrm>
            <a:off x="121920" y="5663857"/>
            <a:ext cx="5033200" cy="706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267" b="0" i="0" u="none" strike="noStrike" kern="0" cap="none" spc="0" normalizeH="0" baseline="0" noProof="0">
                <a:ln>
                  <a:noFill/>
                </a:ln>
                <a:solidFill>
                  <a:srgbClr val="000000"/>
                </a:solidFill>
                <a:effectLst/>
                <a:uLnTx/>
                <a:uFillTx/>
                <a:latin typeface="Arial"/>
                <a:ea typeface="+mn-ea"/>
                <a:cs typeface="Arial"/>
                <a:sym typeface="Arial"/>
              </a:rPr>
              <a:t>Bile – yellowish-green liquid aids in digestion, breakdown of fat</a:t>
            </a:r>
            <a:endParaRPr kumimoji="0" sz="22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7" name="Google Shape;267;p37"/>
          <p:cNvPicPr preferRelativeResize="0"/>
          <p:nvPr/>
        </p:nvPicPr>
        <p:blipFill>
          <a:blip r:embed="rId3">
            <a:alphaModFix/>
          </a:blip>
          <a:stretch>
            <a:fillRect/>
          </a:stretch>
        </p:blipFill>
        <p:spPr>
          <a:xfrm>
            <a:off x="5855490" y="535523"/>
            <a:ext cx="4752383" cy="4752383"/>
          </a:xfrm>
          <a:prstGeom prst="rect">
            <a:avLst/>
          </a:prstGeom>
          <a:noFill/>
          <a:ln>
            <a:noFill/>
          </a:ln>
        </p:spPr>
      </p:pic>
    </p:spTree>
    <p:extLst>
      <p:ext uri="{BB962C8B-B14F-4D97-AF65-F5344CB8AC3E}">
        <p14:creationId xmlns:p14="http://schemas.microsoft.com/office/powerpoint/2010/main" val="1337885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8" descr="Mild forms of this case are relatively common in incidence, but not common in this severity. The story of Patient AJ is based on literature. References below.&#10;Patient AJ portrayed by Marcus Ellison Jr&#10;Production Assistant: Bradley Williams&#10;Music by Lifeformed ► https://lifeformed.bandcamp.com&#10;&#10;Medicine ► https://www.youtube.com/playlist?list=PL26HeTCO57qcMQB6CrU6QRzEi9tt9l1FI&#10;Toxicology ► https://www.youtube.com/playlist?list=PL26HeTCO57qe9SS_dttfWVHL8boBWxJGp&#10;A Woman Drank 1 Liter Soy Sauce Colon Cleanse In 2 Hours. This Is What Happened To Her Brain. ► https://www.youtube.com/watch?v=QiBpKuTrFrw&#10;A Woman Couldn't Sleep For 9 Days. This Is What Happened To Her Colon. ► https://www.youtube.com/watch?v=v4vsZw0D9Mo&#10;A Boy Ate 150 Gummy Vitamins For Breakfast. This Is What Happened To His Bones. ► https://www.youtube.com/watch?v=mZ6nREONy_4&#10;A Scientist Spilled 2 Drops Organic Mercury On Her Hand. This Is What Happened To Her Brain. ► https://www.youtube.com/watch?v=NJ7M01jV058&#10;A Student Felt A Sharp Pain In Her Side. This Is How Her Organs Shut Down.►  https://www.youtube.com/watch?v=3QS3-wY-Xwg&#10;A Mom Drank 3 Gallons Water In 2 Hours. This is What Happened to Her Brain. ► https://www.youtube.com/watch?v=J3HivpHP-5I&#10;A Farmer Removed His Own Skin Cancer With A Pocket Knife. This Is What Happened To His Brain. ► https://www.youtube.com/watch?v=KKaJhQBusH8&#10;&#10;Thumbnail derived from Cirrhosis of the Liver by Wellcome&#10;Closed Ackee (Blighia sapida) Fruit on Tree By Jerome Walker&#10;Acute Hepatic Necrosis Slide by David E. Kleiner, MD, PhD of National Cancer Institute&#10;Cirrhosis Hepatis by Alfred Kast of Wellcome&#10;Cirrhosis With Fatty Degeneration of the Liver by Wellcome&#10;Cirrhosis of the Liver (Trichrome Stain) by Ed Uthman&#10;&#10;References:&#10;[1] Naranjo M. et. al. Sudden death of a young adult associated with Bacillus cereus food poisoning. J Clin Microbiol. 2011 Dec;49(12):4379-81. https://www.ncbi.nlm.nih.gov/pmc/articles/PMC3232990/&#10;&#10;[2] Derrick K et. al. Fatal Family Outbreak of Bacillus cereus-Associated Food Poisoning. J Clin Microbiol. 2005 Aug;43(8):4277-9. https://www.ncbi.nlm.nih.gov/pmc/articles/PMC1233987/&#10;&#10;[3] Mahler H. et. al. N Engl J Med. 1997 Apr 17;336(16):1142-8. Fulminant liver failure in association with the emetic toxin of Bacillus cereus. https://www.ncbi.nlm.nih.gov/pubmed/9099658/&#10;&#10;[4] Ng CKF. et. al. Hepatorenal Syndrome. Clin Biochem Rev. 2007 Feb; 28(1): 11–17. https://www.ncbi.nlm.nih.gov/pmc/articles/PMC1904420/ &#10;&#10;[5] Scott TR et. al. Pathophysiology of cerebral oedema in acute liver failure. World J Gastroenterol. 2013 Dec 28; 19(48): 9240–9255. https://www.ncbi.nlm.nih.gov/pmc/articles/PMC3882398/&#10;&#10;[6] Tanaka K. On the mode of action of hypoglycin A. 3. Isolation and identification of cis-4-decene-1,10-dioic, cis, cis-4,7-decadiene-1,10-dioic, cis-4-octene-1,8-dioic, glutaric, and adipic acids, N-(methylenecyclopropyl)acetylglycine, and N-isovalerylglycine from urine of hypoglycin A-treated rats. J Biol Chem. 1972 Dec 10;247(23):7465–7478. https://www.ncbi.nlm.nih.gov/pubmed/4636318/&#10;&#10;[7] Tanaka K. et. al. Jamaican vomiting sickness. Biochemical investigation of two cases. N Engl J Med. 1976 Aug 26;295(9):461-7. https://www.ncbi.nlm.nih.gov/pubmed/940578/&#10;&#10;[8] Reye RD. et. al. ENCEPHALOPATHY AND FATTY DEGENERATION OF THE VISCERA. A DISEASE ENTITY IN CHILDHOOD. Lancet. 1963 Oct 12;2(7311):749-52. https://www.ncbi.nlm.nih.gov/pubmed/14055046&#10;&#10;[9] Ekman JV et. al.  Cereulide produced by Bacillus cereus increases the fitness of the producer organism in low-potassium environments. Microbiology. 2012 Apr;158(Pt 4):1106-16. https://www.ncbi.nlm.nih.gov/pubmed/22241046/&#10;&#10;These cases are patients who I, or my colleagues have seen. They are de-identified and many instances have been presented in more depth in an academic setting. These videos are not individual medical advice and are for general educational purposes only.  I do not give medical advice over the internet, see your own physician in person for that." title="A Student Ate 5 Day Old Pasta For Lunch. This Is How His Liver Shut Down.">
            <a:hlinkClick r:id="rId3"/>
          </p:cNvPr>
          <p:cNvPicPr preferRelativeResize="0"/>
          <p:nvPr/>
        </p:nvPicPr>
        <p:blipFill>
          <a:blip r:embed="rId4">
            <a:alphaModFix/>
          </a:blip>
          <a:stretch>
            <a:fillRect/>
          </a:stretch>
        </p:blipFill>
        <p:spPr>
          <a:xfrm>
            <a:off x="1725500" y="411001"/>
            <a:ext cx="8236333" cy="6177233"/>
          </a:xfrm>
          <a:prstGeom prst="rect">
            <a:avLst/>
          </a:prstGeom>
          <a:noFill/>
          <a:ln>
            <a:noFill/>
          </a:ln>
        </p:spPr>
      </p:pic>
    </p:spTree>
    <p:extLst>
      <p:ext uri="{BB962C8B-B14F-4D97-AF65-F5344CB8AC3E}">
        <p14:creationId xmlns:p14="http://schemas.microsoft.com/office/powerpoint/2010/main" val="75610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type="body" idx="1"/>
          </p:nvPr>
        </p:nvSpPr>
        <p:spPr>
          <a:xfrm>
            <a:off x="400633" y="3966033"/>
            <a:ext cx="11559200" cy="2492000"/>
          </a:xfrm>
          <a:prstGeom prst="rect">
            <a:avLst/>
          </a:prstGeom>
        </p:spPr>
        <p:txBody>
          <a:bodyPr spcFirstLastPara="1" wrap="square" lIns="41900" tIns="41900" rIns="41900" bIns="41900" anchor="t" anchorCtr="0">
            <a:noAutofit/>
          </a:bodyPr>
          <a:lstStyle/>
          <a:p>
            <a:pPr marL="0" indent="0">
              <a:buNone/>
            </a:pPr>
            <a:r>
              <a:rPr lang="en-US" sz="2667" b="1"/>
              <a:t>Remember Bili Lights?</a:t>
            </a:r>
            <a:endParaRPr sz="2667" b="1"/>
          </a:p>
          <a:p>
            <a:pPr marL="0" indent="0">
              <a:buNone/>
            </a:pPr>
            <a:endParaRPr sz="1067" b="1"/>
          </a:p>
          <a:p>
            <a:pPr marL="0" indent="0" algn="l">
              <a:buNone/>
            </a:pPr>
            <a:r>
              <a:rPr lang="en-US" sz="2667"/>
              <a:t>Using bili lights is a therapeutic procedure performed on newborn or premature infants to reduce elevated levels of bilirubin. If blood levels of bilirubin become too high, the bilirubin begins to dissolve in the body tissues, producing the characteristic yellow eyes and skin of jaundice. </a:t>
            </a:r>
            <a:endParaRPr sz="2667"/>
          </a:p>
        </p:txBody>
      </p:sp>
      <p:pic>
        <p:nvPicPr>
          <p:cNvPr id="278" name="Google Shape;278;p39"/>
          <p:cNvPicPr preferRelativeResize="0"/>
          <p:nvPr/>
        </p:nvPicPr>
        <p:blipFill>
          <a:blip r:embed="rId3">
            <a:alphaModFix/>
          </a:blip>
          <a:stretch>
            <a:fillRect/>
          </a:stretch>
        </p:blipFill>
        <p:spPr>
          <a:xfrm>
            <a:off x="3092167" y="348734"/>
            <a:ext cx="5722133" cy="3560967"/>
          </a:xfrm>
          <a:prstGeom prst="rect">
            <a:avLst/>
          </a:prstGeom>
          <a:noFill/>
          <a:ln>
            <a:noFill/>
          </a:ln>
        </p:spPr>
      </p:pic>
    </p:spTree>
    <p:extLst>
      <p:ext uri="{BB962C8B-B14F-4D97-AF65-F5344CB8AC3E}">
        <p14:creationId xmlns:p14="http://schemas.microsoft.com/office/powerpoint/2010/main" val="3243483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0"/>
          <p:cNvSpPr txBox="1"/>
          <p:nvPr/>
        </p:nvSpPr>
        <p:spPr>
          <a:xfrm>
            <a:off x="310140" y="2140177"/>
            <a:ext cx="6234800" cy="28184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000000"/>
                </a:solidFill>
                <a:effectLst/>
                <a:uLnTx/>
                <a:uFillTx/>
                <a:latin typeface="Arial"/>
                <a:ea typeface="Arial"/>
                <a:cs typeface="Arial"/>
                <a:sym typeface="Arial"/>
              </a:rPr>
              <a:t>1.  Duodenum</a:t>
            </a:r>
            <a:endParaRPr kumimoji="0" sz="33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000000"/>
                </a:solidFill>
                <a:effectLst/>
                <a:uLnTx/>
                <a:uFillTx/>
                <a:latin typeface="Arial"/>
                <a:ea typeface="Arial"/>
                <a:cs typeface="Arial"/>
                <a:sym typeface="Arial"/>
              </a:rPr>
              <a:t>2.  Jejunum</a:t>
            </a:r>
            <a:endParaRPr kumimoji="0" sz="33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3333" b="0" i="0" u="none" strike="noStrike" kern="0" cap="none" spc="0" normalizeH="0" baseline="0" noProof="0">
                <a:ln>
                  <a:noFill/>
                </a:ln>
                <a:solidFill>
                  <a:srgbClr val="000000"/>
                </a:solidFill>
                <a:effectLst/>
                <a:uLnTx/>
                <a:uFillTx/>
                <a:latin typeface="Arial"/>
                <a:ea typeface="Arial"/>
                <a:cs typeface="Arial"/>
                <a:sym typeface="Arial"/>
              </a:rPr>
              <a:t>3.  Ileum</a:t>
            </a:r>
            <a:endParaRPr kumimoji="0" sz="33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endParaRPr kumimoji="0" sz="4667"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endParaRPr kumimoji="0" sz="4667"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667" b="0" i="0" u="none" strike="noStrike" kern="0" cap="none" spc="0" normalizeH="0" baseline="0" noProof="0">
                <a:ln>
                  <a:noFill/>
                </a:ln>
                <a:solidFill>
                  <a:srgbClr val="000000"/>
                </a:solidFill>
                <a:effectLst/>
                <a:uLnTx/>
                <a:uFillTx/>
                <a:latin typeface="Arial"/>
                <a:ea typeface="Arial"/>
                <a:cs typeface="Arial"/>
                <a:sym typeface="Arial"/>
              </a:rPr>
              <a:t> </a:t>
            </a:r>
            <a:endParaRPr kumimoji="0" sz="46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84" name="Google Shape;284;p40"/>
          <p:cNvPicPr preferRelativeResize="0"/>
          <p:nvPr/>
        </p:nvPicPr>
        <p:blipFill>
          <a:blip r:embed="rId3">
            <a:alphaModFix/>
          </a:blip>
          <a:stretch>
            <a:fillRect/>
          </a:stretch>
        </p:blipFill>
        <p:spPr>
          <a:xfrm>
            <a:off x="6602268" y="1102165"/>
            <a:ext cx="4962400" cy="5543200"/>
          </a:xfrm>
          <a:prstGeom prst="rect">
            <a:avLst/>
          </a:prstGeom>
          <a:noFill/>
          <a:ln>
            <a:noFill/>
          </a:ln>
        </p:spPr>
      </p:pic>
      <p:sp>
        <p:nvSpPr>
          <p:cNvPr id="285" name="Google Shape;285;p40"/>
          <p:cNvSpPr txBox="1"/>
          <p:nvPr/>
        </p:nvSpPr>
        <p:spPr>
          <a:xfrm>
            <a:off x="414767" y="4743235"/>
            <a:ext cx="5164800" cy="9824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sng" strike="noStrike" kern="0" cap="none" spc="0" normalizeH="0" baseline="0" noProof="0">
                <a:ln>
                  <a:noFill/>
                </a:ln>
                <a:solidFill>
                  <a:srgbClr val="000000"/>
                </a:solidFill>
                <a:effectLst/>
                <a:uLnTx/>
                <a:uFillTx/>
                <a:latin typeface="Arial"/>
                <a:ea typeface="+mn-ea"/>
                <a:cs typeface="Arial"/>
                <a:sym typeface="Arial"/>
              </a:rPr>
              <a:t>MESENTERY</a:t>
            </a:r>
            <a:r>
              <a:rPr kumimoji="0" lang="en-US" sz="2400" b="0" i="0" u="none" strike="noStrike" kern="0" cap="none" spc="0" normalizeH="0" baseline="0" noProof="0">
                <a:ln>
                  <a:noFill/>
                </a:ln>
                <a:solidFill>
                  <a:srgbClr val="000000"/>
                </a:solidFill>
                <a:effectLst/>
                <a:uLnTx/>
                <a:uFillTx/>
                <a:latin typeface="Arial"/>
                <a:ea typeface="+mn-ea"/>
                <a:cs typeface="Arial"/>
                <a:sym typeface="Arial"/>
              </a:rPr>
              <a:t> - supports coils of  small intestine and contains blood vessels</a:t>
            </a:r>
            <a:endParaRPr kumimoji="0" sz="24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286" name="Google Shape;286;p40"/>
          <p:cNvCxnSpPr/>
          <p:nvPr/>
        </p:nvCxnSpPr>
        <p:spPr>
          <a:xfrm rot="10800000" flipH="1">
            <a:off x="5025937" y="4429365"/>
            <a:ext cx="3576400" cy="1149200"/>
          </a:xfrm>
          <a:prstGeom prst="straightConnector1">
            <a:avLst/>
          </a:prstGeom>
          <a:noFill/>
          <a:ln w="28575" cap="flat" cmpd="sng">
            <a:solidFill>
              <a:schemeClr val="dk2"/>
            </a:solidFill>
            <a:prstDash val="solid"/>
            <a:round/>
            <a:headEnd type="none" w="med" len="med"/>
            <a:tailEnd type="triangle" w="med" len="med"/>
          </a:ln>
        </p:spPr>
      </p:cxnSp>
      <p:sp>
        <p:nvSpPr>
          <p:cNvPr id="287" name="Google Shape;287;p40"/>
          <p:cNvSpPr txBox="1"/>
          <p:nvPr/>
        </p:nvSpPr>
        <p:spPr>
          <a:xfrm>
            <a:off x="200551" y="262777"/>
            <a:ext cx="11040000" cy="15208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20139"/>
              </a:lnSpc>
              <a:spcBef>
                <a:spcPts val="0"/>
              </a:spcBef>
              <a:spcAft>
                <a:spcPts val="0"/>
              </a:spcAft>
              <a:buClr>
                <a:srgbClr val="000000"/>
              </a:buClr>
              <a:buSzPts val="900"/>
              <a:buFontTx/>
              <a:buNone/>
              <a:tabLst/>
              <a:defRPr/>
            </a:pPr>
            <a:r>
              <a:rPr kumimoji="0" lang="en-US" sz="3333" b="0" i="0" u="none" strike="noStrike" kern="0" cap="none" spc="0" normalizeH="0" baseline="0" noProof="0">
                <a:ln>
                  <a:noFill/>
                </a:ln>
                <a:solidFill>
                  <a:srgbClr val="000000"/>
                </a:solidFill>
                <a:effectLst/>
                <a:uLnTx/>
                <a:uFillTx/>
                <a:latin typeface="Arial"/>
                <a:ea typeface="+mn-ea"/>
                <a:cs typeface="Arial"/>
                <a:sym typeface="Arial"/>
              </a:rPr>
              <a:t>Small Intestine</a:t>
            </a:r>
            <a:endParaRPr kumimoji="0" sz="33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Pts val="900"/>
              <a:buFontTx/>
              <a:buNone/>
              <a:tabLst/>
              <a:defRPr/>
            </a:pPr>
            <a:endParaRPr kumimoji="0" sz="13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Pts val="900"/>
              <a:buFontTx/>
              <a:buNone/>
              <a:tabLst/>
              <a:defRPr/>
            </a:pPr>
            <a:r>
              <a:rPr kumimoji="0" lang="en-US" sz="3333" b="0" i="0" u="none" strike="noStrike" kern="0" cap="none" spc="0" normalizeH="0" baseline="0" noProof="0">
                <a:ln>
                  <a:noFill/>
                </a:ln>
                <a:solidFill>
                  <a:srgbClr val="000000"/>
                </a:solidFill>
                <a:effectLst/>
                <a:uLnTx/>
                <a:uFillTx/>
                <a:latin typeface="Arial"/>
                <a:ea typeface="+mn-ea"/>
                <a:cs typeface="Arial"/>
                <a:sym typeface="Arial"/>
              </a:rPr>
              <a:t>Main function: </a:t>
            </a:r>
            <a:r>
              <a:rPr kumimoji="0" lang="en-US" sz="3333" b="0" i="0" u="sng" strike="noStrike" kern="0" cap="none" spc="0" normalizeH="0" baseline="0" noProof="0">
                <a:ln>
                  <a:noFill/>
                </a:ln>
                <a:solidFill>
                  <a:srgbClr val="000000"/>
                </a:solidFill>
                <a:effectLst/>
                <a:uLnTx/>
                <a:uFillTx/>
                <a:latin typeface="Arial"/>
                <a:ea typeface="+mn-ea"/>
                <a:cs typeface="Arial"/>
                <a:sym typeface="Arial"/>
              </a:rPr>
              <a:t>absorption</a:t>
            </a:r>
            <a:r>
              <a:rPr kumimoji="0" lang="en-US" sz="3333" b="0" i="0" u="none" strike="noStrike" kern="0" cap="none" spc="0" normalizeH="0" baseline="0" noProof="0">
                <a:ln>
                  <a:noFill/>
                </a:ln>
                <a:solidFill>
                  <a:srgbClr val="000000"/>
                </a:solidFill>
                <a:effectLst/>
                <a:uLnTx/>
                <a:uFillTx/>
                <a:latin typeface="Arial"/>
                <a:ea typeface="+mn-ea"/>
                <a:cs typeface="Arial"/>
                <a:sym typeface="Arial"/>
              </a:rPr>
              <a:t> of nutrients</a:t>
            </a:r>
            <a:endParaRPr kumimoji="0" sz="3333"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47140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0" y="0"/>
            <a:ext cx="11552000" cy="891600"/>
          </a:xfrm>
          <a:prstGeom prst="rect">
            <a:avLst/>
          </a:prstGeom>
        </p:spPr>
        <p:txBody>
          <a:bodyPr spcFirstLastPara="1" wrap="square" lIns="41900" tIns="41900" rIns="41900" bIns="41900" anchor="t" anchorCtr="0">
            <a:noAutofit/>
          </a:bodyPr>
          <a:lstStyle/>
          <a:p>
            <a:pPr>
              <a:buNone/>
            </a:pPr>
            <a:r>
              <a:rPr lang="en-US" u="sng"/>
              <a:t>Greater Omentum</a:t>
            </a:r>
            <a:r>
              <a:rPr lang="en-US" sz="2667"/>
              <a:t> (peritoneum)</a:t>
            </a:r>
            <a:endParaRPr sz="2667"/>
          </a:p>
        </p:txBody>
      </p:sp>
      <p:sp>
        <p:nvSpPr>
          <p:cNvPr id="293" name="Google Shape;293;p41"/>
          <p:cNvSpPr txBox="1">
            <a:spLocks noGrp="1"/>
          </p:cNvSpPr>
          <p:nvPr>
            <p:ph type="body" idx="1"/>
          </p:nvPr>
        </p:nvSpPr>
        <p:spPr>
          <a:xfrm>
            <a:off x="243629" y="891540"/>
            <a:ext cx="11471600" cy="1064800"/>
          </a:xfrm>
          <a:prstGeom prst="rect">
            <a:avLst/>
          </a:prstGeom>
        </p:spPr>
        <p:txBody>
          <a:bodyPr spcFirstLastPara="1" wrap="square" lIns="41900" tIns="41900" rIns="41900" bIns="41900" anchor="t" anchorCtr="0">
            <a:noAutofit/>
          </a:bodyPr>
          <a:lstStyle/>
          <a:p>
            <a:pPr marL="0" indent="0">
              <a:buNone/>
            </a:pPr>
            <a:r>
              <a:rPr lang="en-US" sz="4133"/>
              <a:t>a  "curtain-like" membrane that covers the intestines, stores fat and lays like a drape</a:t>
            </a:r>
            <a:endParaRPr sz="4133"/>
          </a:p>
        </p:txBody>
      </p:sp>
      <p:pic>
        <p:nvPicPr>
          <p:cNvPr id="294" name="Google Shape;294;p41"/>
          <p:cNvPicPr preferRelativeResize="0"/>
          <p:nvPr/>
        </p:nvPicPr>
        <p:blipFill>
          <a:blip r:embed="rId3">
            <a:alphaModFix/>
          </a:blip>
          <a:stretch>
            <a:fillRect/>
          </a:stretch>
        </p:blipFill>
        <p:spPr>
          <a:xfrm>
            <a:off x="1417560" y="2121729"/>
            <a:ext cx="9123960" cy="4510372"/>
          </a:xfrm>
          <a:prstGeom prst="rect">
            <a:avLst/>
          </a:prstGeom>
          <a:noFill/>
          <a:ln>
            <a:noFill/>
          </a:ln>
        </p:spPr>
      </p:pic>
    </p:spTree>
    <p:extLst>
      <p:ext uri="{BB962C8B-B14F-4D97-AF65-F5344CB8AC3E}">
        <p14:creationId xmlns:p14="http://schemas.microsoft.com/office/powerpoint/2010/main" val="164495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2"/>
          <p:cNvSpPr txBox="1"/>
          <p:nvPr/>
        </p:nvSpPr>
        <p:spPr>
          <a:xfrm>
            <a:off x="630751" y="350820"/>
            <a:ext cx="4519600" cy="3464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20138"/>
              </a:lnSpc>
              <a:spcBef>
                <a:spcPts val="0"/>
              </a:spcBef>
              <a:spcAft>
                <a:spcPts val="0"/>
              </a:spcAft>
              <a:buClr>
                <a:srgbClr val="000000"/>
              </a:buClr>
              <a:buSzTx/>
              <a:buFontTx/>
              <a:buNone/>
              <a:tabLst/>
              <a:defRPr/>
            </a:pPr>
            <a:r>
              <a:rPr kumimoji="0" lang="en-US" sz="2267" b="0" i="0" u="none" strike="noStrike" kern="0" cap="none" spc="0" normalizeH="0" baseline="0" noProof="0">
                <a:ln>
                  <a:noFill/>
                </a:ln>
                <a:solidFill>
                  <a:srgbClr val="000000"/>
                </a:solidFill>
                <a:effectLst/>
                <a:uLnTx/>
                <a:uFillTx/>
                <a:latin typeface="Arial"/>
                <a:ea typeface="Arial"/>
                <a:cs typeface="Arial"/>
                <a:sym typeface="Arial"/>
              </a:rPr>
              <a:t>Greater Omentum</a:t>
            </a:r>
            <a:endParaRPr kumimoji="0" sz="22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00" name="Google Shape;300;p42"/>
          <p:cNvPicPr preferRelativeResize="0"/>
          <p:nvPr/>
        </p:nvPicPr>
        <p:blipFill>
          <a:blip r:embed="rId3">
            <a:alphaModFix/>
          </a:blip>
          <a:stretch>
            <a:fillRect/>
          </a:stretch>
        </p:blipFill>
        <p:spPr>
          <a:xfrm>
            <a:off x="720231" y="1268268"/>
            <a:ext cx="5773367" cy="4578467"/>
          </a:xfrm>
          <a:prstGeom prst="rect">
            <a:avLst/>
          </a:prstGeom>
          <a:noFill/>
          <a:ln>
            <a:noFill/>
          </a:ln>
        </p:spPr>
      </p:pic>
      <p:pic>
        <p:nvPicPr>
          <p:cNvPr id="301" name="Google Shape;301;p42"/>
          <p:cNvPicPr preferRelativeResize="0"/>
          <p:nvPr/>
        </p:nvPicPr>
        <p:blipFill>
          <a:blip r:embed="rId4">
            <a:alphaModFix/>
          </a:blip>
          <a:stretch>
            <a:fillRect/>
          </a:stretch>
        </p:blipFill>
        <p:spPr>
          <a:xfrm>
            <a:off x="7362091" y="786511"/>
            <a:ext cx="3333735" cy="2505060"/>
          </a:xfrm>
          <a:prstGeom prst="rect">
            <a:avLst/>
          </a:prstGeom>
          <a:noFill/>
          <a:ln>
            <a:noFill/>
          </a:ln>
        </p:spPr>
      </p:pic>
      <p:pic>
        <p:nvPicPr>
          <p:cNvPr id="302" name="Google Shape;302;p42"/>
          <p:cNvPicPr preferRelativeResize="0"/>
          <p:nvPr/>
        </p:nvPicPr>
        <p:blipFill>
          <a:blip r:embed="rId5">
            <a:alphaModFix/>
          </a:blip>
          <a:stretch>
            <a:fillRect/>
          </a:stretch>
        </p:blipFill>
        <p:spPr>
          <a:xfrm>
            <a:off x="7026956" y="3837585"/>
            <a:ext cx="3752843" cy="2876535"/>
          </a:xfrm>
          <a:prstGeom prst="rect">
            <a:avLst/>
          </a:prstGeom>
          <a:noFill/>
          <a:ln>
            <a:noFill/>
          </a:ln>
        </p:spPr>
      </p:pic>
    </p:spTree>
    <p:extLst>
      <p:ext uri="{BB962C8B-B14F-4D97-AF65-F5344CB8AC3E}">
        <p14:creationId xmlns:p14="http://schemas.microsoft.com/office/powerpoint/2010/main" val="3105260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3"/>
          <p:cNvPicPr preferRelativeResize="0"/>
          <p:nvPr/>
        </p:nvPicPr>
        <p:blipFill>
          <a:blip r:embed="rId3">
            <a:alphaModFix/>
          </a:blip>
          <a:stretch>
            <a:fillRect/>
          </a:stretch>
        </p:blipFill>
        <p:spPr>
          <a:xfrm>
            <a:off x="1748961" y="1793911"/>
            <a:ext cx="8381991" cy="4714875"/>
          </a:xfrm>
          <a:prstGeom prst="rect">
            <a:avLst/>
          </a:prstGeom>
          <a:noFill/>
          <a:ln>
            <a:noFill/>
          </a:ln>
        </p:spPr>
      </p:pic>
      <p:sp>
        <p:nvSpPr>
          <p:cNvPr id="308" name="Google Shape;308;p43"/>
          <p:cNvSpPr txBox="1"/>
          <p:nvPr/>
        </p:nvSpPr>
        <p:spPr>
          <a:xfrm>
            <a:off x="753500" y="171700"/>
            <a:ext cx="11218800" cy="12464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133" b="0" i="0" u="none" strike="noStrike" kern="0" cap="none" spc="0" normalizeH="0" baseline="0" noProof="0">
                <a:ln>
                  <a:noFill/>
                </a:ln>
                <a:solidFill>
                  <a:srgbClr val="000000"/>
                </a:solidFill>
                <a:effectLst/>
                <a:uLnTx/>
                <a:uFillTx/>
                <a:latin typeface="Arial"/>
                <a:ea typeface="Arial"/>
                <a:cs typeface="Arial"/>
                <a:sym typeface="Arial"/>
              </a:rPr>
              <a:t>Intestinal villi - increase surface area </a:t>
            </a:r>
            <a:r>
              <a:rPr kumimoji="0" lang="en-US" sz="4133" b="0" i="0" u="none" strike="noStrike" kern="0" cap="none" spc="0" normalizeH="0" baseline="0" noProof="0">
                <a:ln>
                  <a:noFill/>
                </a:ln>
                <a:solidFill>
                  <a:srgbClr val="000000"/>
                </a:solidFill>
                <a:effectLst/>
                <a:uLnTx/>
                <a:uFillTx/>
                <a:latin typeface="Arial"/>
                <a:ea typeface="+mn-ea"/>
                <a:cs typeface="Arial"/>
                <a:sym typeface="Arial"/>
              </a:rPr>
              <a:t>for </a:t>
            </a:r>
            <a:r>
              <a:rPr kumimoji="0" lang="en-US" sz="4133" b="0" i="0" u="sng" strike="noStrike" kern="0" cap="none" spc="0" normalizeH="0" baseline="0" noProof="0">
                <a:ln>
                  <a:noFill/>
                </a:ln>
                <a:solidFill>
                  <a:srgbClr val="000000"/>
                </a:solidFill>
                <a:effectLst/>
                <a:uLnTx/>
                <a:uFillTx/>
                <a:latin typeface="Arial"/>
                <a:ea typeface="+mn-ea"/>
                <a:cs typeface="Arial"/>
                <a:sym typeface="Arial"/>
              </a:rPr>
              <a:t>absorption of nutrients</a:t>
            </a:r>
            <a:endParaRPr kumimoji="0" sz="4133" b="0" i="0" u="sng"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03740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p:nvPr/>
        </p:nvSpPr>
        <p:spPr>
          <a:xfrm>
            <a:off x="260700" y="85455"/>
            <a:ext cx="4892800" cy="841200"/>
          </a:xfrm>
          <a:prstGeom prst="rect">
            <a:avLst/>
          </a:prstGeom>
          <a:noFill/>
          <a:ln>
            <a:noFill/>
          </a:ln>
        </p:spPr>
        <p:txBody>
          <a:bodyPr spcFirstLastPara="1" wrap="square" lIns="41900" tIns="41900" rIns="41900" bIns="41900" anchor="t" anchorCtr="0">
            <a:noAutofit/>
          </a:bodyPr>
          <a:lstStyle/>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r>
              <a:rPr kumimoji="0" lang="en-US" sz="4667" b="0" i="0" u="none" strike="noStrike" kern="0" cap="none" spc="0" normalizeH="0" baseline="0" noProof="0">
                <a:ln>
                  <a:noFill/>
                </a:ln>
                <a:solidFill>
                  <a:srgbClr val="000000"/>
                </a:solidFill>
                <a:effectLst/>
                <a:uLnTx/>
                <a:uFillTx/>
                <a:latin typeface="Arial"/>
                <a:ea typeface="Arial"/>
                <a:cs typeface="Arial"/>
                <a:sym typeface="Arial"/>
              </a:rPr>
              <a:t>Large Intestine</a:t>
            </a:r>
            <a:endParaRPr kumimoji="0" sz="4667"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20139"/>
              </a:lnSpc>
              <a:spcBef>
                <a:spcPts val="0"/>
              </a:spcBef>
              <a:spcAft>
                <a:spcPts val="0"/>
              </a:spcAft>
              <a:buClr>
                <a:srgbClr val="000000"/>
              </a:buClr>
              <a:buSzTx/>
              <a:buFontTx/>
              <a:buNone/>
              <a:tabLst/>
              <a:defRPr/>
            </a:pPr>
            <a:endParaRPr kumimoji="0" sz="4133"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14" name="Google Shape;314;p44"/>
          <p:cNvPicPr preferRelativeResize="0"/>
          <p:nvPr/>
        </p:nvPicPr>
        <p:blipFill>
          <a:blip r:embed="rId3">
            <a:alphaModFix/>
          </a:blip>
          <a:stretch>
            <a:fillRect/>
          </a:stretch>
        </p:blipFill>
        <p:spPr>
          <a:xfrm>
            <a:off x="6567907" y="457810"/>
            <a:ext cx="4772227" cy="4343783"/>
          </a:xfrm>
          <a:prstGeom prst="rect">
            <a:avLst/>
          </a:prstGeom>
          <a:noFill/>
          <a:ln>
            <a:noFill/>
          </a:ln>
        </p:spPr>
      </p:pic>
      <p:sp>
        <p:nvSpPr>
          <p:cNvPr id="315" name="Google Shape;315;p44"/>
          <p:cNvSpPr txBox="1"/>
          <p:nvPr/>
        </p:nvSpPr>
        <p:spPr>
          <a:xfrm>
            <a:off x="260700" y="1084464"/>
            <a:ext cx="5694800" cy="3253200"/>
          </a:xfrm>
          <a:prstGeom prst="rect">
            <a:avLst/>
          </a:prstGeom>
          <a:noFill/>
          <a:ln>
            <a:noFill/>
          </a:ln>
        </p:spPr>
        <p:txBody>
          <a:bodyPr spcFirstLastPara="1" wrap="square" lIns="100567" tIns="100567" rIns="100567" bIns="100567" anchor="t" anchorCtr="0">
            <a:noAutofit/>
          </a:bodyPr>
          <a:lstStyle/>
          <a:p>
            <a:pPr marL="507987" marR="0" lvl="0" indent="-440256" algn="l" defTabSz="1219170" rtl="0" eaLnBrk="1" fontAlgn="auto" latinLnBrk="0" hangingPunct="1">
              <a:lnSpc>
                <a:spcPct val="100000"/>
              </a:lnSpc>
              <a:spcBef>
                <a:spcPts val="0"/>
              </a:spcBef>
              <a:spcAft>
                <a:spcPts val="0"/>
              </a:spcAft>
              <a:buClr>
                <a:srgbClr val="000000"/>
              </a:buClr>
              <a:buSzPts val="2200"/>
              <a:buFont typeface="Arial"/>
              <a:buAutoNum type="arabicPeriod"/>
              <a:tabLst/>
              <a:defRPr/>
            </a:pPr>
            <a:r>
              <a:rPr kumimoji="0" lang="en-US" sz="2933" b="0" i="0" u="sng" strike="noStrike" kern="0" cap="none" spc="0" normalizeH="0" baseline="0" noProof="0">
                <a:ln>
                  <a:noFill/>
                </a:ln>
                <a:solidFill>
                  <a:srgbClr val="000000"/>
                </a:solidFill>
                <a:effectLst/>
                <a:uLnTx/>
                <a:uFillTx/>
                <a:latin typeface="Arial"/>
                <a:ea typeface="+mn-ea"/>
                <a:cs typeface="Arial"/>
                <a:sym typeface="Arial"/>
              </a:rPr>
              <a:t>Cecum </a:t>
            </a:r>
            <a:r>
              <a:rPr kumimoji="0" lang="en-US" sz="2933" b="0" i="0" u="none" strike="noStrike" kern="0" cap="none" spc="0" normalizeH="0" baseline="0" noProof="0">
                <a:ln>
                  <a:noFill/>
                </a:ln>
                <a:solidFill>
                  <a:srgbClr val="000000"/>
                </a:solidFill>
                <a:effectLst/>
                <a:uLnTx/>
                <a:uFillTx/>
                <a:latin typeface="Arial"/>
                <a:ea typeface="+mn-ea"/>
                <a:cs typeface="Arial"/>
                <a:sym typeface="Arial"/>
              </a:rPr>
              <a:t> = start of large intestine, has an attached appendix</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2.   </a:t>
            </a:r>
            <a:r>
              <a:rPr kumimoji="0" lang="en-US" sz="2933" b="0" i="0" u="sng" strike="noStrike" kern="0" cap="none" spc="0" normalizeH="0" baseline="0" noProof="0">
                <a:ln>
                  <a:noFill/>
                </a:ln>
                <a:solidFill>
                  <a:srgbClr val="000000"/>
                </a:solidFill>
                <a:effectLst/>
                <a:uLnTx/>
                <a:uFillTx/>
                <a:latin typeface="Arial"/>
                <a:ea typeface="+mn-ea"/>
                <a:cs typeface="Arial"/>
                <a:sym typeface="Arial"/>
              </a:rPr>
              <a:t>Colon</a:t>
            </a:r>
            <a:r>
              <a:rPr kumimoji="0" lang="en-US" sz="2933" b="0" i="0" u="none" strike="noStrike" kern="0" cap="none" spc="0" normalizeH="0" baseline="0" noProof="0">
                <a:ln>
                  <a:noFill/>
                </a:ln>
                <a:solidFill>
                  <a:srgbClr val="000000"/>
                </a:solidFill>
                <a:effectLst/>
                <a:uLnTx/>
                <a:uFillTx/>
                <a:latin typeface="Arial"/>
                <a:ea typeface="+mn-ea"/>
                <a:cs typeface="Arial"/>
                <a:sym typeface="Arial"/>
              </a:rPr>
              <a:t> = 4 sections,  </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ascending / transverse / descending / sigmoid</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316;p44"/>
          <p:cNvSpPr txBox="1"/>
          <p:nvPr/>
        </p:nvSpPr>
        <p:spPr>
          <a:xfrm>
            <a:off x="202567" y="5122429"/>
            <a:ext cx="10968800" cy="1305600"/>
          </a:xfrm>
          <a:prstGeom prst="rect">
            <a:avLst/>
          </a:prstGeom>
          <a:noFill/>
          <a:ln>
            <a:noFill/>
          </a:ln>
        </p:spPr>
        <p:txBody>
          <a:bodyPr spcFirstLastPara="1" wrap="square" lIns="100567" tIns="100567" rIns="100567" bIns="100567" anchor="t" anchorCtr="0">
            <a:noAutofit/>
          </a:bodyPr>
          <a:lstStyle/>
          <a:p>
            <a:pPr marL="0" marR="0" lvl="0" indent="0" algn="l" defTabSz="1219170" rtl="0" eaLnBrk="1" fontAlgn="auto" latinLnBrk="0" hangingPunct="1">
              <a:lnSpc>
                <a:spcPct val="115000"/>
              </a:lnSpc>
              <a:spcBef>
                <a:spcPts val="0"/>
              </a:spcBef>
              <a:spcAft>
                <a:spcPts val="0"/>
              </a:spcAft>
              <a:buClr>
                <a:srgbClr val="000000"/>
              </a:buClr>
              <a:buSzPts val="900"/>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3. </a:t>
            </a:r>
            <a:r>
              <a:rPr kumimoji="0" lang="en-US" sz="2933" b="0" i="0" u="sng" strike="noStrike" kern="0" cap="none" spc="0" normalizeH="0" baseline="0" noProof="0">
                <a:ln>
                  <a:noFill/>
                </a:ln>
                <a:solidFill>
                  <a:srgbClr val="000000"/>
                </a:solidFill>
                <a:effectLst/>
                <a:uLnTx/>
                <a:uFillTx/>
                <a:latin typeface="Arial"/>
                <a:ea typeface="+mn-ea"/>
                <a:cs typeface="Arial"/>
                <a:sym typeface="Arial"/>
              </a:rPr>
              <a:t>Rectum</a:t>
            </a:r>
            <a:r>
              <a:rPr kumimoji="0" lang="en-US" sz="2933" b="0" i="0" u="none" strike="noStrike" kern="0" cap="none" spc="0" normalizeH="0" baseline="0" noProof="0">
                <a:ln>
                  <a:noFill/>
                </a:ln>
                <a:solidFill>
                  <a:srgbClr val="000000"/>
                </a:solidFill>
                <a:effectLst/>
                <a:uLnTx/>
                <a:uFillTx/>
                <a:latin typeface="Arial"/>
                <a:ea typeface="+mn-ea"/>
                <a:cs typeface="Arial"/>
                <a:sym typeface="Arial"/>
              </a:rPr>
              <a:t> – stores waste before it is expelled from the body</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15000"/>
              </a:lnSpc>
              <a:spcBef>
                <a:spcPts val="0"/>
              </a:spcBef>
              <a:spcAft>
                <a:spcPts val="0"/>
              </a:spcAft>
              <a:buClr>
                <a:srgbClr val="000000"/>
              </a:buClr>
              <a:buSzPts val="900"/>
              <a:buFontTx/>
              <a:buNone/>
              <a:tabLst/>
              <a:defRPr/>
            </a:pPr>
            <a:r>
              <a:rPr kumimoji="0" lang="en-US" sz="2933" b="0" i="0" u="none" strike="noStrike" kern="0" cap="none" spc="0" normalizeH="0" baseline="0" noProof="0">
                <a:ln>
                  <a:noFill/>
                </a:ln>
                <a:solidFill>
                  <a:srgbClr val="000000"/>
                </a:solidFill>
                <a:effectLst/>
                <a:uLnTx/>
                <a:uFillTx/>
                <a:latin typeface="Arial"/>
                <a:ea typeface="+mn-ea"/>
                <a:cs typeface="Arial"/>
                <a:sym typeface="Arial"/>
              </a:rPr>
              <a:t>4. </a:t>
            </a:r>
            <a:r>
              <a:rPr kumimoji="0" lang="en-US" sz="2933" b="0" i="0" u="sng" strike="noStrike" kern="0" cap="none" spc="0" normalizeH="0" baseline="0" noProof="0">
                <a:ln>
                  <a:noFill/>
                </a:ln>
                <a:solidFill>
                  <a:srgbClr val="000000"/>
                </a:solidFill>
                <a:effectLst/>
                <a:uLnTx/>
                <a:uFillTx/>
                <a:latin typeface="Arial"/>
                <a:ea typeface="+mn-ea"/>
                <a:cs typeface="Arial"/>
                <a:sym typeface="Arial"/>
              </a:rPr>
              <a:t>Anus</a:t>
            </a:r>
            <a:r>
              <a:rPr kumimoji="0" lang="en-US" sz="2933" b="0" i="0" u="none" strike="noStrike" kern="0" cap="none" spc="0" normalizeH="0" baseline="0" noProof="0">
                <a:ln>
                  <a:noFill/>
                </a:ln>
                <a:solidFill>
                  <a:srgbClr val="000000"/>
                </a:solidFill>
                <a:effectLst/>
                <a:uLnTx/>
                <a:uFillTx/>
                <a:latin typeface="Arial"/>
                <a:ea typeface="+mn-ea"/>
                <a:cs typeface="Arial"/>
                <a:sym typeface="Arial"/>
              </a:rPr>
              <a:t> -muscular sphincter which controls the exit of waste</a:t>
            </a:r>
            <a:endParaRPr kumimoji="0" sz="2933"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4805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0"/>
          <p:cNvSpPr txBox="1"/>
          <p:nvPr/>
        </p:nvSpPr>
        <p:spPr>
          <a:xfrm>
            <a:off x="185967" y="58133"/>
            <a:ext cx="10833200" cy="871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200" kern="0">
                <a:solidFill>
                  <a:srgbClr val="000000"/>
                </a:solidFill>
                <a:latin typeface="Arial"/>
                <a:cs typeface="Arial"/>
                <a:sym typeface="Arial"/>
              </a:rPr>
              <a:t>What is scurvy?</a:t>
            </a:r>
            <a:endParaRPr sz="3200" kern="0">
              <a:solidFill>
                <a:srgbClr val="000000"/>
              </a:solidFill>
              <a:latin typeface="Arial"/>
              <a:cs typeface="Arial"/>
              <a:sym typeface="Arial"/>
            </a:endParaRPr>
          </a:p>
        </p:txBody>
      </p:sp>
      <p:sp>
        <p:nvSpPr>
          <p:cNvPr id="48" name="Google Shape;48;p10"/>
          <p:cNvSpPr txBox="1"/>
          <p:nvPr/>
        </p:nvSpPr>
        <p:spPr>
          <a:xfrm>
            <a:off x="372000" y="929733"/>
            <a:ext cx="5230800" cy="5074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kern="0">
                <a:solidFill>
                  <a:srgbClr val="000000"/>
                </a:solidFill>
                <a:latin typeface="Arial"/>
                <a:cs typeface="Arial"/>
                <a:sym typeface="Arial"/>
              </a:rPr>
              <a:t>A condition caused by a lack of </a:t>
            </a:r>
            <a:r>
              <a:rPr lang="en-US" sz="2400" u="sng" kern="0">
                <a:solidFill>
                  <a:srgbClr val="000000"/>
                </a:solidFill>
                <a:latin typeface="Arial"/>
                <a:cs typeface="Arial"/>
                <a:sym typeface="Arial"/>
              </a:rPr>
              <a:t>vitamin C</a:t>
            </a:r>
            <a:r>
              <a:rPr lang="en-US" sz="2400" kern="0">
                <a:solidFill>
                  <a:srgbClr val="000000"/>
                </a:solidFill>
                <a:latin typeface="Arial"/>
                <a:cs typeface="Arial"/>
                <a:sym typeface="Arial"/>
              </a:rPr>
              <a:t>.</a:t>
            </a:r>
            <a:endParaRPr sz="2400" kern="0">
              <a:solidFill>
                <a:srgbClr val="000000"/>
              </a:solidFill>
              <a:latin typeface="Arial"/>
              <a:cs typeface="Arial"/>
              <a:sym typeface="Arial"/>
            </a:endParaRPr>
          </a:p>
          <a:p>
            <a:pPr defTabSz="1219170">
              <a:buClr>
                <a:srgbClr val="000000"/>
              </a:buClr>
            </a:pPr>
            <a:endParaRPr sz="2400" kern="0">
              <a:solidFill>
                <a:srgbClr val="000000"/>
              </a:solidFill>
              <a:latin typeface="Arial"/>
              <a:cs typeface="Arial"/>
              <a:sym typeface="Arial"/>
            </a:endParaRPr>
          </a:p>
          <a:p>
            <a:pPr defTabSz="1219170">
              <a:buClr>
                <a:srgbClr val="000000"/>
              </a:buClr>
            </a:pPr>
            <a:r>
              <a:rPr lang="en-US" sz="2400" kern="0">
                <a:solidFill>
                  <a:srgbClr val="000000"/>
                </a:solidFill>
                <a:latin typeface="Arial"/>
                <a:cs typeface="Arial"/>
                <a:sym typeface="Arial"/>
              </a:rPr>
              <a:t>A lack of vitamin C means that </a:t>
            </a:r>
            <a:r>
              <a:rPr lang="en-US" sz="2400" u="sng" kern="0">
                <a:solidFill>
                  <a:srgbClr val="000000"/>
                </a:solidFill>
                <a:latin typeface="Arial"/>
                <a:cs typeface="Arial"/>
                <a:sym typeface="Arial"/>
              </a:rPr>
              <a:t>collagen</a:t>
            </a:r>
            <a:r>
              <a:rPr lang="en-US" sz="2400" kern="0">
                <a:solidFill>
                  <a:srgbClr val="000000"/>
                </a:solidFill>
                <a:latin typeface="Arial"/>
                <a:cs typeface="Arial"/>
                <a:sym typeface="Arial"/>
              </a:rPr>
              <a:t>, a protein found in body tissue such as skin and blood vessels, cannot be replaced, leading to tissue breakdown</a:t>
            </a:r>
            <a:endParaRPr sz="2400" kern="0">
              <a:solidFill>
                <a:srgbClr val="000000"/>
              </a:solidFill>
              <a:latin typeface="Arial"/>
              <a:cs typeface="Arial"/>
              <a:sym typeface="Arial"/>
            </a:endParaRPr>
          </a:p>
          <a:p>
            <a:pPr defTabSz="1219170">
              <a:buClr>
                <a:srgbClr val="000000"/>
              </a:buClr>
            </a:pPr>
            <a:endParaRPr sz="2400" kern="0">
              <a:solidFill>
                <a:srgbClr val="000000"/>
              </a:solidFill>
              <a:latin typeface="Arial"/>
              <a:cs typeface="Arial"/>
              <a:sym typeface="Arial"/>
            </a:endParaRPr>
          </a:p>
          <a:p>
            <a:pPr defTabSz="1219170">
              <a:buClr>
                <a:srgbClr val="000000"/>
              </a:buClr>
            </a:pPr>
            <a:r>
              <a:rPr lang="en-US" sz="2400" kern="0">
                <a:solidFill>
                  <a:srgbClr val="000000"/>
                </a:solidFill>
                <a:latin typeface="Arial"/>
                <a:cs typeface="Arial"/>
                <a:sym typeface="Arial"/>
              </a:rPr>
              <a:t>Adult patients may suffer from </a:t>
            </a:r>
            <a:r>
              <a:rPr lang="en-US" sz="2400" u="sng" kern="0">
                <a:solidFill>
                  <a:srgbClr val="000000"/>
                </a:solidFill>
                <a:latin typeface="Arial"/>
                <a:cs typeface="Arial"/>
                <a:sym typeface="Arial"/>
              </a:rPr>
              <a:t>fatigue, bleeding gums, swelling, slow-healing wounds, bruising</a:t>
            </a:r>
            <a:r>
              <a:rPr lang="en-US" sz="2400" kern="0">
                <a:solidFill>
                  <a:srgbClr val="000000"/>
                </a:solidFill>
                <a:latin typeface="Arial"/>
                <a:cs typeface="Arial"/>
                <a:sym typeface="Arial"/>
              </a:rPr>
              <a:t>. </a:t>
            </a:r>
            <a:endParaRPr sz="1867" kern="0">
              <a:solidFill>
                <a:srgbClr val="000000"/>
              </a:solidFill>
              <a:latin typeface="Arial"/>
              <a:cs typeface="Arial"/>
              <a:sym typeface="Arial"/>
            </a:endParaRPr>
          </a:p>
          <a:p>
            <a:pPr defTabSz="1219170">
              <a:lnSpc>
                <a:spcPct val="137500"/>
              </a:lnSpc>
              <a:spcBef>
                <a:spcPts val="5600"/>
              </a:spcBef>
              <a:buClr>
                <a:srgbClr val="000000"/>
              </a:buClr>
            </a:pPr>
            <a:endParaRPr sz="1400" kern="0">
              <a:solidFill>
                <a:srgbClr val="404040"/>
              </a:solidFill>
              <a:latin typeface="Arial"/>
              <a:cs typeface="Arial"/>
              <a:sym typeface="Arial"/>
            </a:endParaRPr>
          </a:p>
          <a:p>
            <a:pPr defTabSz="1219170">
              <a:lnSpc>
                <a:spcPct val="137500"/>
              </a:lnSpc>
              <a:spcBef>
                <a:spcPts val="5600"/>
              </a:spcBef>
              <a:buClr>
                <a:srgbClr val="000000"/>
              </a:buClr>
            </a:pPr>
            <a:endParaRPr sz="1400" kern="0">
              <a:solidFill>
                <a:srgbClr val="40404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p:txBody>
      </p:sp>
      <p:pic>
        <p:nvPicPr>
          <p:cNvPr id="49" name="Google Shape;49;p10" descr="Scurvy illustrations"/>
          <p:cNvPicPr preferRelativeResize="0"/>
          <p:nvPr/>
        </p:nvPicPr>
        <p:blipFill>
          <a:blip r:embed="rId3">
            <a:alphaModFix/>
          </a:blip>
          <a:stretch>
            <a:fillRect/>
          </a:stretch>
        </p:blipFill>
        <p:spPr>
          <a:xfrm>
            <a:off x="5777200" y="511267"/>
            <a:ext cx="6172800" cy="3940567"/>
          </a:xfrm>
          <a:prstGeom prst="rect">
            <a:avLst/>
          </a:prstGeom>
          <a:noFill/>
          <a:ln>
            <a:noFill/>
          </a:ln>
        </p:spPr>
      </p:pic>
      <p:sp>
        <p:nvSpPr>
          <p:cNvPr id="50" name="Google Shape;50;p10"/>
          <p:cNvSpPr txBox="1"/>
          <p:nvPr/>
        </p:nvSpPr>
        <p:spPr>
          <a:xfrm>
            <a:off x="5847200" y="4656267"/>
            <a:ext cx="6032800" cy="2022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1867" i="1" kern="0">
                <a:solidFill>
                  <a:srgbClr val="000000"/>
                </a:solidFill>
                <a:latin typeface="Arial"/>
                <a:cs typeface="Arial"/>
                <a:sym typeface="Arial"/>
              </a:rPr>
              <a:t>Scurvy is a disease of malnutrition, often associated with sailors who were at sea for long periods and had no access to fresh fruits or vegetables.</a:t>
            </a:r>
            <a:endParaRPr sz="1867" i="1" kern="0">
              <a:solidFill>
                <a:srgbClr val="000000"/>
              </a:solidFill>
              <a:latin typeface="Arial"/>
              <a:cs typeface="Arial"/>
              <a:sym typeface="Arial"/>
            </a:endParaRPr>
          </a:p>
          <a:p>
            <a:pPr defTabSz="1219170">
              <a:buClr>
                <a:srgbClr val="000000"/>
              </a:buClr>
            </a:pPr>
            <a:endParaRPr sz="1867" i="1" kern="0">
              <a:solidFill>
                <a:srgbClr val="000000"/>
              </a:solidFill>
              <a:latin typeface="Arial"/>
              <a:cs typeface="Arial"/>
              <a:sym typeface="Arial"/>
            </a:endParaRPr>
          </a:p>
          <a:p>
            <a:pPr defTabSz="1219170">
              <a:buClr>
                <a:srgbClr val="000000"/>
              </a:buClr>
            </a:pPr>
            <a:r>
              <a:rPr lang="en-US" sz="1867" i="1" kern="0">
                <a:solidFill>
                  <a:srgbClr val="000000"/>
                </a:solidFill>
                <a:latin typeface="Arial"/>
                <a:cs typeface="Arial"/>
                <a:sym typeface="Arial"/>
              </a:rPr>
              <a:t>Bleeding gums and tooth loss were some of the first symptoms.</a:t>
            </a:r>
            <a:endParaRPr sz="1867" i="1"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p:nvPr/>
        </p:nvSpPr>
        <p:spPr>
          <a:xfrm>
            <a:off x="373000" y="1641200"/>
            <a:ext cx="5462000" cy="1741200"/>
          </a:xfrm>
          <a:prstGeom prst="rect">
            <a:avLst/>
          </a:prstGeom>
          <a:noFill/>
          <a:ln>
            <a:noFill/>
          </a:ln>
        </p:spPr>
        <p:txBody>
          <a:bodyPr spcFirstLastPara="1" wrap="square" lIns="41900" tIns="41900" rIns="41900" bIns="41900" anchor="t" anchorCtr="0">
            <a:noAutofit/>
          </a:bodyPr>
          <a:lstStyle/>
          <a:p>
            <a:pPr defTabSz="1219170">
              <a:lnSpc>
                <a:spcPct val="120089"/>
              </a:lnSpc>
              <a:buClr>
                <a:srgbClr val="000000"/>
              </a:buClr>
            </a:pPr>
            <a:endParaRPr sz="667" kern="0">
              <a:solidFill>
                <a:srgbClr val="000000"/>
              </a:solidFill>
              <a:latin typeface="Arial"/>
              <a:ea typeface="Arial"/>
              <a:cs typeface="Arial"/>
              <a:sym typeface="Arial"/>
            </a:endParaRPr>
          </a:p>
          <a:p>
            <a:pPr defTabSz="1219170">
              <a:lnSpc>
                <a:spcPct val="120089"/>
              </a:lnSpc>
              <a:buClr>
                <a:srgbClr val="000000"/>
              </a:buClr>
            </a:pPr>
            <a:r>
              <a:rPr lang="en-US" sz="2933" kern="0">
                <a:solidFill>
                  <a:srgbClr val="000000"/>
                </a:solidFill>
                <a:latin typeface="Arial"/>
                <a:cs typeface="Arial"/>
                <a:sym typeface="Arial"/>
              </a:rPr>
              <a:t>- </a:t>
            </a:r>
            <a:r>
              <a:rPr lang="en-US" sz="2933" kern="0">
                <a:solidFill>
                  <a:srgbClr val="000000"/>
                </a:solidFill>
                <a:latin typeface="Arial"/>
                <a:ea typeface="Arial"/>
                <a:cs typeface="Arial"/>
                <a:sym typeface="Arial"/>
              </a:rPr>
              <a:t> mechanical and chemical </a:t>
            </a:r>
            <a:r>
              <a:rPr lang="en-US" sz="2933" u="sng" kern="0">
                <a:solidFill>
                  <a:srgbClr val="000000"/>
                </a:solidFill>
                <a:latin typeface="Arial"/>
                <a:ea typeface="Arial"/>
                <a:cs typeface="Arial"/>
                <a:sym typeface="Arial"/>
              </a:rPr>
              <a:t>breakdown of food</a:t>
            </a:r>
            <a:r>
              <a:rPr lang="en-US" sz="2933" kern="0">
                <a:solidFill>
                  <a:srgbClr val="000000"/>
                </a:solidFill>
                <a:latin typeface="Arial"/>
                <a:ea typeface="Arial"/>
                <a:cs typeface="Arial"/>
                <a:sym typeface="Arial"/>
              </a:rPr>
              <a:t> and th</a:t>
            </a:r>
            <a:r>
              <a:rPr lang="en-US" sz="2933" kern="0">
                <a:solidFill>
                  <a:srgbClr val="000000"/>
                </a:solidFill>
                <a:latin typeface="Arial"/>
                <a:cs typeface="Arial"/>
                <a:sym typeface="Arial"/>
              </a:rPr>
              <a:t>e </a:t>
            </a:r>
            <a:r>
              <a:rPr lang="en-US" sz="2933" u="sng" kern="0">
                <a:solidFill>
                  <a:srgbClr val="000000"/>
                </a:solidFill>
                <a:latin typeface="Arial"/>
                <a:cs typeface="Arial"/>
                <a:sym typeface="Arial"/>
              </a:rPr>
              <a:t>absorption of nutrients</a:t>
            </a:r>
            <a:endParaRPr sz="2933" u="sng" kern="0">
              <a:solidFill>
                <a:srgbClr val="000000"/>
              </a:solidFill>
              <a:latin typeface="Arial"/>
              <a:ea typeface="Arial"/>
              <a:cs typeface="Arial"/>
              <a:sym typeface="Arial"/>
            </a:endParaRPr>
          </a:p>
          <a:p>
            <a:pPr defTabSz="1219170">
              <a:lnSpc>
                <a:spcPct val="120089"/>
              </a:lnSpc>
              <a:buClr>
                <a:srgbClr val="000000"/>
              </a:buClr>
            </a:pPr>
            <a:endParaRPr sz="2933" u="sng" kern="0">
              <a:solidFill>
                <a:srgbClr val="000000"/>
              </a:solidFill>
              <a:latin typeface="Arial"/>
              <a:ea typeface="Arial"/>
              <a:cs typeface="Arial"/>
              <a:sym typeface="Arial"/>
            </a:endParaRPr>
          </a:p>
          <a:p>
            <a:pPr defTabSz="1219170">
              <a:lnSpc>
                <a:spcPct val="120089"/>
              </a:lnSpc>
              <a:buClr>
                <a:srgbClr val="000000"/>
              </a:buClr>
            </a:pPr>
            <a:endParaRPr sz="933" kern="0">
              <a:solidFill>
                <a:srgbClr val="000000"/>
              </a:solidFill>
              <a:latin typeface="Arial"/>
              <a:ea typeface="Arial"/>
              <a:cs typeface="Arial"/>
              <a:sym typeface="Arial"/>
            </a:endParaRPr>
          </a:p>
          <a:p>
            <a:pPr defTabSz="1219170">
              <a:lnSpc>
                <a:spcPct val="120089"/>
              </a:lnSpc>
              <a:buClr>
                <a:srgbClr val="000000"/>
              </a:buClr>
            </a:pPr>
            <a:endParaRPr sz="1067" kern="0">
              <a:solidFill>
                <a:srgbClr val="000000"/>
              </a:solidFill>
              <a:latin typeface="Arial"/>
              <a:cs typeface="Arial"/>
              <a:sym typeface="Arial"/>
            </a:endParaRPr>
          </a:p>
          <a:p>
            <a:pPr defTabSz="1219170">
              <a:lnSpc>
                <a:spcPct val="120089"/>
              </a:lnSpc>
              <a:buClr>
                <a:srgbClr val="000000"/>
              </a:buClr>
            </a:pPr>
            <a:endParaRPr sz="3467" kern="0">
              <a:solidFill>
                <a:srgbClr val="000000"/>
              </a:solidFill>
              <a:latin typeface="Arial"/>
              <a:ea typeface="Arial"/>
              <a:cs typeface="Arial"/>
              <a:sym typeface="Arial"/>
            </a:endParaRPr>
          </a:p>
        </p:txBody>
      </p:sp>
      <p:pic>
        <p:nvPicPr>
          <p:cNvPr id="56" name="Google Shape;56;p11"/>
          <p:cNvPicPr preferRelativeResize="0"/>
          <p:nvPr/>
        </p:nvPicPr>
        <p:blipFill>
          <a:blip r:embed="rId3">
            <a:alphaModFix/>
          </a:blip>
          <a:stretch>
            <a:fillRect/>
          </a:stretch>
        </p:blipFill>
        <p:spPr>
          <a:xfrm>
            <a:off x="6519333" y="313833"/>
            <a:ext cx="3951467" cy="6384300"/>
          </a:xfrm>
          <a:prstGeom prst="rect">
            <a:avLst/>
          </a:prstGeom>
          <a:noFill/>
          <a:ln>
            <a:noFill/>
          </a:ln>
        </p:spPr>
      </p:pic>
      <p:sp>
        <p:nvSpPr>
          <p:cNvPr id="57" name="Google Shape;57;p11"/>
          <p:cNvSpPr txBox="1"/>
          <p:nvPr/>
        </p:nvSpPr>
        <p:spPr>
          <a:xfrm>
            <a:off x="229833" y="3912167"/>
            <a:ext cx="5144000" cy="1586000"/>
          </a:xfrm>
          <a:prstGeom prst="rect">
            <a:avLst/>
          </a:prstGeom>
          <a:noFill/>
          <a:ln>
            <a:noFill/>
          </a:ln>
        </p:spPr>
        <p:txBody>
          <a:bodyPr spcFirstLastPara="1" wrap="square" lIns="121900" tIns="121900" rIns="121900" bIns="121900" anchor="t" anchorCtr="0">
            <a:noAutofit/>
          </a:bodyPr>
          <a:lstStyle/>
          <a:p>
            <a:pPr defTabSz="1219170">
              <a:lnSpc>
                <a:spcPct val="120089"/>
              </a:lnSpc>
              <a:buClr>
                <a:srgbClr val="000000"/>
              </a:buClr>
              <a:buSzPts val="1100"/>
            </a:pPr>
            <a:r>
              <a:rPr lang="en-US" sz="2933" kern="0">
                <a:solidFill>
                  <a:srgbClr val="000000"/>
                </a:solidFill>
                <a:latin typeface="Arial"/>
                <a:cs typeface="Arial"/>
                <a:sym typeface="Arial"/>
              </a:rPr>
              <a:t>-Consists of </a:t>
            </a:r>
            <a:r>
              <a:rPr lang="en-US" sz="2933" u="sng" kern="0">
                <a:solidFill>
                  <a:srgbClr val="000000"/>
                </a:solidFill>
                <a:latin typeface="Arial"/>
                <a:cs typeface="Arial"/>
                <a:sym typeface="Arial"/>
              </a:rPr>
              <a:t>alimentary canal</a:t>
            </a:r>
            <a:r>
              <a:rPr lang="en-US" sz="2933" kern="0">
                <a:solidFill>
                  <a:srgbClr val="000000"/>
                </a:solidFill>
                <a:latin typeface="Arial"/>
                <a:cs typeface="Arial"/>
                <a:sym typeface="Arial"/>
              </a:rPr>
              <a:t> and </a:t>
            </a:r>
            <a:r>
              <a:rPr lang="en-US" sz="2933" u="sng" kern="0">
                <a:solidFill>
                  <a:srgbClr val="000000"/>
                </a:solidFill>
                <a:latin typeface="Arial"/>
                <a:cs typeface="Arial"/>
                <a:sym typeface="Arial"/>
              </a:rPr>
              <a:t>accessory organs</a:t>
            </a:r>
            <a:endParaRPr sz="2933" u="sng" kern="0">
              <a:solidFill>
                <a:srgbClr val="000000"/>
              </a:solidFill>
              <a:latin typeface="Arial"/>
              <a:cs typeface="Arial"/>
              <a:sym typeface="Arial"/>
            </a:endParaRPr>
          </a:p>
          <a:p>
            <a:pPr defTabSz="1219170">
              <a:buClr>
                <a:srgbClr val="000000"/>
              </a:buClr>
            </a:pPr>
            <a:endParaRPr sz="1867" kern="0">
              <a:solidFill>
                <a:srgbClr val="000000"/>
              </a:solidFill>
              <a:latin typeface="Arial"/>
              <a:cs typeface="Arial"/>
              <a:sym typeface="Arial"/>
            </a:endParaRPr>
          </a:p>
        </p:txBody>
      </p:sp>
      <p:sp>
        <p:nvSpPr>
          <p:cNvPr id="58" name="Google Shape;58;p11"/>
          <p:cNvSpPr txBox="1"/>
          <p:nvPr/>
        </p:nvSpPr>
        <p:spPr>
          <a:xfrm>
            <a:off x="139500" y="197600"/>
            <a:ext cx="7090400" cy="1162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200" b="1" kern="0">
                <a:solidFill>
                  <a:srgbClr val="000000"/>
                </a:solidFill>
                <a:latin typeface="Arial"/>
                <a:cs typeface="Arial"/>
                <a:sym typeface="Arial"/>
              </a:rPr>
              <a:t>What is the function of the digestive system?</a:t>
            </a:r>
            <a:endParaRPr sz="3200" b="1" kern="0">
              <a:solidFill>
                <a:srgbClr val="000000"/>
              </a:solidFill>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261880" y="130141"/>
            <a:ext cx="11552000" cy="541200"/>
          </a:xfrm>
          <a:prstGeom prst="rect">
            <a:avLst/>
          </a:prstGeom>
        </p:spPr>
        <p:txBody>
          <a:bodyPr spcFirstLastPara="1" wrap="square" lIns="41900" tIns="41900" rIns="41900" bIns="41900" anchor="t" anchorCtr="0">
            <a:noAutofit/>
          </a:bodyPr>
          <a:lstStyle/>
          <a:p>
            <a:pPr>
              <a:buNone/>
            </a:pPr>
            <a:r>
              <a:rPr lang="en-US" sz="3733"/>
              <a:t>Characteristics of the Canal</a:t>
            </a:r>
            <a:endParaRPr sz="3733"/>
          </a:p>
        </p:txBody>
      </p:sp>
      <p:sp>
        <p:nvSpPr>
          <p:cNvPr id="64" name="Google Shape;64;p12"/>
          <p:cNvSpPr txBox="1">
            <a:spLocks noGrp="1"/>
          </p:cNvSpPr>
          <p:nvPr>
            <p:ph type="body" idx="1"/>
          </p:nvPr>
        </p:nvSpPr>
        <p:spPr>
          <a:xfrm>
            <a:off x="465200" y="787567"/>
            <a:ext cx="11726800" cy="2237600"/>
          </a:xfrm>
          <a:prstGeom prst="rect">
            <a:avLst/>
          </a:prstGeom>
        </p:spPr>
        <p:txBody>
          <a:bodyPr spcFirstLastPara="1" wrap="square" lIns="41900" tIns="41900" rIns="41900" bIns="41900" anchor="t" anchorCtr="0">
            <a:noAutofit/>
          </a:bodyPr>
          <a:lstStyle/>
          <a:p>
            <a:pPr marL="0" indent="0">
              <a:buNone/>
            </a:pPr>
            <a:r>
              <a:rPr lang="en-US" sz="2800"/>
              <a:t>1.  Mucosa - protects tissues and carries </a:t>
            </a:r>
            <a:r>
              <a:rPr lang="en-US" sz="2800" u="sng"/>
              <a:t>absorption</a:t>
            </a:r>
            <a:endParaRPr sz="2800" u="sng"/>
          </a:p>
          <a:p>
            <a:pPr marL="0" indent="0">
              <a:buNone/>
            </a:pPr>
            <a:endParaRPr sz="933"/>
          </a:p>
          <a:p>
            <a:pPr marL="0" indent="0">
              <a:buNone/>
            </a:pPr>
            <a:r>
              <a:rPr lang="en-US" sz="2800"/>
              <a:t>2.  Submucosa - glands, blood vessels, nerves</a:t>
            </a:r>
            <a:endParaRPr sz="2800"/>
          </a:p>
          <a:p>
            <a:pPr marL="0" indent="0">
              <a:buNone/>
            </a:pPr>
            <a:endParaRPr sz="933"/>
          </a:p>
          <a:p>
            <a:pPr marL="0" indent="0">
              <a:buNone/>
            </a:pPr>
            <a:r>
              <a:rPr lang="en-US" sz="2800"/>
              <a:t>3.  Muscular Layer - smooth muscle, pushes food  </a:t>
            </a:r>
            <a:r>
              <a:rPr lang="en-US" sz="2400"/>
              <a:t>(</a:t>
            </a:r>
            <a:r>
              <a:rPr lang="en-US" sz="2400" u="sng"/>
              <a:t>PERISTALSIS</a:t>
            </a:r>
            <a:r>
              <a:rPr lang="en-US" sz="2400"/>
              <a:t>)</a:t>
            </a:r>
            <a:endParaRPr sz="2400"/>
          </a:p>
          <a:p>
            <a:pPr marL="0" indent="0">
              <a:buNone/>
            </a:pPr>
            <a:endParaRPr sz="933"/>
          </a:p>
          <a:p>
            <a:pPr marL="0" indent="0">
              <a:buNone/>
            </a:pPr>
            <a:r>
              <a:rPr lang="en-US" sz="2800"/>
              <a:t>4.  Serosa -  lubricates surfaces </a:t>
            </a:r>
            <a:endParaRPr sz="2800"/>
          </a:p>
        </p:txBody>
      </p:sp>
      <p:pic>
        <p:nvPicPr>
          <p:cNvPr id="65" name="Google Shape;65;p12"/>
          <p:cNvPicPr preferRelativeResize="0"/>
          <p:nvPr/>
        </p:nvPicPr>
        <p:blipFill>
          <a:blip r:embed="rId3">
            <a:alphaModFix/>
          </a:blip>
          <a:stretch>
            <a:fillRect/>
          </a:stretch>
        </p:blipFill>
        <p:spPr>
          <a:xfrm>
            <a:off x="2585668" y="3126099"/>
            <a:ext cx="6341899" cy="3617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3"/>
          <p:cNvPicPr preferRelativeResize="0"/>
          <p:nvPr/>
        </p:nvPicPr>
        <p:blipFill>
          <a:blip r:embed="rId3">
            <a:alphaModFix/>
          </a:blip>
          <a:stretch>
            <a:fillRect/>
          </a:stretch>
        </p:blipFill>
        <p:spPr>
          <a:xfrm>
            <a:off x="1854901" y="192867"/>
            <a:ext cx="8804067" cy="6233400"/>
          </a:xfrm>
          <a:prstGeom prst="rect">
            <a:avLst/>
          </a:prstGeom>
          <a:noFill/>
          <a:ln>
            <a:noFill/>
          </a:ln>
        </p:spPr>
      </p:pic>
      <p:pic>
        <p:nvPicPr>
          <p:cNvPr id="71" name="Google Shape;71;p13"/>
          <p:cNvPicPr preferRelativeResize="0"/>
          <p:nvPr/>
        </p:nvPicPr>
        <p:blipFill>
          <a:blip r:embed="rId4">
            <a:alphaModFix/>
          </a:blip>
          <a:stretch>
            <a:fillRect/>
          </a:stretch>
        </p:blipFill>
        <p:spPr>
          <a:xfrm>
            <a:off x="6981185" y="2659083"/>
            <a:ext cx="1394467" cy="1300967"/>
          </a:xfrm>
          <a:prstGeom prst="rect">
            <a:avLst/>
          </a:prstGeom>
          <a:noFill/>
          <a:ln>
            <a:noFill/>
          </a:ln>
        </p:spPr>
      </p:pic>
      <p:sp>
        <p:nvSpPr>
          <p:cNvPr id="72" name="Google Shape;72;p13"/>
          <p:cNvSpPr txBox="1"/>
          <p:nvPr/>
        </p:nvSpPr>
        <p:spPr>
          <a:xfrm>
            <a:off x="2313067" y="568100"/>
            <a:ext cx="4166000" cy="12308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4800" kern="0">
                <a:solidFill>
                  <a:srgbClr val="000000"/>
                </a:solidFill>
                <a:latin typeface="Arial"/>
                <a:cs typeface="Arial"/>
                <a:sym typeface="Arial"/>
              </a:rPr>
              <a:t>DRAW THIS!</a:t>
            </a:r>
            <a:endParaRPr sz="4800" kern="0">
              <a:solidFill>
                <a:srgbClr val="000000"/>
              </a:solidFill>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4" descr="submucosa-labeled-on-diagram.jpg"/>
          <p:cNvPicPr preferRelativeResize="0"/>
          <p:nvPr/>
        </p:nvPicPr>
        <p:blipFill rotWithShape="1">
          <a:blip r:embed="rId3">
            <a:alphaModFix/>
          </a:blip>
          <a:srcRect t="15775"/>
          <a:stretch/>
        </p:blipFill>
        <p:spPr>
          <a:xfrm>
            <a:off x="4788967" y="325433"/>
            <a:ext cx="7348933" cy="5364400"/>
          </a:xfrm>
          <a:prstGeom prst="rect">
            <a:avLst/>
          </a:prstGeom>
          <a:noFill/>
          <a:ln>
            <a:noFill/>
          </a:ln>
        </p:spPr>
      </p:pic>
      <p:sp>
        <p:nvSpPr>
          <p:cNvPr id="78" name="Google Shape;78;p14"/>
          <p:cNvSpPr txBox="1"/>
          <p:nvPr/>
        </p:nvSpPr>
        <p:spPr>
          <a:xfrm>
            <a:off x="353400" y="953133"/>
            <a:ext cx="4784400" cy="3882400"/>
          </a:xfrm>
          <a:prstGeom prst="rect">
            <a:avLst/>
          </a:prstGeom>
          <a:noFill/>
          <a:ln>
            <a:noFill/>
          </a:ln>
        </p:spPr>
        <p:txBody>
          <a:bodyPr spcFirstLastPara="1" wrap="square" lIns="100567" tIns="100567" rIns="100567" bIns="100567" anchor="t" anchorCtr="0">
            <a:noAutofit/>
          </a:bodyPr>
          <a:lstStyle/>
          <a:p>
            <a:pPr defTabSz="1219170">
              <a:buClr>
                <a:srgbClr val="000000"/>
              </a:buClr>
            </a:pPr>
            <a:r>
              <a:rPr lang="en-US" sz="3333" b="1" kern="0">
                <a:solidFill>
                  <a:srgbClr val="000000"/>
                </a:solidFill>
                <a:latin typeface="Arial"/>
                <a:cs typeface="Arial"/>
                <a:sym typeface="Arial"/>
              </a:rPr>
              <a:t>In the small intestine...</a:t>
            </a:r>
            <a:endParaRPr sz="3333" b="1" kern="0">
              <a:solidFill>
                <a:srgbClr val="000000"/>
              </a:solidFill>
              <a:latin typeface="Arial"/>
              <a:cs typeface="Arial"/>
              <a:sym typeface="Arial"/>
            </a:endParaRPr>
          </a:p>
          <a:p>
            <a:pPr defTabSz="1219170">
              <a:buClr>
                <a:srgbClr val="000000"/>
              </a:buClr>
            </a:pPr>
            <a:endParaRPr sz="3333" kern="0">
              <a:solidFill>
                <a:srgbClr val="000000"/>
              </a:solidFill>
              <a:latin typeface="Arial"/>
              <a:cs typeface="Arial"/>
              <a:sym typeface="Arial"/>
            </a:endParaRPr>
          </a:p>
          <a:p>
            <a:pPr defTabSz="1219170">
              <a:buClr>
                <a:srgbClr val="000000"/>
              </a:buClr>
            </a:pPr>
            <a:r>
              <a:rPr lang="en-US" sz="3333" u="sng" kern="0">
                <a:solidFill>
                  <a:srgbClr val="000000"/>
                </a:solidFill>
                <a:latin typeface="Arial"/>
                <a:cs typeface="Arial"/>
                <a:sym typeface="Arial"/>
              </a:rPr>
              <a:t>Villi increase surface area for absorption of nutrients.</a:t>
            </a:r>
            <a:endParaRPr sz="3333" u="sng" kern="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p:nvPr/>
        </p:nvSpPr>
        <p:spPr>
          <a:xfrm>
            <a:off x="245071" y="648428"/>
            <a:ext cx="5864000" cy="5800800"/>
          </a:xfrm>
          <a:prstGeom prst="rect">
            <a:avLst/>
          </a:prstGeom>
          <a:noFill/>
          <a:ln>
            <a:noFill/>
          </a:ln>
        </p:spPr>
        <p:txBody>
          <a:bodyPr spcFirstLastPara="1" wrap="square" lIns="41900" tIns="41900" rIns="41900" bIns="41900" anchor="t" anchorCtr="0">
            <a:noAutofit/>
          </a:bodyPr>
          <a:lstStyle/>
          <a:p>
            <a:pPr defTabSz="1219170">
              <a:lnSpc>
                <a:spcPct val="120139"/>
              </a:lnSpc>
              <a:buClr>
                <a:srgbClr val="000000"/>
              </a:buClr>
            </a:pPr>
            <a:r>
              <a:rPr lang="en-US" sz="3467" u="sng" kern="0">
                <a:solidFill>
                  <a:srgbClr val="000000"/>
                </a:solidFill>
                <a:latin typeface="Arial"/>
                <a:ea typeface="Arial"/>
                <a:cs typeface="Arial"/>
                <a:sym typeface="Arial"/>
              </a:rPr>
              <a:t>Mixing</a:t>
            </a:r>
            <a:r>
              <a:rPr lang="en-US" sz="3467" kern="0">
                <a:solidFill>
                  <a:srgbClr val="000000"/>
                </a:solidFill>
                <a:latin typeface="Arial"/>
                <a:ea typeface="Arial"/>
                <a:cs typeface="Arial"/>
                <a:sym typeface="Arial"/>
              </a:rPr>
              <a:t> Movements </a:t>
            </a:r>
            <a:endParaRPr sz="3467" kern="0">
              <a:solidFill>
                <a:srgbClr val="000000"/>
              </a:solidFill>
              <a:latin typeface="Arial"/>
              <a:ea typeface="Arial"/>
              <a:cs typeface="Arial"/>
              <a:sym typeface="Arial"/>
            </a:endParaRPr>
          </a:p>
          <a:p>
            <a:pPr defTabSz="1219170">
              <a:lnSpc>
                <a:spcPct val="120139"/>
              </a:lnSpc>
              <a:buClr>
                <a:srgbClr val="000000"/>
              </a:buClr>
            </a:pPr>
            <a:endParaRPr sz="3467" kern="0">
              <a:solidFill>
                <a:srgbClr val="000000"/>
              </a:solidFill>
              <a:latin typeface="Arial"/>
              <a:ea typeface="Arial"/>
              <a:cs typeface="Arial"/>
              <a:sym typeface="Arial"/>
            </a:endParaRPr>
          </a:p>
          <a:p>
            <a:pPr defTabSz="1219170">
              <a:lnSpc>
                <a:spcPct val="120139"/>
              </a:lnSpc>
              <a:buClr>
                <a:srgbClr val="000000"/>
              </a:buClr>
            </a:pPr>
            <a:r>
              <a:rPr lang="en-US" sz="3467" kern="0">
                <a:solidFill>
                  <a:srgbClr val="000000"/>
                </a:solidFill>
                <a:latin typeface="Arial"/>
                <a:ea typeface="Arial"/>
                <a:cs typeface="Arial"/>
                <a:sym typeface="Arial"/>
              </a:rPr>
              <a:t>mix food with digestive juices</a:t>
            </a:r>
            <a:endParaRPr sz="3467" kern="0">
              <a:solidFill>
                <a:srgbClr val="000000"/>
              </a:solidFill>
              <a:latin typeface="Arial"/>
              <a:ea typeface="Arial"/>
              <a:cs typeface="Arial"/>
              <a:sym typeface="Arial"/>
            </a:endParaRPr>
          </a:p>
          <a:p>
            <a:pPr defTabSz="1219170">
              <a:lnSpc>
                <a:spcPct val="120139"/>
              </a:lnSpc>
              <a:buClr>
                <a:srgbClr val="000000"/>
              </a:buClr>
            </a:pPr>
            <a:r>
              <a:rPr lang="en-US" sz="3467" kern="0">
                <a:solidFill>
                  <a:srgbClr val="000000"/>
                </a:solidFill>
                <a:latin typeface="Arial"/>
                <a:ea typeface="Arial"/>
                <a:cs typeface="Arial"/>
                <a:sym typeface="Arial"/>
              </a:rPr>
              <a:t> </a:t>
            </a:r>
            <a:endParaRPr sz="3467" kern="0">
              <a:solidFill>
                <a:srgbClr val="000000"/>
              </a:solidFill>
              <a:latin typeface="Arial"/>
              <a:ea typeface="Arial"/>
              <a:cs typeface="Arial"/>
              <a:sym typeface="Arial"/>
            </a:endParaRPr>
          </a:p>
          <a:p>
            <a:pPr defTabSz="1219170">
              <a:lnSpc>
                <a:spcPct val="120139"/>
              </a:lnSpc>
              <a:buClr>
                <a:srgbClr val="000000"/>
              </a:buClr>
            </a:pPr>
            <a:r>
              <a:rPr lang="en-US" sz="3467" u="sng" kern="0">
                <a:solidFill>
                  <a:srgbClr val="000000"/>
                </a:solidFill>
                <a:latin typeface="Arial"/>
                <a:cs typeface="Arial"/>
                <a:sym typeface="Arial"/>
              </a:rPr>
              <a:t>Propelling</a:t>
            </a:r>
            <a:r>
              <a:rPr lang="en-US" sz="3467" kern="0">
                <a:solidFill>
                  <a:srgbClr val="000000"/>
                </a:solidFill>
                <a:latin typeface="Arial"/>
                <a:cs typeface="Arial"/>
                <a:sym typeface="Arial"/>
              </a:rPr>
              <a:t> Movements</a:t>
            </a:r>
            <a:endParaRPr sz="3467" kern="0">
              <a:solidFill>
                <a:srgbClr val="000000"/>
              </a:solidFill>
              <a:latin typeface="Arial"/>
              <a:cs typeface="Arial"/>
              <a:sym typeface="Arial"/>
            </a:endParaRPr>
          </a:p>
          <a:p>
            <a:pPr defTabSz="1219170">
              <a:lnSpc>
                <a:spcPct val="120139"/>
              </a:lnSpc>
              <a:buClr>
                <a:srgbClr val="000000"/>
              </a:buClr>
            </a:pPr>
            <a:endParaRPr sz="3467" kern="0">
              <a:solidFill>
                <a:srgbClr val="000000"/>
              </a:solidFill>
              <a:latin typeface="Arial"/>
              <a:cs typeface="Arial"/>
              <a:sym typeface="Arial"/>
            </a:endParaRPr>
          </a:p>
          <a:p>
            <a:pPr defTabSz="1219170">
              <a:lnSpc>
                <a:spcPct val="120139"/>
              </a:lnSpc>
              <a:buClr>
                <a:srgbClr val="000000"/>
              </a:buClr>
            </a:pPr>
            <a:r>
              <a:rPr lang="en-US" sz="3467" kern="0">
                <a:solidFill>
                  <a:srgbClr val="000000"/>
                </a:solidFill>
                <a:latin typeface="Arial"/>
                <a:ea typeface="Arial"/>
                <a:cs typeface="Arial"/>
                <a:sym typeface="Arial"/>
              </a:rPr>
              <a:t>Peristalsis - pushes food down the tube</a:t>
            </a:r>
            <a:endParaRPr sz="3467" kern="0">
              <a:solidFill>
                <a:srgbClr val="000000"/>
              </a:solidFill>
              <a:latin typeface="Arial"/>
              <a:ea typeface="Arial"/>
              <a:cs typeface="Arial"/>
              <a:sym typeface="Arial"/>
            </a:endParaRPr>
          </a:p>
        </p:txBody>
      </p:sp>
      <p:pic>
        <p:nvPicPr>
          <p:cNvPr id="84" name="Google Shape;84;p15" descr="cfhg574digtra_017.gif"/>
          <p:cNvPicPr preferRelativeResize="0"/>
          <p:nvPr/>
        </p:nvPicPr>
        <p:blipFill>
          <a:blip r:embed="rId3">
            <a:alphaModFix/>
          </a:blip>
          <a:stretch>
            <a:fillRect/>
          </a:stretch>
        </p:blipFill>
        <p:spPr>
          <a:xfrm>
            <a:off x="6869576" y="414946"/>
            <a:ext cx="3775683" cy="6267645"/>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1104</Words>
  <Application>Microsoft Office PowerPoint</Application>
  <PresentationFormat>Widescreen</PresentationFormat>
  <Paragraphs>201</Paragraphs>
  <Slides>37</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Luckiest Guy</vt:lpstr>
      <vt:lpstr>Custom</vt:lpstr>
      <vt:lpstr>The Digestive System</vt:lpstr>
      <vt:lpstr>PowerPoint Presentation</vt:lpstr>
      <vt:lpstr>PowerPoint Presentation</vt:lpstr>
      <vt:lpstr>PowerPoint Presentation</vt:lpstr>
      <vt:lpstr>PowerPoint Presentation</vt:lpstr>
      <vt:lpstr>Characteristics of the Canal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Anatomy of a Tooth</vt:lpstr>
      <vt:lpstr>PowerPoint Presentation</vt:lpstr>
      <vt:lpstr>PowerPoint Presentation</vt:lpstr>
      <vt:lpstr>PowerPoint Presentation</vt:lpstr>
      <vt:lpstr>PowerPoint Presentation</vt:lpstr>
      <vt:lpstr>Esophagus - moves food to the stomach</vt:lpstr>
      <vt:lpstr>PowerPoint Presentation</vt:lpstr>
      <vt:lpstr>PowerPoint Presentation</vt:lpstr>
      <vt:lpstr>Stomach Lining</vt:lpstr>
      <vt:lpstr>PowerPoint Presentation</vt:lpstr>
      <vt:lpstr>PowerPoint Presentation</vt:lpstr>
      <vt:lpstr>PowerPoint Presentation</vt:lpstr>
      <vt:lpstr>BILIARY SYSTEM                      Consists of liver, gallbladder, ducts                      Functions to create bile used in digestion   </vt:lpstr>
      <vt:lpstr>Liver Functions</vt:lpstr>
      <vt:lpstr>PowerPoint Presentation</vt:lpstr>
      <vt:lpstr>PowerPoint Presentation</vt:lpstr>
      <vt:lpstr>PowerPoint Presentation</vt:lpstr>
      <vt:lpstr>Greater Omentum (peritoneum)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Lyndsey Norton</dc:creator>
  <cp:lastModifiedBy>Lyndsey Norton</cp:lastModifiedBy>
  <cp:revision>10</cp:revision>
  <dcterms:created xsi:type="dcterms:W3CDTF">2019-04-16T16:12:13Z</dcterms:created>
  <dcterms:modified xsi:type="dcterms:W3CDTF">2020-03-25T22:01:07Z</dcterms:modified>
</cp:coreProperties>
</file>