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9" r:id="rId18"/>
    <p:sldId id="310" r:id="rId19"/>
    <p:sldId id="311" r:id="rId20"/>
    <p:sldId id="272" r:id="rId21"/>
    <p:sldId id="273" r:id="rId22"/>
    <p:sldId id="274" r:id="rId23"/>
    <p:sldId id="275" r:id="rId24"/>
    <p:sldId id="312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2CC90-15CB-4BD8-A520-5FC4C761220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BD4FB-BBE0-4050-ADAD-57C5A3EBF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7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textbook and page 531 to fill in table on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42894-55AC-4611-8292-7AF8430A07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Their picture is different.; look at concept map on page 533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42894-55AC-4611-8292-7AF8430A07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1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C548-DA24-4782-AF4A-2811F7670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1F61D-4608-49C4-AF7E-7059744D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4A51-E8A3-464B-98E5-1B0815B3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E361-5ED2-4A63-A873-5FB7856CED45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58C83-35F1-40A3-BF17-3A960FEB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452A1-BDDD-433C-9877-D6CE7CC5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203-7323-4F8F-884F-5C38B9126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9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9355-A95C-4128-B147-C59351A4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C798A-5575-4750-86EE-02436F86C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543FC-E02A-4D3B-B53B-B77E2C1A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E361-5ED2-4A63-A873-5FB7856CED45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A341A-8712-4CCD-B9FB-DD581FC9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CE217-B164-4562-869A-BDF0A054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203-7323-4F8F-884F-5C38B9126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8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41904-DEF1-4DB8-B9F8-2279D8889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59728-33D9-45D6-9712-352F08288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4019C-B7AF-431C-9FC5-E3D589663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E361-5ED2-4A63-A873-5FB7856CED45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BF808-4115-4D9B-B2AC-98CF31F0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7B498-501D-4846-A808-827C8908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203-7323-4F8F-884F-5C38B9126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8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0D5D-81E9-41A6-A19A-B851B420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7D4F7-9A18-4840-9201-DAA5F9F07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8D6F7-20E6-4013-B5C2-E3047B9C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E361-5ED2-4A63-A873-5FB7856CED45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5524A-1E11-409E-B871-7FDF248B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9515B-D397-4E25-8F0E-C87A01B5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203-7323-4F8F-884F-5C38B9126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AA6A-6FDD-4601-B87E-B148D01F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65584-C993-49F1-AC85-B3AA77401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31EC-CC50-4883-9187-D5EF3CC1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E361-5ED2-4A63-A873-5FB7856CED45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0180-494C-4CF0-A796-64B29F63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98994-0477-4A94-9695-137FD6C1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203-7323-4F8F-884F-5C38B9126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C877C-F799-4B6A-99BA-88323C54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A4A55-114B-4319-8B61-B8F376524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D8A41-E79B-49A7-9090-4CD34482E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7D411-C1E9-4C95-8572-108A20794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E361-5ED2-4A63-A873-5FB7856CED45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B5616-654A-4193-8A27-BFE2EE566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9F23C-B0A1-4357-B736-780C0A0D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203-7323-4F8F-884F-5C38B9126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726DF-246A-460A-835C-1A2EB41B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A754B-BA67-4427-8B4D-0E5F11327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1C928-6326-4469-9D90-5D300326B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DF720-FA32-4196-AE78-004B93CD4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42492-1ECD-4D9F-BFEB-089BC562B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9C8EB-35B1-43D3-B590-0B7E345E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E361-5ED2-4A63-A873-5FB7856CED45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8F6387-5258-40F8-B686-658DC31D5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DD541-3CB8-4603-B9E8-3B2247D5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203-7323-4F8F-884F-5C38B9126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BA88-D34E-4C70-8827-84E5E423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4AEE8-2319-4444-85B0-B4F99916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E361-5ED2-4A63-A873-5FB7856CED45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6F1CD-79AD-48E2-87C7-B475FDB71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A4ED0-B464-4D9A-9B1B-F625EB14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203-7323-4F8F-884F-5C38B9126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A1BA5-17CF-4848-A451-E1A26B91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E361-5ED2-4A63-A873-5FB7856CED45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16E79-6D2B-4984-B90D-6A0D6B30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8ABA7-57AF-4847-9AD9-9B09BBF9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203-7323-4F8F-884F-5C38B9126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6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9E6C-3840-4609-8258-E99F4F133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2F3ED-2565-4A52-A7FC-6A154EB0B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EC0C7-0BE0-4512-B9D2-A4740FBD3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6F0D3-0A0B-45C3-BDFC-9A8762E9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E361-5ED2-4A63-A873-5FB7856CED45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3AE5A-A8BF-4038-89FD-EC569CCF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4DDFF-61AB-4FF2-957C-357F884F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203-7323-4F8F-884F-5C38B9126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37F2-EAF0-479B-9CB0-B10D7965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281B0-B9D8-441A-9B8C-6DB8B5F19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72A8E-C47C-4525-9C3D-2A9EE1AE3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B2070-8AAE-4E7B-91EE-F50C523F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E361-5ED2-4A63-A873-5FB7856CED45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F7F6-800B-4E92-8FE0-D6F49CDA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F7FA2-DFCB-4A38-AB0F-69021087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5203-7323-4F8F-884F-5C38B9126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B7AB0F-2428-40BF-9A7C-90D4440C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C13D3-4DBA-4CBD-988E-43FDFCB8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80109-C22F-4672-B012-71B5393A7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E361-5ED2-4A63-A873-5FB7856CED45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59390-CACA-4C96-8DFB-340AA0C2D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BA8C5-7D0E-4DDB-83F1-A2DD0C354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B5203-7323-4F8F-884F-5C38B9126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9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lasszone.com/books/earth_science/terc/content/visualizations/es1002/es1002page01.cf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ADCF-C76A-4FAD-A5DD-12B075F30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C844D-99DB-4850-9867-1E6A92E38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4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Reverse faults form as a result of horizontal and vertical compression that squeezes rock and creates a shortening of the crust. This causes rock on one side of a reverse fault to be pushed up relative to the other side.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063105"/>
            <a:ext cx="5548745" cy="256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67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1"/>
            <a:ext cx="8839200" cy="4373563"/>
          </a:xfrm>
        </p:spPr>
        <p:txBody>
          <a:bodyPr/>
          <a:lstStyle/>
          <a:p>
            <a:r>
              <a:rPr lang="en-US" dirty="0"/>
              <a:t>Movement along a normal fault is partly horizontal and partly vertical. </a:t>
            </a:r>
          </a:p>
          <a:p>
            <a:r>
              <a:rPr lang="en-US" dirty="0"/>
              <a:t>The horizontal movement pulls rock apart and stretches the crust. </a:t>
            </a:r>
          </a:p>
          <a:p>
            <a:r>
              <a:rPr lang="en-US" dirty="0"/>
              <a:t>Vertical movement occurs as the stretching causes rock on one side of the fault to move down relative to the other side.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109" y="4444127"/>
            <a:ext cx="5029200" cy="227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43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Strike-Slip Faults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1"/>
            <a:ext cx="8839200" cy="4373563"/>
          </a:xfrm>
        </p:spPr>
        <p:txBody>
          <a:bodyPr/>
          <a:lstStyle/>
          <a:p>
            <a:r>
              <a:rPr lang="en-US" dirty="0"/>
              <a:t>Strike-slip faults are caused by horizontal shear. </a:t>
            </a:r>
          </a:p>
          <a:p>
            <a:r>
              <a:rPr lang="en-US" dirty="0"/>
              <a:t>The movement at a strike-slip fault is mainly horizontal and in opposite directions, similar to the way cars move in opposite directions on either side of a freeway.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55" y="4114800"/>
            <a:ext cx="5867400" cy="264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238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Earthquake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87630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Irregular surfaces in rocks can snag and lock along faults when movement occurs. </a:t>
            </a:r>
          </a:p>
          <a:p>
            <a:r>
              <a:rPr lang="en-US" sz="3200" dirty="0"/>
              <a:t>As stress continues to build in these rocks, they undergo elastic deformation. </a:t>
            </a:r>
          </a:p>
          <a:p>
            <a:r>
              <a:rPr lang="en-US" sz="3200" dirty="0"/>
              <a:t>Beyond the elastic limit, they bend or stretch. </a:t>
            </a:r>
          </a:p>
          <a:p>
            <a:r>
              <a:rPr lang="en-US" sz="3200" dirty="0"/>
              <a:t>Before that limit, an earthquake occurs when they slip or crumble.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1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Seismic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8839200" cy="4953000"/>
          </a:xfrm>
        </p:spPr>
        <p:txBody>
          <a:bodyPr>
            <a:normAutofit/>
          </a:bodyPr>
          <a:lstStyle/>
          <a:p>
            <a:pPr marL="344488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dirty="0"/>
              <a:t>The vibrations of the ground produced during an earthquake are called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seismic waves</a:t>
            </a:r>
            <a:r>
              <a:rPr lang="en-US" dirty="0"/>
              <a:t>.</a:t>
            </a:r>
          </a:p>
          <a:p>
            <a:pPr marL="344488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earthquake generates three types of seismic waves: </a:t>
            </a:r>
          </a:p>
          <a:p>
            <a:pPr marL="641668" lvl="1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dirty="0"/>
              <a:t>Primary waves</a:t>
            </a:r>
          </a:p>
          <a:p>
            <a:pPr marL="641668" lvl="1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dirty="0"/>
              <a:t>Secondary waves</a:t>
            </a:r>
          </a:p>
          <a:p>
            <a:pPr marL="641668" lvl="1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dirty="0"/>
              <a:t>Surface waves</a:t>
            </a:r>
          </a:p>
          <a:p>
            <a:r>
              <a:rPr lang="en-US" dirty="0"/>
              <a:t>Also referred to as </a:t>
            </a:r>
            <a:r>
              <a:rPr lang="en-US" b="1" u="sng" dirty="0"/>
              <a:t>P-waves</a:t>
            </a:r>
            <a:r>
              <a:rPr lang="en-US" dirty="0"/>
              <a:t>, primary waves squeeze and push rocks in the direction along which the waves are traveling.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66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Seismic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8839200" cy="4953000"/>
          </a:xfrm>
        </p:spPr>
        <p:txBody>
          <a:bodyPr/>
          <a:lstStyle/>
          <a:p>
            <a:pPr marL="344488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3200" dirty="0"/>
              <a:t>Secondary waves, called </a:t>
            </a:r>
            <a:r>
              <a:rPr lang="en-US" sz="3200" b="1" u="sng" dirty="0"/>
              <a:t>S-waves</a:t>
            </a:r>
            <a:r>
              <a:rPr lang="en-US" sz="3200" dirty="0"/>
              <a:t>, are named with respect to their arrival times. </a:t>
            </a:r>
          </a:p>
          <a:p>
            <a:pPr marL="344488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3200" dirty="0"/>
              <a:t>They are slower than P-waves, so they are the second set of waves to be felt. </a:t>
            </a:r>
          </a:p>
          <a:p>
            <a:pPr marL="344488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3200" dirty="0"/>
              <a:t>S-waves have a motion that causes rocks to move perpendicular to the direction of the waves.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06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Seismic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8686800" cy="4800600"/>
          </a:xfrm>
        </p:spPr>
        <p:txBody>
          <a:bodyPr>
            <a:normAutofit/>
          </a:bodyPr>
          <a:lstStyle/>
          <a:p>
            <a:pPr marL="344488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3600" dirty="0"/>
              <a:t>The third and slowest type of waves are </a:t>
            </a:r>
            <a:r>
              <a:rPr lang="en-US" sz="3600" b="1" u="sng" dirty="0"/>
              <a:t>surface waves</a:t>
            </a:r>
            <a:r>
              <a:rPr lang="en-US" sz="3600" dirty="0"/>
              <a:t>, which travel only along Earth’s surface. </a:t>
            </a:r>
          </a:p>
          <a:p>
            <a:pPr marL="344488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3600" dirty="0"/>
              <a:t>Surface waves can cause the ground to move sideways and up and down like ocean waves.</a:t>
            </a:r>
          </a:p>
          <a:p>
            <a:pPr marL="344488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3600" dirty="0"/>
              <a:t>Also known as </a:t>
            </a:r>
            <a:r>
              <a:rPr lang="en-US" sz="3600" b="1" dirty="0"/>
              <a:t>Rayleigh Waves</a:t>
            </a:r>
          </a:p>
        </p:txBody>
      </p:sp>
    </p:spTree>
    <p:extLst>
      <p:ext uri="{BB962C8B-B14F-4D97-AF65-F5344CB8AC3E}">
        <p14:creationId xmlns:p14="http://schemas.microsoft.com/office/powerpoint/2010/main" val="79577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276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898088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100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Seismic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719071"/>
            <a:ext cx="4388528" cy="4986529"/>
          </a:xfrm>
        </p:spPr>
        <p:txBody>
          <a:bodyPr>
            <a:normAutofit/>
          </a:bodyPr>
          <a:lstStyle/>
          <a:p>
            <a:pPr marL="344488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dirty="0"/>
              <a:t>The </a:t>
            </a:r>
            <a:r>
              <a:rPr lang="en-US" b="1" u="sng" dirty="0"/>
              <a:t>focus</a:t>
            </a:r>
            <a:r>
              <a:rPr lang="en-US" dirty="0"/>
              <a:t> of an earthquake is the point of initial fault rupture, which is usually several kilometers below Earth’s surface. </a:t>
            </a:r>
          </a:p>
          <a:p>
            <a:pPr marL="344488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dirty="0"/>
              <a:t>The point on Earth’s surface directly above the focus is the </a:t>
            </a:r>
            <a:r>
              <a:rPr lang="en-US" b="1" u="sng" dirty="0"/>
              <a:t>epicenter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752600"/>
            <a:ext cx="450544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55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Chapter 19 - Earthquakes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Earth Globe Americas">
            <a:extLst>
              <a:ext uri="{FF2B5EF4-FFF2-40B4-BE49-F238E27FC236}">
                <a16:creationId xmlns:a16="http://schemas.microsoft.com/office/drawing/2014/main" id="{FDB0414B-1218-4281-BDB5-7D7F7097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76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Seismic waves can be used to make images of the internal structure of Earth.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19.2 – Seismic Waves &amp; Earth’s Interior</a:t>
            </a:r>
          </a:p>
        </p:txBody>
      </p:sp>
    </p:spTree>
    <p:extLst>
      <p:ext uri="{BB962C8B-B14F-4D97-AF65-F5344CB8AC3E}">
        <p14:creationId xmlns:p14="http://schemas.microsoft.com/office/powerpoint/2010/main" val="3437056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Seismometers &amp; Seismograms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Most of the vibrations caused by seismic waves cannot be felt at great distances from an earthquake’s epicenter, but they can be detected by sensitive instruments called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seismometers</a:t>
            </a:r>
            <a:r>
              <a:rPr lang="en-US" sz="3200" dirty="0"/>
              <a:t>, which measure horizontal or vertical motion during an earthquake.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9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Seismometers &amp; Seismograms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8839200" cy="4953000"/>
          </a:xfrm>
        </p:spPr>
        <p:txBody>
          <a:bodyPr/>
          <a:lstStyle/>
          <a:p>
            <a:r>
              <a:rPr lang="en-US" sz="3200" dirty="0"/>
              <a:t>The frame of a seismometer is anchored to the ground. </a:t>
            </a:r>
          </a:p>
          <a:p>
            <a:r>
              <a:rPr lang="en-US" sz="3200" dirty="0"/>
              <a:t>When an earthquake occurs, the frame moves but the hanging mass and attached pen do not. </a:t>
            </a:r>
          </a:p>
          <a:p>
            <a:r>
              <a:rPr lang="en-US" sz="3200" dirty="0"/>
              <a:t>The mass and pen record the relative movement as the recording device moves under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51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Seismometers &amp; Seismograms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719071"/>
            <a:ext cx="4388528" cy="4986529"/>
          </a:xfrm>
        </p:spPr>
        <p:txBody>
          <a:bodyPr>
            <a:normAutofit/>
          </a:bodyPr>
          <a:lstStyle/>
          <a:p>
            <a:r>
              <a:rPr lang="en-US" sz="3600" dirty="0"/>
              <a:t>The record produced by a seismometer that can provide individual tracking of each type of seismic wave is a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seismogram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4495800" cy="48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898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1"/>
            <a:ext cx="5832764" cy="595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374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Travel-Time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752600"/>
            <a:ext cx="4191000" cy="4953000"/>
          </a:xfrm>
        </p:spPr>
        <p:txBody>
          <a:bodyPr/>
          <a:lstStyle/>
          <a:p>
            <a:r>
              <a:rPr lang="en-US" dirty="0"/>
              <a:t>Travel-time curves provide the average time it takes for P- and S-waves to reach seismic stations located at different distances from an earthquake’s epicenter.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449711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88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19.1 – Forces Within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Faults form when the forces acting on rock exceed the rock’s strength.</a:t>
            </a:r>
            <a:endParaRPr lang="en-US"/>
          </a:p>
          <a:p>
            <a:pPr algn="l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6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n-US" sz="4800"/>
              <a:t>Stress and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pPr marL="344488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1800"/>
              <a:t>Along the boundaries between two tectonic plates, rocks in the crust often resist movement. </a:t>
            </a:r>
          </a:p>
          <a:p>
            <a:pPr marL="344488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1800"/>
              <a:t>Over time, stress builds up. </a:t>
            </a:r>
          </a:p>
          <a:p>
            <a:pPr marL="641668" lvl="1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1800"/>
              <a:t>Stress is the total force acting on crustal rocks per unit of area. </a:t>
            </a:r>
          </a:p>
          <a:p>
            <a:pPr marL="344488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1800" b="1" u="sng"/>
              <a:t>Three kinds of stress that act on Earth’s rocks: </a:t>
            </a:r>
          </a:p>
          <a:p>
            <a:pPr marL="641668" lvl="1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1800"/>
              <a:t>Compression</a:t>
            </a:r>
          </a:p>
          <a:p>
            <a:pPr marL="641668" lvl="1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1800"/>
              <a:t>Tension</a:t>
            </a:r>
          </a:p>
          <a:p>
            <a:pPr marL="641668" lvl="1" indent="-344488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1800"/>
              <a:t>Shear</a:t>
            </a:r>
          </a:p>
          <a:p>
            <a:endParaRPr lang="en-US" sz="18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03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and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1"/>
            <a:ext cx="8839200" cy="4373563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Compression</a:t>
            </a:r>
            <a:r>
              <a:rPr lang="en-US" dirty="0"/>
              <a:t> causes a material to shorten. </a:t>
            </a:r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Tension</a:t>
            </a:r>
            <a:r>
              <a:rPr lang="en-US" dirty="0"/>
              <a:t> causes a material to lengthen. </a:t>
            </a:r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Shear</a:t>
            </a:r>
            <a:r>
              <a:rPr lang="en-US" dirty="0"/>
              <a:t> causes distortion of a material. </a:t>
            </a:r>
          </a:p>
          <a:p>
            <a:r>
              <a:rPr lang="en-US" dirty="0"/>
              <a:t>The deformation of materials in response to stress is called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strain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62A4B1-1717-4181-B85D-B590346D6497}"/>
              </a:ext>
            </a:extLst>
          </p:cNvPr>
          <p:cNvGrpSpPr/>
          <p:nvPr/>
        </p:nvGrpSpPr>
        <p:grpSpPr>
          <a:xfrm>
            <a:off x="1981200" y="4848225"/>
            <a:ext cx="8117320" cy="1567657"/>
            <a:chOff x="457200" y="4848224"/>
            <a:chExt cx="8117320" cy="156765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848225"/>
              <a:ext cx="1354137" cy="156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0" descr="C19-02A-8746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189"/>
            <a:stretch>
              <a:fillRect/>
            </a:stretch>
          </p:blipFill>
          <p:spPr bwMode="auto">
            <a:xfrm>
              <a:off x="2362200" y="4877197"/>
              <a:ext cx="1654175" cy="150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1" descr="C19-03A-8746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23"/>
            <a:stretch>
              <a:fillRect/>
            </a:stretch>
          </p:blipFill>
          <p:spPr bwMode="auto">
            <a:xfrm>
              <a:off x="4468091" y="4848225"/>
              <a:ext cx="1706562" cy="150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2" descr="C19-04A-8746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393"/>
            <a:stretch>
              <a:fillRect/>
            </a:stretch>
          </p:blipFill>
          <p:spPr bwMode="auto">
            <a:xfrm>
              <a:off x="6998133" y="4848224"/>
              <a:ext cx="1576387" cy="150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585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and Strain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8839200" cy="4953000"/>
          </a:xfrm>
        </p:spPr>
        <p:txBody>
          <a:bodyPr/>
          <a:lstStyle/>
          <a:p>
            <a:r>
              <a:rPr lang="en-US" sz="3200" dirty="0"/>
              <a:t>Even though rocks can be twisted, squeezed, and stretched, they fracture when stress and strain reach a critical point. </a:t>
            </a:r>
          </a:p>
          <a:p>
            <a:r>
              <a:rPr lang="en-US" sz="3200" dirty="0"/>
              <a:t>At these breaks, rocks can move, releasing the energy built up as a result of stress. </a:t>
            </a:r>
          </a:p>
          <a:p>
            <a:r>
              <a:rPr lang="en-US" sz="3200" dirty="0"/>
              <a:t>Earthquakes are the result of this movement and release of energy.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9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Deformation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719071"/>
            <a:ext cx="4648200" cy="4910329"/>
          </a:xfrm>
        </p:spPr>
        <p:txBody>
          <a:bodyPr>
            <a:normAutofit/>
          </a:bodyPr>
          <a:lstStyle/>
          <a:p>
            <a:r>
              <a:rPr lang="en-US" b="1" u="sng" dirty="0"/>
              <a:t>Elastic deformation </a:t>
            </a:r>
            <a:r>
              <a:rPr lang="en-US" dirty="0"/>
              <a:t>is caused under conditions of low stress when a material is compressed, bent, or stretched. </a:t>
            </a:r>
          </a:p>
          <a:p>
            <a:r>
              <a:rPr lang="en-US" dirty="0"/>
              <a:t>When the stress is removed, material returns to its original shape.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4191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30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Plastic Deformation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/>
              <a:t>When stress builds up past a certain point, called the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limit</a:t>
            </a:r>
            <a:r>
              <a:rPr lang="en-US" dirty="0"/>
              <a:t>, rocks undergo plastic deformation.</a:t>
            </a:r>
          </a:p>
          <a:p>
            <a:pPr lvl="1"/>
            <a:r>
              <a:rPr lang="en-US" dirty="0"/>
              <a:t>This type of strain produces </a:t>
            </a:r>
            <a:r>
              <a:rPr lang="en-US" b="1" dirty="0"/>
              <a:t>permanent </a:t>
            </a:r>
            <a:r>
              <a:rPr lang="en-US" dirty="0"/>
              <a:t>deformation. </a:t>
            </a:r>
          </a:p>
          <a:p>
            <a:r>
              <a:rPr lang="en-US" dirty="0"/>
              <a:t>Most materials exhibit both elastic and plastic behavior. </a:t>
            </a:r>
          </a:p>
          <a:p>
            <a:r>
              <a:rPr lang="en-US" dirty="0"/>
              <a:t>As pressure increases, rocks require greater stress to reach the elastic limit. </a:t>
            </a:r>
          </a:p>
          <a:p>
            <a:r>
              <a:rPr lang="en-US" dirty="0"/>
              <a:t>At high enough temperatures, solid rock can also deform, causing it to flow in a fluid-like manner. </a:t>
            </a:r>
          </a:p>
          <a:p>
            <a:pPr lvl="1"/>
            <a:r>
              <a:rPr lang="en-US" dirty="0"/>
              <a:t>Reduces stress.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6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8839200" cy="4953000"/>
          </a:xfrm>
        </p:spPr>
        <p:txBody>
          <a:bodyPr/>
          <a:lstStyle/>
          <a:p>
            <a:r>
              <a:rPr lang="en-US" sz="3600" dirty="0"/>
              <a:t>Crustal rocks fail when stresses exceed the strength of the rocks. </a:t>
            </a:r>
          </a:p>
          <a:p>
            <a:pPr marL="114300" indent="0">
              <a:buNone/>
            </a:pPr>
            <a:endParaRPr lang="en-US" sz="3600" dirty="0"/>
          </a:p>
          <a:p>
            <a:r>
              <a:rPr lang="en-US" sz="3600" dirty="0"/>
              <a:t>The resulting movement occurs along a weak region in the crustal rock called a </a:t>
            </a:r>
            <a:r>
              <a:rPr lang="en-US" sz="3600" b="1" u="sng" dirty="0"/>
              <a:t>fault, </a:t>
            </a:r>
            <a:r>
              <a:rPr lang="en-US" sz="3600" dirty="0"/>
              <a:t>which is any fracture or system of fractures along which Earth moves.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06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Widescreen</PresentationFormat>
  <Paragraphs>83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Chapter 19 - Earthquakes</vt:lpstr>
      <vt:lpstr>19.1 – Forces Within Earth</vt:lpstr>
      <vt:lpstr>Stress and Strain</vt:lpstr>
      <vt:lpstr>Stress and Strain</vt:lpstr>
      <vt:lpstr>Stress and Strain</vt:lpstr>
      <vt:lpstr>Elastic Deformation</vt:lpstr>
      <vt:lpstr>Plastic Deformation</vt:lpstr>
      <vt:lpstr>Faults</vt:lpstr>
      <vt:lpstr>Reverse Fault</vt:lpstr>
      <vt:lpstr>Normal Fault</vt:lpstr>
      <vt:lpstr>Strike-Slip Faults</vt:lpstr>
      <vt:lpstr>Earthquake Waves</vt:lpstr>
      <vt:lpstr>Types of Seismic Waves</vt:lpstr>
      <vt:lpstr>Types of Seismic Waves</vt:lpstr>
      <vt:lpstr>Types of Seismic Waves</vt:lpstr>
      <vt:lpstr>PowerPoint Presentation</vt:lpstr>
      <vt:lpstr>PowerPoint Presentation</vt:lpstr>
      <vt:lpstr>Generation of Seismic Waves</vt:lpstr>
      <vt:lpstr>19.2 – Seismic Waves &amp; Earth’s Interior</vt:lpstr>
      <vt:lpstr>Seismometers &amp; Seismograms</vt:lpstr>
      <vt:lpstr>Seismometers &amp; Seismograms</vt:lpstr>
      <vt:lpstr>Seismometers &amp; Seismograms</vt:lpstr>
      <vt:lpstr>PowerPoint Presentation</vt:lpstr>
      <vt:lpstr>Travel-Time Curves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Lyndsey Norton</dc:creator>
  <cp:lastModifiedBy>Lyndsey Norton</cp:lastModifiedBy>
  <cp:revision>1</cp:revision>
  <dcterms:created xsi:type="dcterms:W3CDTF">2019-02-04T14:10:27Z</dcterms:created>
  <dcterms:modified xsi:type="dcterms:W3CDTF">2019-02-04T14:10:52Z</dcterms:modified>
</cp:coreProperties>
</file>