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C86F0-54DE-4996-8BF9-3E8C34F4E610}"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A6CBB-8681-4533-A59C-4CDF4475848D}" type="slidenum">
              <a:rPr lang="en-US" smtClean="0"/>
              <a:t>‹#›</a:t>
            </a:fld>
            <a:endParaRPr lang="en-US"/>
          </a:p>
        </p:txBody>
      </p:sp>
    </p:spTree>
    <p:extLst>
      <p:ext uri="{BB962C8B-B14F-4D97-AF65-F5344CB8AC3E}">
        <p14:creationId xmlns:p14="http://schemas.microsoft.com/office/powerpoint/2010/main" val="280253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i12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i12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i155: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i15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i17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i17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i178: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i17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c0c219c28_22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c0c219c28_22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i18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i18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i19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i19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66" dirty="0" err="1"/>
              <a:t>Cushings</a:t>
            </a:r>
            <a:r>
              <a:rPr lang="en-US" sz="1466" dirty="0"/>
              <a:t> can be caused by a benign pituitary tumor (most common), a tumor on the adrenal glands, or overuse of steroids (often used to treat allergies or autoimmune disease)</a:t>
            </a:r>
            <a:endParaRPr sz="1466"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i198: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i19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i20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i20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i21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i21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6d125ceab_113: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6d125ceab_11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i127: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i12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i21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i21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i227: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i22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i233: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i23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i24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i24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c55a30d_0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c55a30d_0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i22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i22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c5a6af5_0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c5a6af5_0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c55a30d_0_9: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c55a30d_0_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i247: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i24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c5a6af5_0_8: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c5a6af5_0_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 represents fetal condition, androgens will cause the development of a penis and the testes to drop into the scrotal sac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i13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i13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i25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i25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c5a6af5_0_14: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c5a6af5_0_1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i137: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i13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i143: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i14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i149: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i14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i16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i16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b007a6ef_00: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b007a6ef_0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i16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i16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D792-B2B7-4CBC-9AD1-056A035FFF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D21346-58BD-410D-AEF0-D0DEFFB07A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207A56-A18D-401C-A760-4CE05EDCBF43}"/>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5" name="Footer Placeholder 4">
            <a:extLst>
              <a:ext uri="{FF2B5EF4-FFF2-40B4-BE49-F238E27FC236}">
                <a16:creationId xmlns:a16="http://schemas.microsoft.com/office/drawing/2014/main" id="{7CD57648-BA3E-4B64-8AA0-C332CFCA4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3A613-2CDB-4087-8AE3-04AA5555916E}"/>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173145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B798-43A9-4689-816A-F1A084BA5F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AA963E-20DB-46B3-86FA-083B707CCE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BD1B8-8AF0-44D6-9579-1D6E59042366}"/>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5" name="Footer Placeholder 4">
            <a:extLst>
              <a:ext uri="{FF2B5EF4-FFF2-40B4-BE49-F238E27FC236}">
                <a16:creationId xmlns:a16="http://schemas.microsoft.com/office/drawing/2014/main" id="{725DF4E5-327D-4FEB-A5BE-D381D955D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D3436-CE3E-47C9-9184-70A417AE8E0C}"/>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62263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C7A76-9348-4116-A7BF-C9BD982BAD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33BDD5-4563-49BB-8416-DB3A6F3B4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8E760-A25A-420E-BACF-1BEB98AF304D}"/>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5" name="Footer Placeholder 4">
            <a:extLst>
              <a:ext uri="{FF2B5EF4-FFF2-40B4-BE49-F238E27FC236}">
                <a16:creationId xmlns:a16="http://schemas.microsoft.com/office/drawing/2014/main" id="{2478347D-3FF5-48E3-B638-5D3E69901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D3119-985E-4343-8F4C-91D5FCA64FFB}"/>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159616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204967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1097280" y="2743200"/>
            <a:ext cx="9997600" cy="10972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4000"/>
              <a:buChar char="●"/>
              <a:defRPr sz="5333"/>
            </a:lvl1pPr>
            <a:lvl2pPr lvl="1" algn="ctr">
              <a:spcBef>
                <a:spcPts val="0"/>
              </a:spcBef>
              <a:spcAft>
                <a:spcPts val="0"/>
              </a:spcAft>
              <a:buSzPts val="4000"/>
              <a:buChar char="○"/>
              <a:defRPr sz="5333"/>
            </a:lvl2pPr>
            <a:lvl3pPr lvl="2" algn="ctr">
              <a:spcBef>
                <a:spcPts val="0"/>
              </a:spcBef>
              <a:spcAft>
                <a:spcPts val="0"/>
              </a:spcAft>
              <a:buSzPts val="4000"/>
              <a:buChar char="■"/>
              <a:defRPr sz="5333"/>
            </a:lvl3pPr>
            <a:lvl4pPr lvl="3" algn="ctr">
              <a:spcBef>
                <a:spcPts val="0"/>
              </a:spcBef>
              <a:spcAft>
                <a:spcPts val="0"/>
              </a:spcAft>
              <a:buSzPts val="4000"/>
              <a:buChar char="●"/>
              <a:defRPr sz="5333"/>
            </a:lvl4pPr>
            <a:lvl5pPr lvl="4" algn="ctr">
              <a:spcBef>
                <a:spcPts val="0"/>
              </a:spcBef>
              <a:spcAft>
                <a:spcPts val="0"/>
              </a:spcAft>
              <a:buSzPts val="4000"/>
              <a:buChar char="○"/>
              <a:defRPr sz="5333"/>
            </a:lvl5pPr>
            <a:lvl6pPr lvl="5" algn="ctr">
              <a:spcBef>
                <a:spcPts val="0"/>
              </a:spcBef>
              <a:spcAft>
                <a:spcPts val="0"/>
              </a:spcAft>
              <a:buSzPts val="4000"/>
              <a:buChar char="■"/>
              <a:defRPr sz="5333"/>
            </a:lvl6pPr>
            <a:lvl7pPr lvl="6" algn="ctr">
              <a:spcBef>
                <a:spcPts val="0"/>
              </a:spcBef>
              <a:spcAft>
                <a:spcPts val="0"/>
              </a:spcAft>
              <a:buSzPts val="4000"/>
              <a:buChar char="●"/>
              <a:defRPr sz="5333"/>
            </a:lvl7pPr>
            <a:lvl8pPr lvl="7" algn="ctr">
              <a:spcBef>
                <a:spcPts val="0"/>
              </a:spcBef>
              <a:spcAft>
                <a:spcPts val="0"/>
              </a:spcAft>
              <a:buSzPts val="4000"/>
              <a:buChar char="○"/>
              <a:defRPr sz="5333"/>
            </a:lvl8pPr>
            <a:lvl9pPr lvl="8" algn="ctr">
              <a:spcBef>
                <a:spcPts val="0"/>
              </a:spcBef>
              <a:spcAft>
                <a:spcPts val="0"/>
              </a:spcAft>
              <a:buSzPts val="4000"/>
              <a:buChar char="■"/>
              <a:defRPr sz="5333"/>
            </a:lvl9pPr>
          </a:lstStyle>
          <a:p>
            <a:endParaRPr/>
          </a:p>
        </p:txBody>
      </p:sp>
      <p:sp>
        <p:nvSpPr>
          <p:cNvPr id="9" name="Google Shape;9;p3"/>
          <p:cNvSpPr txBox="1">
            <a:spLocks noGrp="1"/>
          </p:cNvSpPr>
          <p:nvPr>
            <p:ph type="subTitle" idx="1"/>
          </p:nvPr>
        </p:nvSpPr>
        <p:spPr>
          <a:xfrm>
            <a:off x="2194560" y="4114800"/>
            <a:ext cx="7802800" cy="8228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2600"/>
              <a:buChar char="●"/>
              <a:defRPr sz="3467"/>
            </a:lvl1pPr>
            <a:lvl2pPr lvl="1" algn="ctr">
              <a:spcBef>
                <a:spcPts val="0"/>
              </a:spcBef>
              <a:spcAft>
                <a:spcPts val="0"/>
              </a:spcAft>
              <a:buSzPts val="2600"/>
              <a:buChar char="○"/>
              <a:defRPr sz="3467"/>
            </a:lvl2pPr>
            <a:lvl3pPr lvl="2" algn="ctr">
              <a:spcBef>
                <a:spcPts val="0"/>
              </a:spcBef>
              <a:spcAft>
                <a:spcPts val="0"/>
              </a:spcAft>
              <a:buSzPts val="2600"/>
              <a:buChar char="■"/>
              <a:defRPr sz="3467"/>
            </a:lvl3pPr>
            <a:lvl4pPr lvl="3" algn="ctr">
              <a:spcBef>
                <a:spcPts val="0"/>
              </a:spcBef>
              <a:spcAft>
                <a:spcPts val="0"/>
              </a:spcAft>
              <a:buSzPts val="2600"/>
              <a:buChar char="●"/>
              <a:defRPr sz="3467"/>
            </a:lvl4pPr>
            <a:lvl5pPr lvl="4" algn="ctr">
              <a:spcBef>
                <a:spcPts val="0"/>
              </a:spcBef>
              <a:spcAft>
                <a:spcPts val="0"/>
              </a:spcAft>
              <a:buSzPts val="2600"/>
              <a:buChar char="○"/>
              <a:defRPr sz="3467"/>
            </a:lvl5pPr>
            <a:lvl6pPr lvl="5" algn="ctr">
              <a:spcBef>
                <a:spcPts val="0"/>
              </a:spcBef>
              <a:spcAft>
                <a:spcPts val="0"/>
              </a:spcAft>
              <a:buSzPts val="2600"/>
              <a:buChar char="■"/>
              <a:defRPr sz="3467"/>
            </a:lvl6pPr>
            <a:lvl7pPr lvl="6" algn="ctr">
              <a:spcBef>
                <a:spcPts val="0"/>
              </a:spcBef>
              <a:spcAft>
                <a:spcPts val="0"/>
              </a:spcAft>
              <a:buSzPts val="2600"/>
              <a:buChar char="●"/>
              <a:defRPr sz="3467"/>
            </a:lvl7pPr>
            <a:lvl8pPr lvl="7" algn="ctr">
              <a:spcBef>
                <a:spcPts val="0"/>
              </a:spcBef>
              <a:spcAft>
                <a:spcPts val="0"/>
              </a:spcAft>
              <a:buSzPts val="2600"/>
              <a:buChar char="○"/>
              <a:defRPr sz="3467"/>
            </a:lvl8pPr>
            <a:lvl9pPr lvl="8" algn="ctr">
              <a:spcBef>
                <a:spcPts val="0"/>
              </a:spcBef>
              <a:spcAft>
                <a:spcPts val="0"/>
              </a:spcAft>
              <a:buSzPts val="2600"/>
              <a:buChar char="■"/>
              <a:defRPr sz="3467"/>
            </a:lvl9pPr>
          </a:lstStyle>
          <a:p>
            <a:endParaRPr/>
          </a:p>
        </p:txBody>
      </p:sp>
    </p:spTree>
    <p:extLst>
      <p:ext uri="{BB962C8B-B14F-4D97-AF65-F5344CB8AC3E}">
        <p14:creationId xmlns:p14="http://schemas.microsoft.com/office/powerpoint/2010/main" val="254582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365760" y="274320"/>
            <a:ext cx="11460400" cy="8228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4667"/>
            </a:lvl1pPr>
            <a:lvl2pPr lvl="1">
              <a:spcBef>
                <a:spcPts val="0"/>
              </a:spcBef>
              <a:spcAft>
                <a:spcPts val="0"/>
              </a:spcAft>
              <a:buSzPts val="3500"/>
              <a:buChar char="○"/>
              <a:defRPr sz="4667"/>
            </a:lvl2pPr>
            <a:lvl3pPr lvl="2">
              <a:spcBef>
                <a:spcPts val="0"/>
              </a:spcBef>
              <a:spcAft>
                <a:spcPts val="0"/>
              </a:spcAft>
              <a:buSzPts val="3500"/>
              <a:buChar char="■"/>
              <a:defRPr sz="4667"/>
            </a:lvl3pPr>
            <a:lvl4pPr lvl="3">
              <a:spcBef>
                <a:spcPts val="0"/>
              </a:spcBef>
              <a:spcAft>
                <a:spcPts val="0"/>
              </a:spcAft>
              <a:buSzPts val="3500"/>
              <a:buChar char="●"/>
              <a:defRPr sz="4667"/>
            </a:lvl4pPr>
            <a:lvl5pPr lvl="4">
              <a:spcBef>
                <a:spcPts val="0"/>
              </a:spcBef>
              <a:spcAft>
                <a:spcPts val="0"/>
              </a:spcAft>
              <a:buSzPts val="3500"/>
              <a:buChar char="○"/>
              <a:defRPr sz="4667"/>
            </a:lvl5pPr>
            <a:lvl6pPr lvl="5">
              <a:spcBef>
                <a:spcPts val="0"/>
              </a:spcBef>
              <a:spcAft>
                <a:spcPts val="0"/>
              </a:spcAft>
              <a:buSzPts val="3500"/>
              <a:buChar char="■"/>
              <a:defRPr sz="4667"/>
            </a:lvl6pPr>
            <a:lvl7pPr lvl="6">
              <a:spcBef>
                <a:spcPts val="0"/>
              </a:spcBef>
              <a:spcAft>
                <a:spcPts val="0"/>
              </a:spcAft>
              <a:buSzPts val="3500"/>
              <a:buChar char="●"/>
              <a:defRPr sz="4667"/>
            </a:lvl7pPr>
            <a:lvl8pPr lvl="7">
              <a:spcBef>
                <a:spcPts val="0"/>
              </a:spcBef>
              <a:spcAft>
                <a:spcPts val="0"/>
              </a:spcAft>
              <a:buSzPts val="3500"/>
              <a:buChar char="○"/>
              <a:defRPr sz="4667"/>
            </a:lvl8pPr>
            <a:lvl9pPr lvl="8">
              <a:spcBef>
                <a:spcPts val="0"/>
              </a:spcBef>
              <a:spcAft>
                <a:spcPts val="0"/>
              </a:spcAft>
              <a:buSzPts val="3500"/>
              <a:buChar char="■"/>
              <a:defRPr sz="4667"/>
            </a:lvl9pPr>
          </a:lstStyle>
          <a:p>
            <a:endParaRPr/>
          </a:p>
        </p:txBody>
      </p:sp>
      <p:sp>
        <p:nvSpPr>
          <p:cNvPr id="12" name="Google Shape;12;p4"/>
          <p:cNvSpPr txBox="1">
            <a:spLocks noGrp="1"/>
          </p:cNvSpPr>
          <p:nvPr>
            <p:ph type="body" idx="1"/>
          </p:nvPr>
        </p:nvSpPr>
        <p:spPr>
          <a:xfrm>
            <a:off x="365760" y="1645920"/>
            <a:ext cx="11460400" cy="4937600"/>
          </a:xfrm>
          <a:prstGeom prst="rect">
            <a:avLst/>
          </a:prstGeom>
          <a:noFill/>
          <a:ln>
            <a:noFill/>
          </a:ln>
        </p:spPr>
        <p:txBody>
          <a:bodyPr spcFirstLastPara="1" wrap="square" lIns="75425" tIns="75425" rIns="75425" bIns="75425" anchor="t" anchorCtr="0"/>
          <a:lstStyle>
            <a:lvl1pPr marL="609585" lvl="0" indent="-491054">
              <a:spcBef>
                <a:spcPts val="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Tree>
    <p:extLst>
      <p:ext uri="{BB962C8B-B14F-4D97-AF65-F5344CB8AC3E}">
        <p14:creationId xmlns:p14="http://schemas.microsoft.com/office/powerpoint/2010/main" val="318894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65760" y="274320"/>
            <a:ext cx="11460400" cy="8228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4667"/>
            </a:lvl1pPr>
            <a:lvl2pPr lvl="1">
              <a:spcBef>
                <a:spcPts val="0"/>
              </a:spcBef>
              <a:spcAft>
                <a:spcPts val="0"/>
              </a:spcAft>
              <a:buSzPts val="3500"/>
              <a:buChar char="○"/>
              <a:defRPr sz="4667"/>
            </a:lvl2pPr>
            <a:lvl3pPr lvl="2">
              <a:spcBef>
                <a:spcPts val="0"/>
              </a:spcBef>
              <a:spcAft>
                <a:spcPts val="0"/>
              </a:spcAft>
              <a:buSzPts val="3500"/>
              <a:buChar char="■"/>
              <a:defRPr sz="4667"/>
            </a:lvl3pPr>
            <a:lvl4pPr lvl="3">
              <a:spcBef>
                <a:spcPts val="0"/>
              </a:spcBef>
              <a:spcAft>
                <a:spcPts val="0"/>
              </a:spcAft>
              <a:buSzPts val="3500"/>
              <a:buChar char="●"/>
              <a:defRPr sz="4667"/>
            </a:lvl4pPr>
            <a:lvl5pPr lvl="4">
              <a:spcBef>
                <a:spcPts val="0"/>
              </a:spcBef>
              <a:spcAft>
                <a:spcPts val="0"/>
              </a:spcAft>
              <a:buSzPts val="3500"/>
              <a:buChar char="○"/>
              <a:defRPr sz="4667"/>
            </a:lvl5pPr>
            <a:lvl6pPr lvl="5">
              <a:spcBef>
                <a:spcPts val="0"/>
              </a:spcBef>
              <a:spcAft>
                <a:spcPts val="0"/>
              </a:spcAft>
              <a:buSzPts val="3500"/>
              <a:buChar char="■"/>
              <a:defRPr sz="4667"/>
            </a:lvl6pPr>
            <a:lvl7pPr lvl="6">
              <a:spcBef>
                <a:spcPts val="0"/>
              </a:spcBef>
              <a:spcAft>
                <a:spcPts val="0"/>
              </a:spcAft>
              <a:buSzPts val="3500"/>
              <a:buChar char="●"/>
              <a:defRPr sz="4667"/>
            </a:lvl7pPr>
            <a:lvl8pPr lvl="7">
              <a:spcBef>
                <a:spcPts val="0"/>
              </a:spcBef>
              <a:spcAft>
                <a:spcPts val="0"/>
              </a:spcAft>
              <a:buSzPts val="3500"/>
              <a:buChar char="○"/>
              <a:defRPr sz="4667"/>
            </a:lvl8pPr>
            <a:lvl9pPr lvl="8">
              <a:spcBef>
                <a:spcPts val="0"/>
              </a:spcBef>
              <a:spcAft>
                <a:spcPts val="0"/>
              </a:spcAft>
              <a:buSzPts val="3500"/>
              <a:buChar char="■"/>
              <a:defRPr sz="4667"/>
            </a:lvl9pPr>
          </a:lstStyle>
          <a:p>
            <a:endParaRPr/>
          </a:p>
        </p:txBody>
      </p:sp>
      <p:sp>
        <p:nvSpPr>
          <p:cNvPr id="15" name="Google Shape;15;p5"/>
          <p:cNvSpPr txBox="1">
            <a:spLocks noGrp="1"/>
          </p:cNvSpPr>
          <p:nvPr>
            <p:ph type="body" idx="1"/>
          </p:nvPr>
        </p:nvSpPr>
        <p:spPr>
          <a:xfrm>
            <a:off x="365760" y="1645920"/>
            <a:ext cx="5364400" cy="4937600"/>
          </a:xfrm>
          <a:prstGeom prst="rect">
            <a:avLst/>
          </a:prstGeom>
          <a:noFill/>
          <a:ln>
            <a:noFill/>
          </a:ln>
        </p:spPr>
        <p:txBody>
          <a:bodyPr spcFirstLastPara="1" wrap="square" lIns="75425" tIns="75425" rIns="75425" bIns="75425" anchor="t" anchorCtr="0"/>
          <a:lstStyle>
            <a:lvl1pPr marL="609585" lvl="0" indent="-491054">
              <a:spcBef>
                <a:spcPts val="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16" name="Google Shape;16;p5"/>
          <p:cNvSpPr txBox="1">
            <a:spLocks noGrp="1"/>
          </p:cNvSpPr>
          <p:nvPr>
            <p:ph type="body" idx="2"/>
          </p:nvPr>
        </p:nvSpPr>
        <p:spPr>
          <a:xfrm>
            <a:off x="6461760" y="1645920"/>
            <a:ext cx="5364400" cy="4937600"/>
          </a:xfrm>
          <a:prstGeom prst="rect">
            <a:avLst/>
          </a:prstGeom>
          <a:noFill/>
          <a:ln>
            <a:noFill/>
          </a:ln>
        </p:spPr>
        <p:txBody>
          <a:bodyPr spcFirstLastPara="1" wrap="square" lIns="75425" tIns="75425" rIns="75425" bIns="75425" anchor="t" anchorCtr="0"/>
          <a:lstStyle>
            <a:lvl1pPr marL="609585" lvl="0" indent="-491054">
              <a:spcBef>
                <a:spcPts val="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Tree>
    <p:extLst>
      <p:ext uri="{BB962C8B-B14F-4D97-AF65-F5344CB8AC3E}">
        <p14:creationId xmlns:p14="http://schemas.microsoft.com/office/powerpoint/2010/main" val="4102862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
        <p:cNvGrpSpPr/>
        <p:nvPr/>
      </p:nvGrpSpPr>
      <p:grpSpPr>
        <a:xfrm>
          <a:off x="0" y="0"/>
          <a:ext cx="0" cy="0"/>
          <a:chOff x="0" y="0"/>
          <a:chExt cx="0" cy="0"/>
        </a:xfrm>
      </p:grpSpPr>
      <p:sp>
        <p:nvSpPr>
          <p:cNvPr id="18" name="Google Shape;18;p6"/>
          <p:cNvSpPr txBox="1">
            <a:spLocks noGrp="1"/>
          </p:cNvSpPr>
          <p:nvPr>
            <p:ph type="body" idx="1"/>
          </p:nvPr>
        </p:nvSpPr>
        <p:spPr>
          <a:xfrm>
            <a:off x="365760" y="6035040"/>
            <a:ext cx="11460400" cy="548800"/>
          </a:xfrm>
          <a:prstGeom prst="rect">
            <a:avLst/>
          </a:prstGeom>
          <a:noFill/>
          <a:ln>
            <a:noFill/>
          </a:ln>
        </p:spPr>
        <p:txBody>
          <a:bodyPr spcFirstLastPara="1" wrap="square" lIns="75425" tIns="75425" rIns="75425" bIns="75425" anchor="t" anchorCtr="0"/>
          <a:lstStyle>
            <a:lvl1pPr marL="609585" lvl="0" indent="-524920" algn="ctr">
              <a:spcBef>
                <a:spcPts val="0"/>
              </a:spcBef>
              <a:spcAft>
                <a:spcPts val="0"/>
              </a:spcAft>
              <a:buSzPts val="2600"/>
              <a:buChar char="●"/>
              <a:defRPr sz="3467"/>
            </a:lvl1pPr>
            <a:lvl2pPr marL="1219170" lvl="1" indent="-524920" algn="ctr">
              <a:spcBef>
                <a:spcPts val="0"/>
              </a:spcBef>
              <a:spcAft>
                <a:spcPts val="0"/>
              </a:spcAft>
              <a:buSzPts val="2600"/>
              <a:buChar char="○"/>
              <a:defRPr sz="3467"/>
            </a:lvl2pPr>
            <a:lvl3pPr marL="1828754" lvl="2" indent="-524920" algn="ctr">
              <a:spcBef>
                <a:spcPts val="0"/>
              </a:spcBef>
              <a:spcAft>
                <a:spcPts val="0"/>
              </a:spcAft>
              <a:buSzPts val="2600"/>
              <a:buChar char="■"/>
              <a:defRPr sz="3467"/>
            </a:lvl3pPr>
            <a:lvl4pPr marL="2438339" lvl="3" indent="-524920" algn="ctr">
              <a:spcBef>
                <a:spcPts val="0"/>
              </a:spcBef>
              <a:spcAft>
                <a:spcPts val="0"/>
              </a:spcAft>
              <a:buSzPts val="2600"/>
              <a:buChar char="●"/>
              <a:defRPr sz="3467"/>
            </a:lvl4pPr>
            <a:lvl5pPr marL="3047924" lvl="4" indent="-524920" algn="ctr">
              <a:spcBef>
                <a:spcPts val="0"/>
              </a:spcBef>
              <a:spcAft>
                <a:spcPts val="0"/>
              </a:spcAft>
              <a:buSzPts val="2600"/>
              <a:buChar char="○"/>
              <a:defRPr sz="3467"/>
            </a:lvl5pPr>
            <a:lvl6pPr marL="3657509" lvl="5" indent="-524920" algn="ctr">
              <a:spcBef>
                <a:spcPts val="0"/>
              </a:spcBef>
              <a:spcAft>
                <a:spcPts val="0"/>
              </a:spcAft>
              <a:buSzPts val="2600"/>
              <a:buChar char="■"/>
              <a:defRPr sz="3467"/>
            </a:lvl6pPr>
            <a:lvl7pPr marL="4267093" lvl="6" indent="-524920" algn="ctr">
              <a:spcBef>
                <a:spcPts val="0"/>
              </a:spcBef>
              <a:spcAft>
                <a:spcPts val="0"/>
              </a:spcAft>
              <a:buSzPts val="2600"/>
              <a:buChar char="●"/>
              <a:defRPr sz="3467"/>
            </a:lvl7pPr>
            <a:lvl8pPr marL="4876678" lvl="7" indent="-524920" algn="ctr">
              <a:spcBef>
                <a:spcPts val="0"/>
              </a:spcBef>
              <a:spcAft>
                <a:spcPts val="0"/>
              </a:spcAft>
              <a:buSzPts val="2600"/>
              <a:buChar char="○"/>
              <a:defRPr sz="3467"/>
            </a:lvl8pPr>
            <a:lvl9pPr marL="5486263" lvl="8" indent="-524920" algn="ctr">
              <a:spcBef>
                <a:spcPts val="0"/>
              </a:spcBef>
              <a:spcAft>
                <a:spcPts val="0"/>
              </a:spcAft>
              <a:buSzPts val="2600"/>
              <a:buChar char="■"/>
              <a:defRPr sz="3467"/>
            </a:lvl9pPr>
          </a:lstStyle>
          <a:p>
            <a:endParaRPr/>
          </a:p>
        </p:txBody>
      </p:sp>
    </p:spTree>
    <p:extLst>
      <p:ext uri="{BB962C8B-B14F-4D97-AF65-F5344CB8AC3E}">
        <p14:creationId xmlns:p14="http://schemas.microsoft.com/office/powerpoint/2010/main" val="276967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5485-E655-4362-9D1D-DB1351F12E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1C6FC-2548-4512-8E8C-4C07DB0A26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2108F-E78E-43B3-8FB7-4164A18CA5F4}"/>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5" name="Footer Placeholder 4">
            <a:extLst>
              <a:ext uri="{FF2B5EF4-FFF2-40B4-BE49-F238E27FC236}">
                <a16:creationId xmlns:a16="http://schemas.microsoft.com/office/drawing/2014/main" id="{E12DE4ED-EA87-442A-A6BE-BF4F87461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83590-08E4-45AC-8E6B-856AE626FACC}"/>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294712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CD74A-FDA4-4140-9AA4-3889A16469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ED88-ACEE-4AF5-9078-CC56BC265D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66034C-3239-419D-8760-21C03FF29B36}"/>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5" name="Footer Placeholder 4">
            <a:extLst>
              <a:ext uri="{FF2B5EF4-FFF2-40B4-BE49-F238E27FC236}">
                <a16:creationId xmlns:a16="http://schemas.microsoft.com/office/drawing/2014/main" id="{90DD1570-4B4F-4A08-920F-6CD04D824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F778C-D7C0-4989-86D2-72FF9F659738}"/>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381515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B696-9915-49EB-9357-454E6C7EA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DA72F-D2CE-4528-88A8-0B11E8D1D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F027C9-E2BE-42AD-86D5-BF7B948153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2FBC57-C20F-4FA0-82F5-2BA9C67975B6}"/>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6" name="Footer Placeholder 5">
            <a:extLst>
              <a:ext uri="{FF2B5EF4-FFF2-40B4-BE49-F238E27FC236}">
                <a16:creationId xmlns:a16="http://schemas.microsoft.com/office/drawing/2014/main" id="{8D150A82-892A-4B85-9F1A-30666C2D9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38DB8-4D37-4226-81AD-8895FE0D7845}"/>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265984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098D-9ECD-462A-9061-3D3AF7B9CA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1CCA67-789C-4638-B887-F33CDD765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61DC94-ED94-414D-A0FF-64473A38C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B42346-7A45-4BB0-9F16-2AD24DFD5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DCD744-5AE8-4B0D-9FB0-452DD35D3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644E2D-6AE2-45D9-9848-5A59D83B48FD}"/>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8" name="Footer Placeholder 7">
            <a:extLst>
              <a:ext uri="{FF2B5EF4-FFF2-40B4-BE49-F238E27FC236}">
                <a16:creationId xmlns:a16="http://schemas.microsoft.com/office/drawing/2014/main" id="{5585F178-193B-4B49-8822-AF146394C7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1F76F1-09AD-42D4-80CD-F2E371409A92}"/>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391296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A556-62FD-44E8-884F-91985A9783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600C5F-D6C8-4106-BB0A-70A67508A1E6}"/>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4" name="Footer Placeholder 3">
            <a:extLst>
              <a:ext uri="{FF2B5EF4-FFF2-40B4-BE49-F238E27FC236}">
                <a16:creationId xmlns:a16="http://schemas.microsoft.com/office/drawing/2014/main" id="{E76882E8-F6A6-463F-8CF4-9FC8F43B45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E54D9A-E4F8-40CE-A6C2-905EDF745374}"/>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400291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CF7DC2-29A9-47C4-ACCD-E0D6941B1AF0}"/>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3" name="Footer Placeholder 2">
            <a:extLst>
              <a:ext uri="{FF2B5EF4-FFF2-40B4-BE49-F238E27FC236}">
                <a16:creationId xmlns:a16="http://schemas.microsoft.com/office/drawing/2014/main" id="{A22E54B1-8F1C-4FE6-9FA4-16656B0B99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248604-0B01-4B81-B9BC-E19009527BFA}"/>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257569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AAB4-18A4-47A2-AD8F-58F2DC27BC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43D273-22D6-43D5-A16A-9569B5694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067E47-4B94-4307-9896-62C5BFA9B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BA339-5EF6-4F8D-AA7D-35E830212A45}"/>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6" name="Footer Placeholder 5">
            <a:extLst>
              <a:ext uri="{FF2B5EF4-FFF2-40B4-BE49-F238E27FC236}">
                <a16:creationId xmlns:a16="http://schemas.microsoft.com/office/drawing/2014/main" id="{AAF251AA-BCE9-4A2C-B74F-E041C95B7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DF2B0-0596-4948-BA24-CA016161C5E9}"/>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39895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983E-DFD5-4101-B98D-45731FF66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78F045-6B28-4B6A-AA63-F47E08D89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10EABA-3FE1-4CB9-A70B-54A4881AE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3770E-DC6A-423E-984A-936827F8E482}"/>
              </a:ext>
            </a:extLst>
          </p:cNvPr>
          <p:cNvSpPr>
            <a:spLocks noGrp="1"/>
          </p:cNvSpPr>
          <p:nvPr>
            <p:ph type="dt" sz="half" idx="10"/>
          </p:nvPr>
        </p:nvSpPr>
        <p:spPr/>
        <p:txBody>
          <a:bodyPr/>
          <a:lstStyle/>
          <a:p>
            <a:fld id="{75E1D37B-B9B2-451A-BB2C-A01E76F613A4}" type="datetimeFigureOut">
              <a:rPr lang="en-US" smtClean="0"/>
              <a:t>3/19/2019</a:t>
            </a:fld>
            <a:endParaRPr lang="en-US"/>
          </a:p>
        </p:txBody>
      </p:sp>
      <p:sp>
        <p:nvSpPr>
          <p:cNvPr id="6" name="Footer Placeholder 5">
            <a:extLst>
              <a:ext uri="{FF2B5EF4-FFF2-40B4-BE49-F238E27FC236}">
                <a16:creationId xmlns:a16="http://schemas.microsoft.com/office/drawing/2014/main" id="{676AA4E9-A0A1-4664-BBE1-0950DE6F4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044FF-3194-428F-923E-BB3F8070C2B6}"/>
              </a:ext>
            </a:extLst>
          </p:cNvPr>
          <p:cNvSpPr>
            <a:spLocks noGrp="1"/>
          </p:cNvSpPr>
          <p:nvPr>
            <p:ph type="sldNum" sz="quarter" idx="12"/>
          </p:nvPr>
        </p:nvSpPr>
        <p:spPr/>
        <p:txBody>
          <a:bodyPr/>
          <a:lstStyle/>
          <a:p>
            <a:fld id="{C3B27675-A2D0-44E3-B295-47F649B4D1C1}" type="slidenum">
              <a:rPr lang="en-US" smtClean="0"/>
              <a:t>‹#›</a:t>
            </a:fld>
            <a:endParaRPr lang="en-US"/>
          </a:p>
        </p:txBody>
      </p:sp>
    </p:spTree>
    <p:extLst>
      <p:ext uri="{BB962C8B-B14F-4D97-AF65-F5344CB8AC3E}">
        <p14:creationId xmlns:p14="http://schemas.microsoft.com/office/powerpoint/2010/main" val="284458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A5387-D88C-4998-9B8A-05E63CA1B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2A7A81-E961-4871-8A10-22BC0F038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369CB-7A80-4759-B0AF-8314840043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1D37B-B9B2-451A-BB2C-A01E76F613A4}" type="datetimeFigureOut">
              <a:rPr lang="en-US" smtClean="0"/>
              <a:t>3/19/2019</a:t>
            </a:fld>
            <a:endParaRPr lang="en-US"/>
          </a:p>
        </p:txBody>
      </p:sp>
      <p:sp>
        <p:nvSpPr>
          <p:cNvPr id="5" name="Footer Placeholder 4">
            <a:extLst>
              <a:ext uri="{FF2B5EF4-FFF2-40B4-BE49-F238E27FC236}">
                <a16:creationId xmlns:a16="http://schemas.microsoft.com/office/drawing/2014/main" id="{78AEE3B2-2698-4D9B-9F7F-BFAAE34C90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D2C62F-DC60-4655-8781-2F3484BF5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27675-A2D0-44E3-B295-47F649B4D1C1}" type="slidenum">
              <a:rPr lang="en-US" smtClean="0"/>
              <a:t>‹#›</a:t>
            </a:fld>
            <a:endParaRPr lang="en-US"/>
          </a:p>
        </p:txBody>
      </p:sp>
    </p:spTree>
    <p:extLst>
      <p:ext uri="{BB962C8B-B14F-4D97-AF65-F5344CB8AC3E}">
        <p14:creationId xmlns:p14="http://schemas.microsoft.com/office/powerpoint/2010/main" val="3284342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25434930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hyperlink" Target="http://www.youtube.com/watch?v=zLaaIYtSXnk" TargetMode="External"/><Relationship Id="rId4" Type="http://schemas.openxmlformats.org/officeDocument/2006/relationships/hyperlink" Target="https://www.youtube.com/watch?v=zLaaIYtSX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www.vetdepot.com/article-images/cushings-disease.gif" TargetMode="Externa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ed.ted.com/lessons/how-does-the-thyroid-manage-your-metabolism-emma-bryc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www.ncbi.nlm.nih.gov/pubmedhealth/n/pmh_adam/A003702/"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9.jpg"/><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myfitnesspal.com/tools/bmr-calculator"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ny.gov/statistics/cancer/registry/abouts/glossary.htm#radioactiv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FF573-382F-45A0-832B-315C2A4E170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1EDA8D9-91C9-4F70-A7A1-EE156529CB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6195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title"/>
          </p:nvPr>
        </p:nvSpPr>
        <p:spPr>
          <a:xfrm>
            <a:off x="230760" y="122760"/>
            <a:ext cx="11260800" cy="846400"/>
          </a:xfrm>
          <a:prstGeom prst="rect">
            <a:avLst/>
          </a:prstGeom>
          <a:noFill/>
          <a:ln>
            <a:noFill/>
          </a:ln>
        </p:spPr>
        <p:txBody>
          <a:bodyPr spcFirstLastPara="1" wrap="square" lIns="41900" tIns="41900" rIns="41900" bIns="41900" anchor="ctr" anchorCtr="0">
            <a:noAutofit/>
          </a:bodyPr>
          <a:lstStyle/>
          <a:p>
            <a:pPr>
              <a:lnSpc>
                <a:spcPct val="119886"/>
              </a:lnSpc>
            </a:pPr>
            <a:r>
              <a:rPr lang="en-US" sz="4400"/>
              <a:t>Parathyroid Glands</a:t>
            </a:r>
            <a:endParaRPr sz="4400"/>
          </a:p>
        </p:txBody>
      </p:sp>
      <p:pic>
        <p:nvPicPr>
          <p:cNvPr id="295" name="Google Shape;295;p45"/>
          <p:cNvPicPr preferRelativeResize="0"/>
          <p:nvPr/>
        </p:nvPicPr>
        <p:blipFill rotWithShape="1">
          <a:blip r:embed="rId3">
            <a:alphaModFix/>
          </a:blip>
          <a:srcRect l="19373" r="15065"/>
          <a:stretch/>
        </p:blipFill>
        <p:spPr>
          <a:xfrm>
            <a:off x="624751" y="969211"/>
            <a:ext cx="4387920" cy="5505435"/>
          </a:xfrm>
          <a:prstGeom prst="rect">
            <a:avLst/>
          </a:prstGeom>
          <a:noFill/>
          <a:ln>
            <a:noFill/>
          </a:ln>
        </p:spPr>
      </p:pic>
      <p:sp>
        <p:nvSpPr>
          <p:cNvPr id="296" name="Google Shape;296;p45"/>
          <p:cNvSpPr txBox="1"/>
          <p:nvPr/>
        </p:nvSpPr>
        <p:spPr>
          <a:xfrm>
            <a:off x="6063360" y="1294380"/>
            <a:ext cx="5702000" cy="43712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3867" kern="0">
                <a:solidFill>
                  <a:srgbClr val="000000"/>
                </a:solidFill>
                <a:latin typeface="Arial"/>
                <a:ea typeface="Arial"/>
                <a:cs typeface="Arial"/>
                <a:sym typeface="Arial"/>
              </a:rPr>
              <a:t>Located behind the thyroid, four tiny glands </a:t>
            </a:r>
            <a:br>
              <a:rPr lang="en-US" sz="2267" kern="0">
                <a:solidFill>
                  <a:srgbClr val="000000"/>
                </a:solidFill>
                <a:latin typeface="Arial"/>
                <a:ea typeface="Arial"/>
                <a:cs typeface="Arial"/>
                <a:sym typeface="Arial"/>
              </a:rPr>
            </a:br>
            <a:br>
              <a:rPr lang="en-US" sz="2267" kern="0">
                <a:solidFill>
                  <a:srgbClr val="000000"/>
                </a:solidFill>
                <a:latin typeface="Arial"/>
                <a:ea typeface="Arial"/>
                <a:cs typeface="Arial"/>
                <a:sym typeface="Arial"/>
              </a:rPr>
            </a:br>
            <a:br>
              <a:rPr lang="en-US" sz="2267" kern="0">
                <a:solidFill>
                  <a:srgbClr val="000000"/>
                </a:solidFill>
                <a:latin typeface="Arial"/>
                <a:ea typeface="Arial"/>
                <a:cs typeface="Arial"/>
                <a:sym typeface="Arial"/>
              </a:rPr>
            </a:br>
            <a:r>
              <a:rPr lang="en-US" sz="3867" kern="0">
                <a:solidFill>
                  <a:srgbClr val="000000"/>
                </a:solidFill>
                <a:latin typeface="Arial"/>
                <a:ea typeface="Arial"/>
                <a:cs typeface="Arial"/>
                <a:sym typeface="Arial"/>
              </a:rPr>
              <a:t>Parathyroid Hormone (PTH) - takes calcium from the bones to make it available in the blood</a:t>
            </a:r>
            <a:endParaRPr sz="3867" kern="0">
              <a:solidFill>
                <a:srgbClr val="000000"/>
              </a:solidFill>
              <a:latin typeface="Arial"/>
              <a:ea typeface="Arial"/>
              <a:cs typeface="Arial"/>
              <a:sym typeface="Arial"/>
            </a:endParaRPr>
          </a:p>
          <a:p>
            <a:pPr defTabSz="1219170">
              <a:lnSpc>
                <a:spcPct val="120138"/>
              </a:lnSpc>
              <a:buClr>
                <a:srgbClr val="000000"/>
              </a:buClr>
            </a:pPr>
            <a:endParaRPr sz="2267" kern="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6"/>
          <p:cNvPicPr preferRelativeResize="0"/>
          <p:nvPr/>
        </p:nvPicPr>
        <p:blipFill>
          <a:blip r:embed="rId3">
            <a:alphaModFix/>
          </a:blip>
          <a:stretch>
            <a:fillRect/>
          </a:stretch>
        </p:blipFill>
        <p:spPr>
          <a:xfrm>
            <a:off x="234151" y="567698"/>
            <a:ext cx="6216359" cy="5722607"/>
          </a:xfrm>
          <a:prstGeom prst="rect">
            <a:avLst/>
          </a:prstGeom>
          <a:noFill/>
          <a:ln>
            <a:noFill/>
          </a:ln>
        </p:spPr>
      </p:pic>
      <p:sp>
        <p:nvSpPr>
          <p:cNvPr id="302" name="Google Shape;302;p46"/>
          <p:cNvSpPr txBox="1"/>
          <p:nvPr/>
        </p:nvSpPr>
        <p:spPr>
          <a:xfrm>
            <a:off x="7404660" y="546660"/>
            <a:ext cx="4390000" cy="11428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1600" kern="0">
                <a:solidFill>
                  <a:srgbClr val="000000"/>
                </a:solidFill>
                <a:latin typeface="Arial"/>
                <a:cs typeface="Arial"/>
                <a:sym typeface="Arial"/>
              </a:rPr>
              <a:t>Removal of a mass and thyroid gland:</a:t>
            </a:r>
            <a:endParaRPr sz="1600" kern="0">
              <a:solidFill>
                <a:srgbClr val="000000"/>
              </a:solidFill>
              <a:latin typeface="Arial"/>
              <a:cs typeface="Arial"/>
              <a:sym typeface="Arial"/>
            </a:endParaRPr>
          </a:p>
          <a:p>
            <a:pPr defTabSz="1219170">
              <a:buClr>
                <a:srgbClr val="000000"/>
              </a:buClr>
            </a:pPr>
            <a:endParaRPr sz="1600" kern="0">
              <a:solidFill>
                <a:srgbClr val="000000"/>
              </a:solidFill>
              <a:latin typeface="Arial"/>
              <a:cs typeface="Arial"/>
              <a:sym typeface="Arial"/>
            </a:endParaRPr>
          </a:p>
          <a:p>
            <a:pPr defTabSz="1219170">
              <a:buClr>
                <a:srgbClr val="000000"/>
              </a:buClr>
            </a:pPr>
            <a:r>
              <a:rPr lang="en-US" sz="1600" u="sng" kern="0">
                <a:solidFill>
                  <a:srgbClr val="0000EE"/>
                </a:solidFill>
                <a:latin typeface="Arial"/>
                <a:cs typeface="Arial"/>
                <a:sym typeface="Arial"/>
                <a:hlinkClick r:id="rId4"/>
              </a:rPr>
              <a:t>https://www.youtube.com/watch?v=zLaaIYtSXnk</a:t>
            </a:r>
            <a:endParaRPr sz="1600" kern="0">
              <a:solidFill>
                <a:srgbClr val="000000"/>
              </a:solidFill>
              <a:latin typeface="Arial"/>
              <a:cs typeface="Arial"/>
              <a:sym typeface="Arial"/>
            </a:endParaRPr>
          </a:p>
        </p:txBody>
      </p:sp>
      <p:pic>
        <p:nvPicPr>
          <p:cNvPr id="303" name="Google Shape;303;p46" descr="http://www.FauquierENT.net - Video describes how a total thyroid removal is  performed along ..." title="Thyroid Surgery &amp;amp; Its Risks / Complications ...">
            <a:hlinkClick r:id="rId5"/>
          </p:cNvPr>
          <p:cNvPicPr preferRelativeResize="0"/>
          <p:nvPr/>
        </p:nvPicPr>
        <p:blipFill>
          <a:blip r:embed="rId6">
            <a:alphaModFix/>
          </a:blip>
          <a:stretch>
            <a:fillRect/>
          </a:stretch>
        </p:blipFill>
        <p:spPr>
          <a:xfrm>
            <a:off x="6450511" y="1689571"/>
            <a:ext cx="4114800" cy="308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title"/>
          </p:nvPr>
        </p:nvSpPr>
        <p:spPr>
          <a:xfrm>
            <a:off x="367080" y="92429"/>
            <a:ext cx="10818800" cy="844800"/>
          </a:xfrm>
          <a:prstGeom prst="rect">
            <a:avLst/>
          </a:prstGeom>
          <a:noFill/>
          <a:ln>
            <a:noFill/>
          </a:ln>
        </p:spPr>
        <p:txBody>
          <a:bodyPr spcFirstLastPara="1" wrap="square" lIns="41900" tIns="41900" rIns="41900" bIns="41900" anchor="ctr" anchorCtr="0">
            <a:noAutofit/>
          </a:bodyPr>
          <a:lstStyle/>
          <a:p>
            <a:pPr algn="ctr">
              <a:lnSpc>
                <a:spcPct val="119886"/>
              </a:lnSpc>
            </a:pPr>
            <a:r>
              <a:rPr lang="en-US" sz="5333"/>
              <a:t>Adrenal Glands</a:t>
            </a:r>
            <a:endParaRPr sz="5333"/>
          </a:p>
        </p:txBody>
      </p:sp>
      <p:sp>
        <p:nvSpPr>
          <p:cNvPr id="309" name="Google Shape;309;p47"/>
          <p:cNvSpPr txBox="1"/>
          <p:nvPr/>
        </p:nvSpPr>
        <p:spPr>
          <a:xfrm>
            <a:off x="247111" y="1647180"/>
            <a:ext cx="8215200" cy="46112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3600" kern="0">
                <a:solidFill>
                  <a:srgbClr val="000000"/>
                </a:solidFill>
                <a:latin typeface="Arial"/>
                <a:ea typeface="Arial"/>
                <a:cs typeface="Arial"/>
                <a:sym typeface="Arial"/>
              </a:rPr>
              <a:t>Located at the top of the kidneys</a:t>
            </a:r>
            <a:endParaRPr sz="3600" kern="0">
              <a:solidFill>
                <a:srgbClr val="000000"/>
              </a:solidFill>
              <a:latin typeface="Arial"/>
              <a:ea typeface="Arial"/>
              <a:cs typeface="Arial"/>
              <a:sym typeface="Arial"/>
            </a:endParaRPr>
          </a:p>
          <a:p>
            <a:pPr defTabSz="1219170">
              <a:buClr>
                <a:srgbClr val="000000"/>
              </a:buClr>
            </a:pPr>
            <a:r>
              <a:rPr lang="en-US" sz="3600" kern="0">
                <a:solidFill>
                  <a:srgbClr val="000000"/>
                </a:solidFill>
                <a:latin typeface="Arial"/>
                <a:ea typeface="Arial"/>
                <a:cs typeface="Arial"/>
                <a:sym typeface="Arial"/>
              </a:rPr>
              <a:t> </a:t>
            </a:r>
            <a:endParaRPr sz="3600" kern="0">
              <a:solidFill>
                <a:srgbClr val="000000"/>
              </a:solidFill>
              <a:latin typeface="Arial"/>
              <a:ea typeface="Arial"/>
              <a:cs typeface="Arial"/>
              <a:sym typeface="Arial"/>
            </a:endParaRPr>
          </a:p>
          <a:p>
            <a:pPr defTabSz="1219170">
              <a:buClr>
                <a:srgbClr val="000000"/>
              </a:buClr>
            </a:pPr>
            <a:r>
              <a:rPr lang="en-US" sz="3600" kern="0">
                <a:solidFill>
                  <a:srgbClr val="000000"/>
                </a:solidFill>
                <a:latin typeface="Arial"/>
                <a:ea typeface="Arial"/>
                <a:cs typeface="Arial"/>
                <a:sym typeface="Arial"/>
              </a:rPr>
              <a:t>Adrenal Cortex - </a:t>
            </a:r>
            <a:r>
              <a:rPr lang="en-US" sz="3600" u="sng" kern="0">
                <a:solidFill>
                  <a:srgbClr val="000000"/>
                </a:solidFill>
                <a:latin typeface="Arial"/>
                <a:ea typeface="Arial"/>
                <a:cs typeface="Arial"/>
                <a:sym typeface="Arial"/>
              </a:rPr>
              <a:t>outer</a:t>
            </a:r>
            <a:r>
              <a:rPr lang="en-US" sz="3600" kern="0">
                <a:solidFill>
                  <a:srgbClr val="000000"/>
                </a:solidFill>
                <a:latin typeface="Arial"/>
                <a:ea typeface="Arial"/>
                <a:cs typeface="Arial"/>
                <a:sym typeface="Arial"/>
              </a:rPr>
              <a:t> area</a:t>
            </a:r>
            <a:endParaRPr sz="3600" kern="0">
              <a:solidFill>
                <a:srgbClr val="000000"/>
              </a:solidFill>
              <a:latin typeface="Arial"/>
              <a:ea typeface="Arial"/>
              <a:cs typeface="Arial"/>
              <a:sym typeface="Arial"/>
            </a:endParaRPr>
          </a:p>
          <a:p>
            <a:pPr defTabSz="1219170">
              <a:buClr>
                <a:srgbClr val="000000"/>
              </a:buClr>
            </a:pPr>
            <a:endParaRPr sz="3600" kern="0">
              <a:solidFill>
                <a:srgbClr val="000000"/>
              </a:solidFill>
              <a:latin typeface="Arial"/>
              <a:ea typeface="Arial"/>
              <a:cs typeface="Arial"/>
              <a:sym typeface="Arial"/>
            </a:endParaRPr>
          </a:p>
          <a:p>
            <a:pPr defTabSz="1219170">
              <a:buClr>
                <a:srgbClr val="000000"/>
              </a:buClr>
            </a:pPr>
            <a:r>
              <a:rPr lang="en-US" sz="3600" kern="0">
                <a:solidFill>
                  <a:srgbClr val="000000"/>
                </a:solidFill>
                <a:latin typeface="Arial"/>
                <a:ea typeface="Arial"/>
                <a:cs typeface="Arial"/>
                <a:sym typeface="Arial"/>
              </a:rPr>
              <a:t>Adrenal Medulla  - </a:t>
            </a:r>
            <a:r>
              <a:rPr lang="en-US" sz="3600" u="sng" kern="0">
                <a:solidFill>
                  <a:srgbClr val="000000"/>
                </a:solidFill>
                <a:latin typeface="Arial"/>
                <a:ea typeface="Arial"/>
                <a:cs typeface="Arial"/>
                <a:sym typeface="Arial"/>
              </a:rPr>
              <a:t>inner</a:t>
            </a:r>
            <a:r>
              <a:rPr lang="en-US" sz="3600" kern="0">
                <a:solidFill>
                  <a:srgbClr val="000000"/>
                </a:solidFill>
                <a:latin typeface="Arial"/>
                <a:ea typeface="Arial"/>
                <a:cs typeface="Arial"/>
                <a:sym typeface="Arial"/>
              </a:rPr>
              <a:t> area</a:t>
            </a:r>
            <a:endParaRPr sz="3600" kern="0">
              <a:solidFill>
                <a:srgbClr val="000000"/>
              </a:solidFill>
              <a:latin typeface="Arial"/>
              <a:ea typeface="Arial"/>
              <a:cs typeface="Arial"/>
              <a:sym typeface="Arial"/>
            </a:endParaRPr>
          </a:p>
          <a:p>
            <a:pPr defTabSz="1219170">
              <a:spcBef>
                <a:spcPts val="667"/>
              </a:spcBef>
              <a:buClr>
                <a:srgbClr val="000000"/>
              </a:buClr>
            </a:pPr>
            <a:endParaRPr sz="3600" kern="0">
              <a:solidFill>
                <a:srgbClr val="000000"/>
              </a:solidFill>
              <a:latin typeface="Arial"/>
              <a:ea typeface="Arial"/>
              <a:cs typeface="Arial"/>
              <a:sym typeface="Arial"/>
            </a:endParaRPr>
          </a:p>
          <a:p>
            <a:pPr defTabSz="1219170">
              <a:spcBef>
                <a:spcPts val="667"/>
              </a:spcBef>
              <a:buClr>
                <a:srgbClr val="000000"/>
              </a:buClr>
            </a:pPr>
            <a:endParaRPr sz="3600" kern="0">
              <a:solidFill>
                <a:srgbClr val="000000"/>
              </a:solidFill>
              <a:latin typeface="Arial"/>
              <a:cs typeface="Arial"/>
              <a:sym typeface="Arial"/>
            </a:endParaRPr>
          </a:p>
          <a:p>
            <a:pPr defTabSz="1219170">
              <a:spcBef>
                <a:spcPts val="667"/>
              </a:spcBef>
              <a:buClr>
                <a:srgbClr val="000000"/>
              </a:buClr>
            </a:pPr>
            <a:r>
              <a:rPr lang="en-US" sz="3600" kern="0">
                <a:solidFill>
                  <a:srgbClr val="000000"/>
                </a:solidFill>
                <a:latin typeface="Arial"/>
                <a:ea typeface="Arial"/>
                <a:cs typeface="Arial"/>
                <a:sym typeface="Arial"/>
              </a:rPr>
              <a:t>Adrenal Glands</a:t>
            </a:r>
            <a:r>
              <a:rPr lang="en-US" sz="3600" kern="0">
                <a:solidFill>
                  <a:srgbClr val="000000"/>
                </a:solidFill>
                <a:latin typeface="Arial"/>
                <a:cs typeface="Arial"/>
                <a:sym typeface="Arial"/>
              </a:rPr>
              <a:t> produce</a:t>
            </a:r>
            <a:r>
              <a:rPr lang="en-US" sz="3600" kern="0">
                <a:solidFill>
                  <a:srgbClr val="000000"/>
                </a:solidFill>
                <a:latin typeface="Arial"/>
                <a:ea typeface="Arial"/>
                <a:cs typeface="Arial"/>
                <a:sym typeface="Arial"/>
              </a:rPr>
              <a:t> </a:t>
            </a:r>
            <a:r>
              <a:rPr lang="en-US" sz="3600" u="sng" kern="0">
                <a:solidFill>
                  <a:srgbClr val="000000"/>
                </a:solidFill>
                <a:latin typeface="Arial"/>
                <a:cs typeface="Arial"/>
                <a:sym typeface="Arial"/>
              </a:rPr>
              <a:t>a</a:t>
            </a:r>
            <a:r>
              <a:rPr lang="en-US" sz="3600" u="sng" kern="0">
                <a:solidFill>
                  <a:srgbClr val="000000"/>
                </a:solidFill>
                <a:latin typeface="Arial"/>
                <a:ea typeface="Arial"/>
                <a:cs typeface="Arial"/>
                <a:sym typeface="Arial"/>
              </a:rPr>
              <a:t>drenaline</a:t>
            </a:r>
            <a:endParaRPr sz="3600" u="sng" kern="0">
              <a:solidFill>
                <a:srgbClr val="000000"/>
              </a:solidFill>
              <a:latin typeface="Arial"/>
              <a:ea typeface="Arial"/>
              <a:cs typeface="Arial"/>
              <a:sym typeface="Arial"/>
            </a:endParaRPr>
          </a:p>
        </p:txBody>
      </p:sp>
      <p:pic>
        <p:nvPicPr>
          <p:cNvPr id="310" name="Google Shape;310;p47"/>
          <p:cNvPicPr preferRelativeResize="0"/>
          <p:nvPr/>
        </p:nvPicPr>
        <p:blipFill rotWithShape="1">
          <a:blip r:embed="rId3">
            <a:alphaModFix/>
          </a:blip>
          <a:srcRect l="7071" b="7757"/>
          <a:stretch/>
        </p:blipFill>
        <p:spPr>
          <a:xfrm>
            <a:off x="7525321" y="2125530"/>
            <a:ext cx="4435649" cy="34162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226260" y="182791"/>
            <a:ext cx="11175200" cy="838800"/>
          </a:xfrm>
          <a:prstGeom prst="rect">
            <a:avLst/>
          </a:prstGeom>
          <a:noFill/>
          <a:ln>
            <a:noFill/>
          </a:ln>
        </p:spPr>
        <p:txBody>
          <a:bodyPr spcFirstLastPara="1" wrap="square" lIns="41900" tIns="41900" rIns="41900" bIns="41900" anchor="ctr" anchorCtr="0">
            <a:noAutofit/>
          </a:bodyPr>
          <a:lstStyle/>
          <a:p>
            <a:pPr>
              <a:lnSpc>
                <a:spcPct val="119886"/>
              </a:lnSpc>
            </a:pPr>
            <a:r>
              <a:rPr lang="en-US" sz="5333"/>
              <a:t>Adrenal Medulla</a:t>
            </a:r>
            <a:endParaRPr sz="5333"/>
          </a:p>
        </p:txBody>
      </p:sp>
      <p:sp>
        <p:nvSpPr>
          <p:cNvPr id="316" name="Google Shape;316;p48"/>
          <p:cNvSpPr txBox="1"/>
          <p:nvPr/>
        </p:nvSpPr>
        <p:spPr>
          <a:xfrm>
            <a:off x="488791" y="1105593"/>
            <a:ext cx="11703200" cy="1816000"/>
          </a:xfrm>
          <a:prstGeom prst="rect">
            <a:avLst/>
          </a:prstGeom>
          <a:noFill/>
          <a:ln>
            <a:noFill/>
          </a:ln>
        </p:spPr>
        <p:txBody>
          <a:bodyPr spcFirstLastPara="1" wrap="square" lIns="41900" tIns="41900" rIns="41900" bIns="41900" anchor="t" anchorCtr="0">
            <a:noAutofit/>
          </a:bodyPr>
          <a:lstStyle/>
          <a:p>
            <a:pPr defTabSz="1219170">
              <a:lnSpc>
                <a:spcPct val="107812"/>
              </a:lnSpc>
              <a:buClr>
                <a:srgbClr val="000000"/>
              </a:buClr>
            </a:pPr>
            <a:r>
              <a:rPr lang="en-US" sz="3600" b="1" kern="0">
                <a:solidFill>
                  <a:srgbClr val="000000"/>
                </a:solidFill>
                <a:latin typeface="Arial"/>
                <a:ea typeface="Arial"/>
                <a:cs typeface="Arial"/>
                <a:sym typeface="Arial"/>
              </a:rPr>
              <a:t>Epinephrine &amp; Norepinephrine</a:t>
            </a:r>
            <a:r>
              <a:rPr lang="en-US" sz="3600" kern="0">
                <a:solidFill>
                  <a:srgbClr val="000000"/>
                </a:solidFill>
                <a:latin typeface="Arial"/>
                <a:ea typeface="Arial"/>
                <a:cs typeface="Arial"/>
                <a:sym typeface="Arial"/>
              </a:rPr>
              <a:t> – increased heart rate, breathing rate, elevated blood pressure (fight or flight, response to stress)</a:t>
            </a:r>
            <a:endParaRPr sz="3600" kern="0">
              <a:solidFill>
                <a:srgbClr val="000000"/>
              </a:solidFill>
              <a:latin typeface="Arial"/>
              <a:ea typeface="Arial"/>
              <a:cs typeface="Arial"/>
              <a:sym typeface="Arial"/>
            </a:endParaRPr>
          </a:p>
        </p:txBody>
      </p:sp>
      <p:pic>
        <p:nvPicPr>
          <p:cNvPr id="317" name="Google Shape;317;p48"/>
          <p:cNvPicPr preferRelativeResize="0"/>
          <p:nvPr/>
        </p:nvPicPr>
        <p:blipFill>
          <a:blip r:embed="rId3">
            <a:alphaModFix/>
          </a:blip>
          <a:stretch>
            <a:fillRect/>
          </a:stretch>
        </p:blipFill>
        <p:spPr>
          <a:xfrm>
            <a:off x="488791" y="3370951"/>
            <a:ext cx="4319384" cy="3039997"/>
          </a:xfrm>
          <a:prstGeom prst="rect">
            <a:avLst/>
          </a:prstGeom>
          <a:noFill/>
          <a:ln>
            <a:noFill/>
          </a:ln>
        </p:spPr>
      </p:pic>
      <p:sp>
        <p:nvSpPr>
          <p:cNvPr id="318" name="Google Shape;318;p48"/>
          <p:cNvSpPr txBox="1"/>
          <p:nvPr/>
        </p:nvSpPr>
        <p:spPr>
          <a:xfrm>
            <a:off x="6695101" y="3005685"/>
            <a:ext cx="5254000" cy="11224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2400" kern="0">
                <a:solidFill>
                  <a:srgbClr val="000000"/>
                </a:solidFill>
                <a:latin typeface="Arial"/>
                <a:ea typeface="Arial"/>
                <a:cs typeface="Arial"/>
                <a:sym typeface="Arial"/>
              </a:rPr>
              <a:t>People with severe life threatening allergies often carry injectors</a:t>
            </a:r>
            <a:endParaRPr sz="2400" kern="0">
              <a:solidFill>
                <a:srgbClr val="000000"/>
              </a:solidFill>
              <a:latin typeface="Arial"/>
              <a:ea typeface="Arial"/>
              <a:cs typeface="Arial"/>
              <a:sym typeface="Arial"/>
            </a:endParaRPr>
          </a:p>
        </p:txBody>
      </p:sp>
      <p:pic>
        <p:nvPicPr>
          <p:cNvPr id="319" name="Google Shape;319;p48"/>
          <p:cNvPicPr preferRelativeResize="0"/>
          <p:nvPr/>
        </p:nvPicPr>
        <p:blipFill>
          <a:blip r:embed="rId4">
            <a:alphaModFix/>
          </a:blip>
          <a:stretch>
            <a:fillRect/>
          </a:stretch>
        </p:blipFill>
        <p:spPr>
          <a:xfrm>
            <a:off x="7386360" y="4034115"/>
            <a:ext cx="4014840" cy="23768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p:nvPr/>
        </p:nvSpPr>
        <p:spPr>
          <a:xfrm>
            <a:off x="690463" y="265933"/>
            <a:ext cx="6467600" cy="51600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3333" kern="0" dirty="0">
                <a:solidFill>
                  <a:srgbClr val="000000"/>
                </a:solidFill>
                <a:latin typeface="Arial"/>
                <a:cs typeface="Arial"/>
                <a:sym typeface="Arial"/>
              </a:rPr>
              <a:t>EpiPen, an epinephrine auto-injector used to treat allergy reactions that has seen its price rise from $57 in 2007 to about $500</a:t>
            </a:r>
            <a:endParaRPr sz="3333" kern="0" dirty="0">
              <a:solidFill>
                <a:srgbClr val="000000"/>
              </a:solidFill>
              <a:latin typeface="Arial"/>
              <a:cs typeface="Arial"/>
              <a:sym typeface="Arial"/>
            </a:endParaRPr>
          </a:p>
          <a:p>
            <a:pPr defTabSz="1219170">
              <a:buClr>
                <a:srgbClr val="000000"/>
              </a:buClr>
            </a:pPr>
            <a:endParaRPr sz="3333" kern="0" dirty="0">
              <a:solidFill>
                <a:srgbClr val="000000"/>
              </a:solidFill>
              <a:latin typeface="Arial"/>
              <a:cs typeface="Arial"/>
              <a:sym typeface="Arial"/>
            </a:endParaRPr>
          </a:p>
          <a:p>
            <a:pPr defTabSz="1219170">
              <a:buClr>
                <a:srgbClr val="000000"/>
              </a:buClr>
            </a:pPr>
            <a:r>
              <a:rPr lang="en-US" sz="3333" kern="0" dirty="0">
                <a:solidFill>
                  <a:srgbClr val="000000"/>
                </a:solidFill>
                <a:latin typeface="Arial"/>
                <a:cs typeface="Arial"/>
                <a:sym typeface="Arial"/>
              </a:rPr>
              <a:t>The cost to manufacture the drug is about $1.00 </a:t>
            </a:r>
            <a:r>
              <a:rPr lang="en-US" sz="1733" kern="0" dirty="0">
                <a:solidFill>
                  <a:srgbClr val="000000"/>
                </a:solidFill>
                <a:latin typeface="Arial"/>
                <a:cs typeface="Arial"/>
                <a:sym typeface="Arial"/>
              </a:rPr>
              <a:t>(estimated)</a:t>
            </a:r>
            <a:endParaRPr sz="1733" kern="0" dirty="0">
              <a:solidFill>
                <a:srgbClr val="000000"/>
              </a:solidFill>
              <a:latin typeface="Arial"/>
              <a:cs typeface="Arial"/>
              <a:sym typeface="Arial"/>
            </a:endParaRPr>
          </a:p>
          <a:p>
            <a:pPr defTabSz="1219170">
              <a:buClr>
                <a:srgbClr val="000000"/>
              </a:buClr>
            </a:pPr>
            <a:endParaRPr sz="3333" kern="0" dirty="0">
              <a:solidFill>
                <a:srgbClr val="000000"/>
              </a:solidFill>
              <a:latin typeface="Arial"/>
              <a:cs typeface="Arial"/>
              <a:sym typeface="Arial"/>
            </a:endParaRPr>
          </a:p>
          <a:p>
            <a:pPr defTabSz="1219170">
              <a:buClr>
                <a:srgbClr val="000000"/>
              </a:buClr>
            </a:pPr>
            <a:r>
              <a:rPr lang="en-US" sz="3333" kern="0" dirty="0">
                <a:solidFill>
                  <a:srgbClr val="000000"/>
                </a:solidFill>
                <a:latin typeface="Arial"/>
                <a:cs typeface="Arial"/>
                <a:sym typeface="Arial"/>
              </a:rPr>
              <a:t>Should the government enact laws to control the prices of drugs?</a:t>
            </a:r>
            <a:endParaRPr sz="3333" kern="0" dirty="0">
              <a:solidFill>
                <a:srgbClr val="000000"/>
              </a:solidFill>
              <a:latin typeface="Arial"/>
              <a:cs typeface="Arial"/>
              <a:sym typeface="Arial"/>
            </a:endParaRPr>
          </a:p>
        </p:txBody>
      </p:sp>
      <p:pic>
        <p:nvPicPr>
          <p:cNvPr id="325" name="Google Shape;325;p49"/>
          <p:cNvPicPr preferRelativeResize="0"/>
          <p:nvPr/>
        </p:nvPicPr>
        <p:blipFill>
          <a:blip r:embed="rId3">
            <a:alphaModFix/>
          </a:blip>
          <a:stretch>
            <a:fillRect/>
          </a:stretch>
        </p:blipFill>
        <p:spPr>
          <a:xfrm>
            <a:off x="7157947" y="265941"/>
            <a:ext cx="4424309" cy="51043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0"/>
          <p:cNvSpPr txBox="1">
            <a:spLocks noGrp="1"/>
          </p:cNvSpPr>
          <p:nvPr>
            <p:ph type="title"/>
          </p:nvPr>
        </p:nvSpPr>
        <p:spPr>
          <a:xfrm>
            <a:off x="199709" y="160875"/>
            <a:ext cx="10818800" cy="1119600"/>
          </a:xfrm>
          <a:prstGeom prst="rect">
            <a:avLst/>
          </a:prstGeom>
          <a:noFill/>
          <a:ln>
            <a:noFill/>
          </a:ln>
        </p:spPr>
        <p:txBody>
          <a:bodyPr spcFirstLastPara="1" wrap="square" lIns="41900" tIns="41900" rIns="41900" bIns="41900" anchor="ctr" anchorCtr="0">
            <a:noAutofit/>
          </a:bodyPr>
          <a:lstStyle/>
          <a:p>
            <a:pPr>
              <a:lnSpc>
                <a:spcPct val="119886"/>
              </a:lnSpc>
            </a:pPr>
            <a:r>
              <a:rPr lang="en-US" sz="5333"/>
              <a:t>Adrenal Cortex</a:t>
            </a:r>
            <a:endParaRPr sz="5333"/>
          </a:p>
        </p:txBody>
      </p:sp>
      <p:sp>
        <p:nvSpPr>
          <p:cNvPr id="331" name="Google Shape;331;p50"/>
          <p:cNvSpPr txBox="1"/>
          <p:nvPr/>
        </p:nvSpPr>
        <p:spPr>
          <a:xfrm>
            <a:off x="420241" y="1366583"/>
            <a:ext cx="11351600" cy="4998800"/>
          </a:xfrm>
          <a:prstGeom prst="rect">
            <a:avLst/>
          </a:prstGeom>
          <a:noFill/>
          <a:ln>
            <a:noFill/>
          </a:ln>
        </p:spPr>
        <p:txBody>
          <a:bodyPr spcFirstLastPara="1" wrap="square" lIns="41900" tIns="41900" rIns="41900" bIns="41900" anchor="t" anchorCtr="0">
            <a:noAutofit/>
          </a:bodyPr>
          <a:lstStyle/>
          <a:p>
            <a:pPr defTabSz="1219170">
              <a:lnSpc>
                <a:spcPct val="119922"/>
              </a:lnSpc>
              <a:buClr>
                <a:srgbClr val="000000"/>
              </a:buClr>
            </a:pPr>
            <a:r>
              <a:rPr lang="en-US" sz="3867" b="1" kern="0">
                <a:solidFill>
                  <a:srgbClr val="000000"/>
                </a:solidFill>
                <a:latin typeface="Arial"/>
                <a:ea typeface="Arial"/>
                <a:cs typeface="Arial"/>
                <a:sym typeface="Arial"/>
              </a:rPr>
              <a:t>Aldosterone</a:t>
            </a:r>
            <a:r>
              <a:rPr lang="en-US" sz="3867" kern="0">
                <a:solidFill>
                  <a:srgbClr val="000000"/>
                </a:solidFill>
                <a:latin typeface="Arial"/>
                <a:ea typeface="Arial"/>
                <a:cs typeface="Arial"/>
                <a:sym typeface="Arial"/>
              </a:rPr>
              <a:t> – helps kidneys conserve sodium and excrete potassium, maintaining </a:t>
            </a:r>
            <a:r>
              <a:rPr lang="en-US" sz="3867" u="sng" kern="0">
                <a:solidFill>
                  <a:srgbClr val="000000"/>
                </a:solidFill>
                <a:latin typeface="Arial"/>
                <a:ea typeface="Arial"/>
                <a:cs typeface="Arial"/>
                <a:sym typeface="Arial"/>
              </a:rPr>
              <a:t>blood pressure</a:t>
            </a:r>
            <a:endParaRPr sz="3867" u="sng" kern="0">
              <a:solidFill>
                <a:srgbClr val="000000"/>
              </a:solidFill>
              <a:latin typeface="Arial"/>
              <a:ea typeface="Arial"/>
              <a:cs typeface="Arial"/>
              <a:sym typeface="Arial"/>
            </a:endParaRPr>
          </a:p>
          <a:p>
            <a:pPr defTabSz="1219170">
              <a:lnSpc>
                <a:spcPct val="119922"/>
              </a:lnSpc>
              <a:spcBef>
                <a:spcPts val="667"/>
              </a:spcBef>
              <a:buClr>
                <a:srgbClr val="000000"/>
              </a:buClr>
            </a:pPr>
            <a:endParaRPr sz="1200" b="1" kern="0">
              <a:solidFill>
                <a:srgbClr val="000000"/>
              </a:solidFill>
              <a:latin typeface="Arial"/>
              <a:cs typeface="Arial"/>
              <a:sym typeface="Arial"/>
            </a:endParaRPr>
          </a:p>
          <a:p>
            <a:pPr defTabSz="1219170">
              <a:lnSpc>
                <a:spcPct val="119922"/>
              </a:lnSpc>
              <a:spcBef>
                <a:spcPts val="667"/>
              </a:spcBef>
              <a:buClr>
                <a:srgbClr val="000000"/>
              </a:buClr>
            </a:pPr>
            <a:r>
              <a:rPr lang="en-US" sz="3867" b="1" kern="0">
                <a:solidFill>
                  <a:srgbClr val="000000"/>
                </a:solidFill>
                <a:latin typeface="Arial"/>
                <a:ea typeface="Arial"/>
                <a:cs typeface="Arial"/>
                <a:sym typeface="Arial"/>
              </a:rPr>
              <a:t>Cortisol </a:t>
            </a:r>
            <a:r>
              <a:rPr lang="en-US" sz="3867" kern="0">
                <a:solidFill>
                  <a:srgbClr val="000000"/>
                </a:solidFill>
                <a:latin typeface="Arial"/>
                <a:ea typeface="Arial"/>
                <a:cs typeface="Arial"/>
                <a:sym typeface="Arial"/>
              </a:rPr>
              <a:t>– keeps blood glucose levels stable, </a:t>
            </a:r>
            <a:r>
              <a:rPr lang="en-US" sz="3867" kern="0">
                <a:solidFill>
                  <a:srgbClr val="000000"/>
                </a:solidFill>
                <a:latin typeface="Arial"/>
                <a:cs typeface="Arial"/>
                <a:sym typeface="Arial"/>
              </a:rPr>
              <a:t>response to stress</a:t>
            </a:r>
            <a:endParaRPr sz="3867" kern="0">
              <a:solidFill>
                <a:srgbClr val="000000"/>
              </a:solidFill>
              <a:latin typeface="Arial"/>
              <a:ea typeface="Arial"/>
              <a:cs typeface="Arial"/>
              <a:sym typeface="Arial"/>
            </a:endParaRPr>
          </a:p>
          <a:p>
            <a:pPr defTabSz="1219170">
              <a:lnSpc>
                <a:spcPct val="119922"/>
              </a:lnSpc>
              <a:spcBef>
                <a:spcPts val="667"/>
              </a:spcBef>
              <a:buClr>
                <a:srgbClr val="000000"/>
              </a:buClr>
            </a:pPr>
            <a:endParaRPr sz="1200" b="1" kern="0">
              <a:solidFill>
                <a:srgbClr val="000000"/>
              </a:solidFill>
              <a:latin typeface="Arial"/>
              <a:cs typeface="Arial"/>
              <a:sym typeface="Arial"/>
            </a:endParaRPr>
          </a:p>
          <a:p>
            <a:pPr defTabSz="1219170">
              <a:lnSpc>
                <a:spcPct val="119922"/>
              </a:lnSpc>
              <a:spcBef>
                <a:spcPts val="667"/>
              </a:spcBef>
              <a:buClr>
                <a:srgbClr val="000000"/>
              </a:buClr>
            </a:pPr>
            <a:r>
              <a:rPr lang="en-US" sz="3867" b="1" kern="0">
                <a:solidFill>
                  <a:srgbClr val="000000"/>
                </a:solidFill>
                <a:latin typeface="Arial"/>
                <a:ea typeface="Arial"/>
                <a:cs typeface="Arial"/>
                <a:sym typeface="Arial"/>
              </a:rPr>
              <a:t>Adrenal Sex Hormones </a:t>
            </a:r>
            <a:r>
              <a:rPr lang="en-US" sz="3867" kern="0">
                <a:solidFill>
                  <a:srgbClr val="000000"/>
                </a:solidFill>
                <a:latin typeface="Arial"/>
                <a:ea typeface="Arial"/>
                <a:cs typeface="Arial"/>
                <a:sym typeface="Arial"/>
              </a:rPr>
              <a:t>- androgens (male) and estrogens (female) </a:t>
            </a:r>
            <a:endParaRPr sz="3867" kern="0">
              <a:solidFill>
                <a:srgbClr val="000000"/>
              </a:solidFill>
              <a:latin typeface="Arial"/>
              <a:ea typeface="Arial"/>
              <a:cs typeface="Arial"/>
              <a:sym typeface="Arial"/>
            </a:endParaRPr>
          </a:p>
          <a:p>
            <a:pPr defTabSz="1219170">
              <a:lnSpc>
                <a:spcPct val="119921"/>
              </a:lnSpc>
              <a:spcBef>
                <a:spcPts val="667"/>
              </a:spcBef>
              <a:buClr>
                <a:srgbClr val="000000"/>
              </a:buClr>
            </a:pPr>
            <a:endParaRPr sz="3867" kern="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51" descr="cushings_disease_-_testing-1.jpg"/>
          <p:cNvPicPr preferRelativeResize="0"/>
          <p:nvPr/>
        </p:nvPicPr>
        <p:blipFill rotWithShape="1">
          <a:blip r:embed="rId3">
            <a:alphaModFix/>
          </a:blip>
          <a:srcRect l="9957" r="13915"/>
          <a:stretch/>
        </p:blipFill>
        <p:spPr>
          <a:xfrm>
            <a:off x="8629112" y="215169"/>
            <a:ext cx="3393569" cy="2486025"/>
          </a:xfrm>
          <a:prstGeom prst="rect">
            <a:avLst/>
          </a:prstGeom>
          <a:noFill/>
          <a:ln>
            <a:noFill/>
          </a:ln>
        </p:spPr>
      </p:pic>
      <p:sp>
        <p:nvSpPr>
          <p:cNvPr id="337" name="Google Shape;337;p51"/>
          <p:cNvSpPr txBox="1">
            <a:spLocks noGrp="1"/>
          </p:cNvSpPr>
          <p:nvPr>
            <p:ph type="title"/>
          </p:nvPr>
        </p:nvSpPr>
        <p:spPr>
          <a:xfrm>
            <a:off x="156360" y="61043"/>
            <a:ext cx="10818800" cy="920800"/>
          </a:xfrm>
          <a:prstGeom prst="rect">
            <a:avLst/>
          </a:prstGeom>
          <a:noFill/>
          <a:ln>
            <a:noFill/>
          </a:ln>
        </p:spPr>
        <p:txBody>
          <a:bodyPr spcFirstLastPara="1" wrap="square" lIns="41900" tIns="41900" rIns="41900" bIns="41900" anchor="ctr" anchorCtr="0">
            <a:noAutofit/>
          </a:bodyPr>
          <a:lstStyle/>
          <a:p>
            <a:pPr>
              <a:lnSpc>
                <a:spcPct val="119886"/>
              </a:lnSpc>
            </a:pPr>
            <a:r>
              <a:rPr lang="en-US" sz="5333"/>
              <a:t>Adrenal Gland Disorders</a:t>
            </a:r>
            <a:endParaRPr sz="5333"/>
          </a:p>
        </p:txBody>
      </p:sp>
      <p:sp>
        <p:nvSpPr>
          <p:cNvPr id="338" name="Google Shape;338;p51"/>
          <p:cNvSpPr txBox="1"/>
          <p:nvPr/>
        </p:nvSpPr>
        <p:spPr>
          <a:xfrm>
            <a:off x="727951" y="1028723"/>
            <a:ext cx="6343200" cy="1254800"/>
          </a:xfrm>
          <a:prstGeom prst="rect">
            <a:avLst/>
          </a:prstGeom>
          <a:noFill/>
          <a:ln>
            <a:noFill/>
          </a:ln>
        </p:spPr>
        <p:txBody>
          <a:bodyPr spcFirstLastPara="1" wrap="square" lIns="41900" tIns="41900" rIns="41900" bIns="41900" anchor="t" anchorCtr="0">
            <a:noAutofit/>
          </a:bodyPr>
          <a:lstStyle/>
          <a:p>
            <a:pPr defTabSz="1219170">
              <a:lnSpc>
                <a:spcPct val="119922"/>
              </a:lnSpc>
              <a:buClr>
                <a:srgbClr val="000000"/>
              </a:buClr>
            </a:pPr>
            <a:r>
              <a:rPr lang="en-US" sz="3867" kern="0">
                <a:solidFill>
                  <a:srgbClr val="000000"/>
                </a:solidFill>
                <a:latin typeface="Arial"/>
                <a:ea typeface="Arial"/>
                <a:cs typeface="Arial"/>
                <a:sym typeface="Arial"/>
              </a:rPr>
              <a:t>Cushing’s </a:t>
            </a:r>
            <a:r>
              <a:rPr lang="en-US" sz="3867" kern="0">
                <a:solidFill>
                  <a:srgbClr val="000000"/>
                </a:solidFill>
                <a:latin typeface="Arial"/>
                <a:cs typeface="Arial"/>
                <a:sym typeface="Arial"/>
              </a:rPr>
              <a:t>Disease</a:t>
            </a:r>
            <a:endParaRPr sz="3867" kern="0">
              <a:solidFill>
                <a:srgbClr val="000000"/>
              </a:solidFill>
              <a:latin typeface="Arial"/>
              <a:cs typeface="Arial"/>
              <a:sym typeface="Arial"/>
            </a:endParaRPr>
          </a:p>
          <a:p>
            <a:pPr defTabSz="1219170">
              <a:lnSpc>
                <a:spcPct val="119922"/>
              </a:lnSpc>
              <a:buClr>
                <a:srgbClr val="000000"/>
              </a:buClr>
            </a:pPr>
            <a:r>
              <a:rPr lang="en-US" sz="2667" kern="0">
                <a:solidFill>
                  <a:srgbClr val="666666"/>
                </a:solidFill>
                <a:highlight>
                  <a:srgbClr val="FFFFFF"/>
                </a:highlight>
                <a:latin typeface="Arial"/>
                <a:cs typeface="Arial"/>
                <a:sym typeface="Arial"/>
              </a:rPr>
              <a:t>      </a:t>
            </a:r>
            <a:r>
              <a:rPr lang="en-US" sz="2800" kern="0">
                <a:solidFill>
                  <a:srgbClr val="666666"/>
                </a:solidFill>
                <a:highlight>
                  <a:srgbClr val="FFFFFF"/>
                </a:highlight>
                <a:latin typeface="Arial"/>
                <a:cs typeface="Arial"/>
                <a:sym typeface="Arial"/>
              </a:rPr>
              <a:t>     Hyperadrenocorticism</a:t>
            </a:r>
            <a:endParaRPr sz="2800" kern="0">
              <a:solidFill>
                <a:srgbClr val="000000"/>
              </a:solidFill>
              <a:latin typeface="Arial"/>
              <a:cs typeface="Arial"/>
              <a:sym typeface="Arial"/>
            </a:endParaRPr>
          </a:p>
          <a:p>
            <a:pPr defTabSz="1219170">
              <a:lnSpc>
                <a:spcPct val="120089"/>
              </a:lnSpc>
              <a:spcBef>
                <a:spcPts val="667"/>
              </a:spcBef>
              <a:buClr>
                <a:srgbClr val="000000"/>
              </a:buClr>
            </a:pPr>
            <a:endParaRPr sz="3467" kern="0">
              <a:solidFill>
                <a:srgbClr val="000000"/>
              </a:solidFill>
              <a:latin typeface="Arial"/>
              <a:ea typeface="Arial"/>
              <a:cs typeface="Arial"/>
              <a:sym typeface="Arial"/>
            </a:endParaRPr>
          </a:p>
        </p:txBody>
      </p:sp>
      <p:pic>
        <p:nvPicPr>
          <p:cNvPr id="339" name="Google Shape;339;p51" descr="4667577_f520.jpg"/>
          <p:cNvPicPr preferRelativeResize="0"/>
          <p:nvPr/>
        </p:nvPicPr>
        <p:blipFill>
          <a:blip r:embed="rId4">
            <a:alphaModFix/>
          </a:blip>
          <a:stretch>
            <a:fillRect/>
          </a:stretch>
        </p:blipFill>
        <p:spPr>
          <a:xfrm>
            <a:off x="262890" y="2330383"/>
            <a:ext cx="5226007" cy="3487343"/>
          </a:xfrm>
          <a:prstGeom prst="rect">
            <a:avLst/>
          </a:prstGeom>
          <a:noFill/>
          <a:ln>
            <a:noFill/>
          </a:ln>
        </p:spPr>
      </p:pic>
      <p:sp>
        <p:nvSpPr>
          <p:cNvPr id="340" name="Google Shape;340;p51"/>
          <p:cNvSpPr txBox="1"/>
          <p:nvPr/>
        </p:nvSpPr>
        <p:spPr>
          <a:xfrm>
            <a:off x="7515000" y="2543468"/>
            <a:ext cx="4416800" cy="3487200"/>
          </a:xfrm>
          <a:prstGeom prst="rect">
            <a:avLst/>
          </a:prstGeom>
          <a:noFill/>
          <a:ln>
            <a:noFill/>
          </a:ln>
        </p:spPr>
        <p:txBody>
          <a:bodyPr spcFirstLastPara="1" wrap="square" lIns="100567" tIns="100567" rIns="100567" bIns="100567" anchor="t" anchorCtr="0">
            <a:noAutofit/>
          </a:bodyPr>
          <a:lstStyle/>
          <a:p>
            <a:pPr marL="507987" indent="-431789" defTabSz="1219170">
              <a:buClr>
                <a:srgbClr val="000000"/>
              </a:buClr>
              <a:buSzPts val="2100"/>
              <a:buFont typeface="Arial"/>
              <a:buChar char="●"/>
            </a:pPr>
            <a:r>
              <a:rPr lang="en-US" sz="2800" kern="0" dirty="0">
                <a:solidFill>
                  <a:srgbClr val="000000"/>
                </a:solidFill>
                <a:latin typeface="Arial"/>
                <a:cs typeface="Arial"/>
                <a:sym typeface="Arial"/>
              </a:rPr>
              <a:t>Increased thirst and urination </a:t>
            </a:r>
            <a:endParaRPr sz="2800" kern="0" dirty="0">
              <a:solidFill>
                <a:srgbClr val="000000"/>
              </a:solidFill>
              <a:latin typeface="Arial"/>
              <a:cs typeface="Arial"/>
              <a:sym typeface="Arial"/>
            </a:endParaRPr>
          </a:p>
          <a:p>
            <a:pPr marL="507987" indent="-431789" defTabSz="1219170">
              <a:buClr>
                <a:srgbClr val="000000"/>
              </a:buClr>
              <a:buSzPts val="2100"/>
              <a:buFont typeface="Arial"/>
              <a:buChar char="●"/>
            </a:pPr>
            <a:r>
              <a:rPr lang="en-US" sz="2800" kern="0" dirty="0">
                <a:solidFill>
                  <a:srgbClr val="000000"/>
                </a:solidFill>
                <a:latin typeface="Arial"/>
                <a:cs typeface="Arial"/>
                <a:sym typeface="Arial"/>
              </a:rPr>
              <a:t>Increased hunger</a:t>
            </a:r>
            <a:endParaRPr sz="2800" kern="0" dirty="0">
              <a:solidFill>
                <a:srgbClr val="000000"/>
              </a:solidFill>
              <a:latin typeface="Arial"/>
              <a:cs typeface="Arial"/>
              <a:sym typeface="Arial"/>
            </a:endParaRPr>
          </a:p>
          <a:p>
            <a:pPr marL="507987" indent="-431789" defTabSz="1219170">
              <a:buClr>
                <a:srgbClr val="000000"/>
              </a:buClr>
              <a:buSzPts val="2100"/>
              <a:buFont typeface="Arial"/>
              <a:buChar char="●"/>
            </a:pPr>
            <a:r>
              <a:rPr lang="en-US" sz="2800" kern="0" dirty="0">
                <a:solidFill>
                  <a:srgbClr val="000000"/>
                </a:solidFill>
                <a:latin typeface="Arial"/>
                <a:cs typeface="Arial"/>
                <a:sym typeface="Arial"/>
              </a:rPr>
              <a:t>Increased panting</a:t>
            </a:r>
            <a:endParaRPr sz="2800" kern="0" dirty="0">
              <a:solidFill>
                <a:srgbClr val="000000"/>
              </a:solidFill>
              <a:latin typeface="Arial"/>
              <a:cs typeface="Arial"/>
              <a:sym typeface="Arial"/>
            </a:endParaRPr>
          </a:p>
          <a:p>
            <a:pPr marL="507987" indent="-431789" defTabSz="1219170">
              <a:buClr>
                <a:srgbClr val="000000"/>
              </a:buClr>
              <a:buSzPts val="2100"/>
              <a:buFont typeface="Arial"/>
              <a:buChar char="●"/>
            </a:pPr>
            <a:r>
              <a:rPr lang="en-US" sz="2800" kern="0" dirty="0">
                <a:solidFill>
                  <a:srgbClr val="000000"/>
                </a:solidFill>
                <a:latin typeface="Arial"/>
                <a:cs typeface="Arial"/>
                <a:sym typeface="Arial"/>
              </a:rPr>
              <a:t>Pot-bellied abdomen</a:t>
            </a:r>
            <a:endParaRPr sz="2800" kern="0" dirty="0">
              <a:solidFill>
                <a:srgbClr val="000000"/>
              </a:solidFill>
              <a:latin typeface="Arial"/>
              <a:cs typeface="Arial"/>
              <a:sym typeface="Arial"/>
            </a:endParaRPr>
          </a:p>
          <a:p>
            <a:pPr marL="507987" indent="-431789" defTabSz="1219170">
              <a:buClr>
                <a:srgbClr val="000000"/>
              </a:buClr>
              <a:buSzPts val="2100"/>
              <a:buFont typeface="Arial"/>
              <a:buChar char="●"/>
            </a:pPr>
            <a:r>
              <a:rPr lang="en-US" sz="2800" kern="0" dirty="0">
                <a:solidFill>
                  <a:srgbClr val="000000"/>
                </a:solidFill>
                <a:latin typeface="Arial"/>
                <a:cs typeface="Arial"/>
                <a:sym typeface="Arial"/>
              </a:rPr>
              <a:t>Obesity</a:t>
            </a:r>
            <a:endParaRPr sz="2800" kern="0" dirty="0">
              <a:solidFill>
                <a:srgbClr val="000000"/>
              </a:solidFill>
              <a:latin typeface="Arial"/>
              <a:cs typeface="Arial"/>
              <a:sym typeface="Arial"/>
            </a:endParaRPr>
          </a:p>
          <a:p>
            <a:pPr marL="507987" indent="-431789" defTabSz="1219170">
              <a:buClr>
                <a:srgbClr val="000000"/>
              </a:buClr>
              <a:buSzPts val="2100"/>
              <a:buFont typeface="Arial"/>
              <a:buChar char="●"/>
            </a:pPr>
            <a:r>
              <a:rPr lang="en-US" sz="2800" kern="0" dirty="0">
                <a:solidFill>
                  <a:srgbClr val="000000"/>
                </a:solidFill>
                <a:latin typeface="Arial"/>
                <a:cs typeface="Arial"/>
                <a:sym typeface="Arial"/>
              </a:rPr>
              <a:t>Loss of hair</a:t>
            </a:r>
            <a:endParaRPr sz="2800" kern="0" dirty="0">
              <a:solidFill>
                <a:srgbClr val="666666"/>
              </a:solidFill>
              <a:highlight>
                <a:srgbClr val="FFFFFF"/>
              </a:highlight>
              <a:latin typeface="Arial"/>
              <a:cs typeface="Arial"/>
              <a:sym typeface="Arial"/>
            </a:endParaRPr>
          </a:p>
          <a:p>
            <a:pPr defTabSz="1219170">
              <a:buClr>
                <a:srgbClr val="000000"/>
              </a:buClr>
            </a:pPr>
            <a:endParaRPr sz="1600" kern="0" dirty="0">
              <a:solidFill>
                <a:srgbClr val="000000"/>
              </a:solidFill>
              <a:latin typeface="Arial"/>
              <a:cs typeface="Arial"/>
              <a:sym typeface="Arial"/>
            </a:endParaRPr>
          </a:p>
        </p:txBody>
      </p:sp>
      <p:sp>
        <p:nvSpPr>
          <p:cNvPr id="341" name="Google Shape;341;p51"/>
          <p:cNvSpPr txBox="1"/>
          <p:nvPr/>
        </p:nvSpPr>
        <p:spPr>
          <a:xfrm>
            <a:off x="369420" y="5864445"/>
            <a:ext cx="7354000" cy="732400"/>
          </a:xfrm>
          <a:prstGeom prst="rect">
            <a:avLst/>
          </a:prstGeom>
          <a:solidFill>
            <a:srgbClr val="FFFFFF"/>
          </a:solidFill>
          <a:ln>
            <a:noFill/>
          </a:ln>
        </p:spPr>
        <p:txBody>
          <a:bodyPr spcFirstLastPara="1" wrap="square" lIns="100567" tIns="100567" rIns="100567" bIns="100567" anchor="t" anchorCtr="0">
            <a:noAutofit/>
          </a:bodyPr>
          <a:lstStyle/>
          <a:p>
            <a:pPr defTabSz="1219170">
              <a:buClr>
                <a:srgbClr val="000000"/>
              </a:buClr>
            </a:pPr>
            <a:r>
              <a:rPr lang="en-US" sz="2667" kern="0">
                <a:solidFill>
                  <a:srgbClr val="000000"/>
                </a:solidFill>
                <a:highlight>
                  <a:srgbClr val="FFFFFF"/>
                </a:highlight>
                <a:latin typeface="Arial"/>
                <a:cs typeface="Arial"/>
                <a:sym typeface="Arial"/>
              </a:rPr>
              <a:t>Cushing's syndrome happens when the adrenal glands makes too much cortisol. </a:t>
            </a:r>
            <a:endParaRPr sz="2667" kern="0">
              <a:solidFill>
                <a:srgbClr val="000000"/>
              </a:solidFill>
              <a:latin typeface="Arial"/>
              <a:cs typeface="Arial"/>
              <a:sym typeface="Arial"/>
            </a:endParaRPr>
          </a:p>
        </p:txBody>
      </p:sp>
      <p:sp>
        <p:nvSpPr>
          <p:cNvPr id="342" name="Google Shape;342;p51"/>
          <p:cNvSpPr txBox="1"/>
          <p:nvPr/>
        </p:nvSpPr>
        <p:spPr>
          <a:xfrm>
            <a:off x="7885800" y="5699475"/>
            <a:ext cx="3675200" cy="6844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1600" u="sng" kern="0">
                <a:solidFill>
                  <a:srgbClr val="0000EE"/>
                </a:solidFill>
                <a:latin typeface="Arial"/>
                <a:cs typeface="Arial"/>
                <a:sym typeface="Arial"/>
                <a:hlinkClick r:id="rId5"/>
              </a:rPr>
              <a:t>https://www.vetdepot.com/article-images/cushings-disease.gif</a:t>
            </a:r>
            <a:endParaRPr sz="1600" kern="0">
              <a:solidFill>
                <a:srgbClr val="000000"/>
              </a:solidFill>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3"/>
          <p:cNvSpPr txBox="1"/>
          <p:nvPr/>
        </p:nvSpPr>
        <p:spPr>
          <a:xfrm>
            <a:off x="149009" y="101745"/>
            <a:ext cx="10818800" cy="2568800"/>
          </a:xfrm>
          <a:prstGeom prst="rect">
            <a:avLst/>
          </a:prstGeom>
          <a:noFill/>
          <a:ln>
            <a:noFill/>
          </a:ln>
        </p:spPr>
        <p:txBody>
          <a:bodyPr spcFirstLastPara="1" wrap="square" lIns="41900" tIns="41900" rIns="41900" bIns="41900" anchor="t" anchorCtr="0">
            <a:noAutofit/>
          </a:bodyPr>
          <a:lstStyle/>
          <a:p>
            <a:pPr marL="423323" indent="-313259" defTabSz="1219170">
              <a:lnSpc>
                <a:spcPct val="119922"/>
              </a:lnSpc>
              <a:buClr>
                <a:srgbClr val="000000"/>
              </a:buClr>
              <a:buSzPts val="2900"/>
              <a:buFont typeface="Arial"/>
              <a:buChar char="●"/>
            </a:pPr>
            <a:r>
              <a:rPr lang="en-US" sz="3867" kern="0">
                <a:solidFill>
                  <a:srgbClr val="000000"/>
                </a:solidFill>
                <a:latin typeface="Arial"/>
                <a:ea typeface="Arial"/>
                <a:cs typeface="Arial"/>
                <a:sym typeface="Arial"/>
              </a:rPr>
              <a:t>Addison’s disease</a:t>
            </a:r>
            <a:endParaRPr sz="3867" kern="0">
              <a:solidFill>
                <a:srgbClr val="000000"/>
              </a:solidFill>
              <a:latin typeface="Arial"/>
              <a:ea typeface="Arial"/>
              <a:cs typeface="Arial"/>
              <a:sym typeface="Arial"/>
            </a:endParaRPr>
          </a:p>
          <a:p>
            <a:pPr marL="846646" lvl="1" indent="-228594" defTabSz="1219170">
              <a:lnSpc>
                <a:spcPct val="120089"/>
              </a:lnSpc>
              <a:buClr>
                <a:srgbClr val="000000"/>
              </a:buClr>
              <a:buSzPts val="1900"/>
              <a:buFont typeface="Arial"/>
              <a:buChar char="○"/>
            </a:pPr>
            <a:r>
              <a:rPr lang="en-US" sz="2533" kern="0">
                <a:solidFill>
                  <a:srgbClr val="000000"/>
                </a:solidFill>
                <a:latin typeface="Arial"/>
                <a:ea typeface="Arial"/>
                <a:cs typeface="Arial"/>
                <a:sym typeface="Arial"/>
              </a:rPr>
              <a:t>Hyposecretion of cortisol</a:t>
            </a:r>
            <a:endParaRPr sz="2533" kern="0">
              <a:solidFill>
                <a:srgbClr val="000000"/>
              </a:solidFill>
              <a:latin typeface="Arial"/>
              <a:ea typeface="Arial"/>
              <a:cs typeface="Arial"/>
              <a:sym typeface="Arial"/>
            </a:endParaRPr>
          </a:p>
          <a:p>
            <a:pPr marL="846646" lvl="1" indent="-228594" defTabSz="1219170">
              <a:lnSpc>
                <a:spcPct val="120089"/>
              </a:lnSpc>
              <a:buClr>
                <a:srgbClr val="000000"/>
              </a:buClr>
              <a:buSzPts val="1900"/>
              <a:buFont typeface="Arial"/>
              <a:buChar char="○"/>
            </a:pPr>
            <a:r>
              <a:rPr lang="en-US" sz="2533" kern="0">
                <a:solidFill>
                  <a:srgbClr val="000000"/>
                </a:solidFill>
                <a:latin typeface="Arial"/>
                <a:ea typeface="Arial"/>
                <a:cs typeface="Arial"/>
                <a:sym typeface="Arial"/>
              </a:rPr>
              <a:t>Low blood pressure results</a:t>
            </a:r>
            <a:endParaRPr sz="2533" kern="0">
              <a:solidFill>
                <a:srgbClr val="000000"/>
              </a:solidFill>
              <a:latin typeface="Arial"/>
              <a:ea typeface="Arial"/>
              <a:cs typeface="Arial"/>
              <a:sym typeface="Arial"/>
            </a:endParaRPr>
          </a:p>
          <a:p>
            <a:pPr marL="846646" lvl="1" indent="-228594" defTabSz="1219170">
              <a:lnSpc>
                <a:spcPct val="120089"/>
              </a:lnSpc>
              <a:buClr>
                <a:srgbClr val="000000"/>
              </a:buClr>
              <a:buSzPts val="1900"/>
              <a:buFont typeface="Arial"/>
              <a:buChar char="○"/>
            </a:pPr>
            <a:r>
              <a:rPr lang="en-US" sz="2533" kern="0">
                <a:solidFill>
                  <a:srgbClr val="000000"/>
                </a:solidFill>
                <a:latin typeface="Arial"/>
                <a:ea typeface="Arial"/>
                <a:cs typeface="Arial"/>
                <a:sym typeface="Arial"/>
              </a:rPr>
              <a:t>Increased pigmentation</a:t>
            </a:r>
            <a:endParaRPr sz="2533" kern="0">
              <a:solidFill>
                <a:srgbClr val="000000"/>
              </a:solidFill>
              <a:latin typeface="Arial"/>
              <a:ea typeface="Arial"/>
              <a:cs typeface="Arial"/>
              <a:sym typeface="Arial"/>
            </a:endParaRPr>
          </a:p>
        </p:txBody>
      </p:sp>
      <p:pic>
        <p:nvPicPr>
          <p:cNvPr id="356" name="Google Shape;356;p53"/>
          <p:cNvPicPr preferRelativeResize="0"/>
          <p:nvPr/>
        </p:nvPicPr>
        <p:blipFill>
          <a:blip r:embed="rId3">
            <a:alphaModFix/>
          </a:blip>
          <a:stretch>
            <a:fillRect/>
          </a:stretch>
        </p:blipFill>
        <p:spPr>
          <a:xfrm>
            <a:off x="6908790" y="1295393"/>
            <a:ext cx="3505185" cy="4991084"/>
          </a:xfrm>
          <a:prstGeom prst="rect">
            <a:avLst/>
          </a:prstGeom>
          <a:noFill/>
          <a:ln>
            <a:noFill/>
          </a:ln>
        </p:spPr>
      </p:pic>
      <p:pic>
        <p:nvPicPr>
          <p:cNvPr id="357" name="Google Shape;357;p53"/>
          <p:cNvPicPr preferRelativeResize="0"/>
          <p:nvPr/>
        </p:nvPicPr>
        <p:blipFill>
          <a:blip r:embed="rId4">
            <a:alphaModFix/>
          </a:blip>
          <a:stretch>
            <a:fillRect/>
          </a:stretch>
        </p:blipFill>
        <p:spPr>
          <a:xfrm>
            <a:off x="1219200" y="3886200"/>
            <a:ext cx="3429000" cy="22097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4"/>
          <p:cNvSpPr txBox="1">
            <a:spLocks noGrp="1"/>
          </p:cNvSpPr>
          <p:nvPr>
            <p:ph type="title"/>
          </p:nvPr>
        </p:nvSpPr>
        <p:spPr>
          <a:xfrm>
            <a:off x="391591" y="67320"/>
            <a:ext cx="10818800" cy="769600"/>
          </a:xfrm>
          <a:prstGeom prst="rect">
            <a:avLst/>
          </a:prstGeom>
          <a:noFill/>
          <a:ln>
            <a:noFill/>
          </a:ln>
        </p:spPr>
        <p:txBody>
          <a:bodyPr spcFirstLastPara="1" wrap="square" lIns="41900" tIns="41900" rIns="41900" bIns="41900" anchor="ctr" anchorCtr="0">
            <a:noAutofit/>
          </a:bodyPr>
          <a:lstStyle/>
          <a:p>
            <a:pPr>
              <a:lnSpc>
                <a:spcPct val="120000"/>
              </a:lnSpc>
            </a:pPr>
            <a:r>
              <a:rPr lang="en-US" sz="4933"/>
              <a:t>Pancreas</a:t>
            </a:r>
            <a:endParaRPr sz="4933"/>
          </a:p>
        </p:txBody>
      </p:sp>
      <p:sp>
        <p:nvSpPr>
          <p:cNvPr id="363" name="Google Shape;363;p54"/>
          <p:cNvSpPr txBox="1"/>
          <p:nvPr/>
        </p:nvSpPr>
        <p:spPr>
          <a:xfrm>
            <a:off x="529140" y="731835"/>
            <a:ext cx="11428000" cy="1818000"/>
          </a:xfrm>
          <a:prstGeom prst="rect">
            <a:avLst/>
          </a:prstGeom>
          <a:noFill/>
          <a:ln>
            <a:noFill/>
          </a:ln>
        </p:spPr>
        <p:txBody>
          <a:bodyPr spcFirstLastPara="1" wrap="square" lIns="41900" tIns="41900" rIns="41900" bIns="41900" anchor="t" anchorCtr="0">
            <a:noAutofit/>
          </a:bodyPr>
          <a:lstStyle/>
          <a:p>
            <a:pPr defTabSz="1219170">
              <a:lnSpc>
                <a:spcPct val="119921"/>
              </a:lnSpc>
              <a:buClr>
                <a:srgbClr val="000000"/>
              </a:buClr>
            </a:pPr>
            <a:r>
              <a:rPr lang="en-US" sz="3333" kern="0">
                <a:solidFill>
                  <a:srgbClr val="000000"/>
                </a:solidFill>
                <a:latin typeface="Arial"/>
                <a:ea typeface="Arial"/>
                <a:cs typeface="Arial"/>
                <a:sym typeface="Arial"/>
              </a:rPr>
              <a:t>The pancreas is a large gland behind </a:t>
            </a:r>
            <a:r>
              <a:rPr lang="en-US" sz="3333" kern="0">
                <a:solidFill>
                  <a:srgbClr val="000000"/>
                </a:solidFill>
                <a:latin typeface="Arial"/>
                <a:cs typeface="Arial"/>
                <a:sym typeface="Arial"/>
              </a:rPr>
              <a:t>the</a:t>
            </a:r>
            <a:r>
              <a:rPr lang="en-US" sz="3333" kern="0">
                <a:solidFill>
                  <a:srgbClr val="000000"/>
                </a:solidFill>
                <a:latin typeface="Arial"/>
                <a:ea typeface="Arial"/>
                <a:cs typeface="Arial"/>
                <a:sym typeface="Arial"/>
              </a:rPr>
              <a:t> stomach that helps the body to maintain healthy blood sugar (glucose) levels.</a:t>
            </a:r>
            <a:br>
              <a:rPr lang="en-US" sz="3333" kern="0">
                <a:solidFill>
                  <a:srgbClr val="000000"/>
                </a:solidFill>
                <a:latin typeface="Arial"/>
                <a:ea typeface="Arial"/>
                <a:cs typeface="Arial"/>
                <a:sym typeface="Arial"/>
              </a:rPr>
            </a:br>
            <a:endParaRPr sz="3333" kern="0">
              <a:solidFill>
                <a:srgbClr val="000000"/>
              </a:solidFill>
              <a:latin typeface="Arial"/>
              <a:ea typeface="Arial"/>
              <a:cs typeface="Arial"/>
              <a:sym typeface="Arial"/>
            </a:endParaRPr>
          </a:p>
          <a:p>
            <a:pPr defTabSz="1219170">
              <a:lnSpc>
                <a:spcPct val="119921"/>
              </a:lnSpc>
              <a:spcBef>
                <a:spcPts val="667"/>
              </a:spcBef>
              <a:buClr>
                <a:srgbClr val="000000"/>
              </a:buClr>
            </a:pPr>
            <a:endParaRPr sz="3333" kern="0">
              <a:solidFill>
                <a:srgbClr val="000000"/>
              </a:solidFill>
              <a:latin typeface="Arial"/>
              <a:ea typeface="Arial"/>
              <a:cs typeface="Arial"/>
              <a:sym typeface="Arial"/>
            </a:endParaRPr>
          </a:p>
        </p:txBody>
      </p:sp>
      <p:pic>
        <p:nvPicPr>
          <p:cNvPr id="364" name="Google Shape;364;p54"/>
          <p:cNvPicPr preferRelativeResize="0"/>
          <p:nvPr/>
        </p:nvPicPr>
        <p:blipFill>
          <a:blip r:embed="rId3">
            <a:alphaModFix/>
          </a:blip>
          <a:stretch>
            <a:fillRect/>
          </a:stretch>
        </p:blipFill>
        <p:spPr>
          <a:xfrm>
            <a:off x="6039270" y="2237715"/>
            <a:ext cx="4133836" cy="3457575"/>
          </a:xfrm>
          <a:prstGeom prst="rect">
            <a:avLst/>
          </a:prstGeom>
          <a:noFill/>
          <a:ln>
            <a:noFill/>
          </a:ln>
        </p:spPr>
      </p:pic>
      <p:sp>
        <p:nvSpPr>
          <p:cNvPr id="365" name="Google Shape;365;p54"/>
          <p:cNvSpPr txBox="1"/>
          <p:nvPr/>
        </p:nvSpPr>
        <p:spPr>
          <a:xfrm>
            <a:off x="529140" y="2549745"/>
            <a:ext cx="4720000" cy="3043600"/>
          </a:xfrm>
          <a:prstGeom prst="rect">
            <a:avLst/>
          </a:prstGeom>
          <a:noFill/>
          <a:ln>
            <a:noFill/>
          </a:ln>
        </p:spPr>
        <p:txBody>
          <a:bodyPr spcFirstLastPara="1" wrap="square" lIns="100567" tIns="100567" rIns="100567" bIns="100567" anchor="t" anchorCtr="0">
            <a:noAutofit/>
          </a:bodyPr>
          <a:lstStyle/>
          <a:p>
            <a:pPr defTabSz="1219170">
              <a:lnSpc>
                <a:spcPct val="119921"/>
              </a:lnSpc>
              <a:buClr>
                <a:srgbClr val="000000"/>
              </a:buClr>
              <a:buSzPts val="900"/>
            </a:pPr>
            <a:r>
              <a:rPr lang="en-US" sz="3333" kern="0">
                <a:solidFill>
                  <a:srgbClr val="000000"/>
                </a:solidFill>
                <a:latin typeface="Arial"/>
                <a:cs typeface="Arial"/>
                <a:sym typeface="Arial"/>
              </a:rPr>
              <a:t>Contains islands of cells called the Islets of Langerhans which secrete glucagon and insulin</a:t>
            </a:r>
            <a:endParaRPr sz="3333" kern="0">
              <a:solidFill>
                <a:srgbClr val="000000"/>
              </a:solidFill>
              <a:latin typeface="Arial"/>
              <a:cs typeface="Arial"/>
              <a:sym typeface="Arial"/>
            </a:endParaRPr>
          </a:p>
          <a:p>
            <a:pPr defTabSz="1219170">
              <a:lnSpc>
                <a:spcPct val="119921"/>
              </a:lnSpc>
              <a:spcBef>
                <a:spcPts val="667"/>
              </a:spcBef>
              <a:buClr>
                <a:srgbClr val="000000"/>
              </a:buClr>
              <a:buSzPts val="900"/>
            </a:pPr>
            <a:endParaRPr sz="3333" kern="0">
              <a:solidFill>
                <a:srgbClr val="000000"/>
              </a:solidFill>
              <a:latin typeface="Arial"/>
              <a:cs typeface="Arial"/>
              <a:sym typeface="Arial"/>
            </a:endParaRPr>
          </a:p>
          <a:p>
            <a:pPr defTabSz="1219170">
              <a:buClr>
                <a:srgbClr val="000000"/>
              </a:buClr>
            </a:pPr>
            <a:endParaRPr sz="1600" kern="0">
              <a:solidFill>
                <a:srgbClr val="000000"/>
              </a:solidFill>
              <a:latin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5"/>
          <p:cNvSpPr txBox="1"/>
          <p:nvPr/>
        </p:nvSpPr>
        <p:spPr>
          <a:xfrm>
            <a:off x="472200" y="153451"/>
            <a:ext cx="11720000" cy="3339200"/>
          </a:xfrm>
          <a:prstGeom prst="rect">
            <a:avLst/>
          </a:prstGeom>
          <a:noFill/>
          <a:ln>
            <a:noFill/>
          </a:ln>
        </p:spPr>
        <p:txBody>
          <a:bodyPr spcFirstLastPara="1" wrap="square" lIns="41900" tIns="41900" rIns="41900" bIns="41900" anchor="t" anchorCtr="0">
            <a:noAutofit/>
          </a:bodyPr>
          <a:lstStyle/>
          <a:p>
            <a:pPr defTabSz="1219170">
              <a:lnSpc>
                <a:spcPct val="119921"/>
              </a:lnSpc>
              <a:buClr>
                <a:srgbClr val="000000"/>
              </a:buClr>
            </a:pPr>
            <a:r>
              <a:rPr lang="en-US" sz="3467" b="1" kern="0">
                <a:solidFill>
                  <a:srgbClr val="000000"/>
                </a:solidFill>
                <a:latin typeface="Arial"/>
                <a:ea typeface="Arial"/>
                <a:cs typeface="Arial"/>
                <a:sym typeface="Arial"/>
              </a:rPr>
              <a:t>Glucagon </a:t>
            </a:r>
            <a:r>
              <a:rPr lang="en-US" sz="3467" kern="0">
                <a:solidFill>
                  <a:srgbClr val="000000"/>
                </a:solidFill>
                <a:latin typeface="Arial"/>
                <a:ea typeface="Arial"/>
                <a:cs typeface="Arial"/>
                <a:sym typeface="Arial"/>
              </a:rPr>
              <a:t>– stimulates the liver to break down glycogen, raises </a:t>
            </a:r>
            <a:r>
              <a:rPr lang="en-US" sz="3467" u="sng" kern="0">
                <a:solidFill>
                  <a:srgbClr val="000000"/>
                </a:solidFill>
                <a:latin typeface="Arial"/>
                <a:ea typeface="Arial"/>
                <a:cs typeface="Arial"/>
                <a:sym typeface="Arial"/>
              </a:rPr>
              <a:t>blood sugar</a:t>
            </a:r>
            <a:r>
              <a:rPr lang="en-US" sz="3467" kern="0">
                <a:solidFill>
                  <a:srgbClr val="000000"/>
                </a:solidFill>
                <a:latin typeface="Arial"/>
                <a:ea typeface="Arial"/>
                <a:cs typeface="Arial"/>
                <a:sym typeface="Arial"/>
              </a:rPr>
              <a:t> </a:t>
            </a:r>
            <a:endParaRPr sz="3467" kern="0">
              <a:solidFill>
                <a:srgbClr val="000000"/>
              </a:solidFill>
              <a:latin typeface="Arial"/>
              <a:ea typeface="Arial"/>
              <a:cs typeface="Arial"/>
              <a:sym typeface="Arial"/>
            </a:endParaRPr>
          </a:p>
          <a:p>
            <a:pPr defTabSz="1219170">
              <a:lnSpc>
                <a:spcPct val="119921"/>
              </a:lnSpc>
              <a:spcBef>
                <a:spcPts val="667"/>
              </a:spcBef>
              <a:buClr>
                <a:srgbClr val="000000"/>
              </a:buClr>
            </a:pPr>
            <a:endParaRPr sz="3467" b="1" kern="0">
              <a:solidFill>
                <a:srgbClr val="000000"/>
              </a:solidFill>
              <a:latin typeface="Arial"/>
              <a:cs typeface="Arial"/>
              <a:sym typeface="Arial"/>
            </a:endParaRPr>
          </a:p>
          <a:p>
            <a:pPr defTabSz="1219170">
              <a:lnSpc>
                <a:spcPct val="119921"/>
              </a:lnSpc>
              <a:spcBef>
                <a:spcPts val="667"/>
              </a:spcBef>
              <a:buClr>
                <a:srgbClr val="000000"/>
              </a:buClr>
            </a:pPr>
            <a:r>
              <a:rPr lang="en-US" sz="3467" b="1" kern="0">
                <a:solidFill>
                  <a:srgbClr val="000000"/>
                </a:solidFill>
                <a:latin typeface="Arial"/>
                <a:ea typeface="Arial"/>
                <a:cs typeface="Arial"/>
                <a:sym typeface="Arial"/>
              </a:rPr>
              <a:t>Insulin </a:t>
            </a:r>
            <a:r>
              <a:rPr lang="en-US" sz="3467" kern="0">
                <a:solidFill>
                  <a:srgbClr val="000000"/>
                </a:solidFill>
                <a:latin typeface="Arial"/>
                <a:ea typeface="Arial"/>
                <a:cs typeface="Arial"/>
                <a:sym typeface="Arial"/>
              </a:rPr>
              <a:t>– decreases blood sugar concentrations, affects the </a:t>
            </a:r>
            <a:r>
              <a:rPr lang="en-US" sz="3467" u="sng" kern="0">
                <a:solidFill>
                  <a:srgbClr val="000000"/>
                </a:solidFill>
                <a:latin typeface="Arial"/>
                <a:ea typeface="Arial"/>
                <a:cs typeface="Arial"/>
                <a:sym typeface="Arial"/>
              </a:rPr>
              <a:t>uptake</a:t>
            </a:r>
            <a:r>
              <a:rPr lang="en-US" sz="3467" kern="0">
                <a:solidFill>
                  <a:srgbClr val="000000"/>
                </a:solidFill>
                <a:latin typeface="Arial"/>
                <a:ea typeface="Arial"/>
                <a:cs typeface="Arial"/>
                <a:sym typeface="Arial"/>
              </a:rPr>
              <a:t> of glucose by cells</a:t>
            </a:r>
            <a:endParaRPr sz="3467" kern="0">
              <a:solidFill>
                <a:srgbClr val="000000"/>
              </a:solidFill>
              <a:latin typeface="Arial"/>
              <a:ea typeface="Arial"/>
              <a:cs typeface="Arial"/>
              <a:sym typeface="Arial"/>
            </a:endParaRPr>
          </a:p>
          <a:p>
            <a:pPr defTabSz="1219170">
              <a:lnSpc>
                <a:spcPct val="119921"/>
              </a:lnSpc>
              <a:spcBef>
                <a:spcPts val="667"/>
              </a:spcBef>
              <a:buClr>
                <a:srgbClr val="000000"/>
              </a:buClr>
            </a:pPr>
            <a:endParaRPr sz="3867" kern="0">
              <a:solidFill>
                <a:srgbClr val="000000"/>
              </a:solidFill>
              <a:latin typeface="Arial"/>
              <a:ea typeface="Arial"/>
              <a:cs typeface="Arial"/>
              <a:sym typeface="Arial"/>
            </a:endParaRPr>
          </a:p>
        </p:txBody>
      </p:sp>
      <p:pic>
        <p:nvPicPr>
          <p:cNvPr id="371" name="Google Shape;371;p55"/>
          <p:cNvPicPr preferRelativeResize="0"/>
          <p:nvPr/>
        </p:nvPicPr>
        <p:blipFill>
          <a:blip r:embed="rId3">
            <a:alphaModFix/>
          </a:blip>
          <a:stretch>
            <a:fillRect/>
          </a:stretch>
        </p:blipFill>
        <p:spPr>
          <a:xfrm>
            <a:off x="6197580" y="3733786"/>
            <a:ext cx="3809992" cy="2895593"/>
          </a:xfrm>
          <a:prstGeom prst="rect">
            <a:avLst/>
          </a:prstGeom>
          <a:noFill/>
          <a:ln>
            <a:noFill/>
          </a:ln>
        </p:spPr>
      </p:pic>
      <p:sp>
        <p:nvSpPr>
          <p:cNvPr id="372" name="Google Shape;372;p55"/>
          <p:cNvSpPr txBox="1"/>
          <p:nvPr/>
        </p:nvSpPr>
        <p:spPr>
          <a:xfrm>
            <a:off x="852571" y="4070903"/>
            <a:ext cx="4824400" cy="1360800"/>
          </a:xfrm>
          <a:prstGeom prst="rect">
            <a:avLst/>
          </a:prstGeom>
          <a:noFill/>
          <a:ln>
            <a:noFill/>
          </a:ln>
        </p:spPr>
        <p:txBody>
          <a:bodyPr spcFirstLastPara="1" wrap="square" lIns="41900" tIns="41900" rIns="41900" bIns="41900" anchor="t" anchorCtr="0">
            <a:noAutofit/>
          </a:bodyPr>
          <a:lstStyle/>
          <a:p>
            <a:pPr defTabSz="1219170">
              <a:lnSpc>
                <a:spcPct val="146527"/>
              </a:lnSpc>
              <a:buClr>
                <a:srgbClr val="000000"/>
              </a:buClr>
            </a:pPr>
            <a:r>
              <a:rPr lang="en-US" sz="2267" kern="0">
                <a:solidFill>
                  <a:srgbClr val="000000"/>
                </a:solidFill>
                <a:latin typeface="Arial"/>
                <a:ea typeface="Arial"/>
                <a:cs typeface="Arial"/>
                <a:sym typeface="Arial"/>
              </a:rPr>
              <a:t>*</a:t>
            </a:r>
            <a:r>
              <a:rPr lang="en-US" sz="2667" kern="0">
                <a:solidFill>
                  <a:srgbClr val="000000"/>
                </a:solidFill>
                <a:latin typeface="Arial"/>
                <a:ea typeface="Arial"/>
                <a:cs typeface="Arial"/>
                <a:sym typeface="Arial"/>
              </a:rPr>
              <a:t>Both hormones work together to maintain a balance in the blood sugar</a:t>
            </a:r>
            <a:endParaRPr sz="2667" kern="0">
              <a:solidFill>
                <a:srgbClr val="000000"/>
              </a:solidFill>
              <a:latin typeface="Arial"/>
              <a:ea typeface="Arial"/>
              <a:cs typeface="Arial"/>
              <a:sym typeface="Arial"/>
            </a:endParaRPr>
          </a:p>
          <a:p>
            <a:pPr defTabSz="1219170">
              <a:lnSpc>
                <a:spcPct val="120138"/>
              </a:lnSpc>
              <a:buClr>
                <a:srgbClr val="000000"/>
              </a:buClr>
            </a:pPr>
            <a:endParaRPr sz="2267" kern="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427651" y="187785"/>
            <a:ext cx="10818800" cy="769600"/>
          </a:xfrm>
          <a:prstGeom prst="rect">
            <a:avLst/>
          </a:prstGeom>
          <a:noFill/>
          <a:ln>
            <a:noFill/>
          </a:ln>
        </p:spPr>
        <p:txBody>
          <a:bodyPr spcFirstLastPara="1" wrap="square" lIns="41900" tIns="41900" rIns="41900" bIns="41900" anchor="ctr" anchorCtr="0">
            <a:noAutofit/>
          </a:bodyPr>
          <a:lstStyle/>
          <a:p>
            <a:pPr>
              <a:lnSpc>
                <a:spcPct val="120000"/>
              </a:lnSpc>
            </a:pPr>
            <a:r>
              <a:rPr lang="en-US" sz="4400"/>
              <a:t>THYROID GLAND</a:t>
            </a:r>
            <a:endParaRPr sz="4400"/>
          </a:p>
        </p:txBody>
      </p:sp>
      <p:sp>
        <p:nvSpPr>
          <p:cNvPr id="236" name="Google Shape;236;p37"/>
          <p:cNvSpPr txBox="1"/>
          <p:nvPr/>
        </p:nvSpPr>
        <p:spPr>
          <a:xfrm>
            <a:off x="427651" y="1108552"/>
            <a:ext cx="5786400" cy="3720800"/>
          </a:xfrm>
          <a:prstGeom prst="rect">
            <a:avLst/>
          </a:prstGeom>
          <a:noFill/>
          <a:ln>
            <a:noFill/>
          </a:ln>
        </p:spPr>
        <p:txBody>
          <a:bodyPr spcFirstLastPara="1" wrap="square" lIns="41900" tIns="41900" rIns="41900" bIns="41900" anchor="t" anchorCtr="0">
            <a:noAutofit/>
          </a:bodyPr>
          <a:lstStyle/>
          <a:p>
            <a:pPr defTabSz="1219170">
              <a:lnSpc>
                <a:spcPct val="108065"/>
              </a:lnSpc>
              <a:buClr>
                <a:srgbClr val="000000"/>
              </a:buClr>
            </a:pPr>
            <a:r>
              <a:rPr lang="en-US" sz="3733" kern="0">
                <a:solidFill>
                  <a:srgbClr val="000000"/>
                </a:solidFill>
                <a:latin typeface="Arial"/>
                <a:ea typeface="Arial"/>
                <a:cs typeface="Arial"/>
                <a:sym typeface="Arial"/>
              </a:rPr>
              <a:t>The thyroid hormones control your </a:t>
            </a:r>
            <a:r>
              <a:rPr lang="en-US" sz="3733" u="sng" kern="0">
                <a:solidFill>
                  <a:srgbClr val="000000"/>
                </a:solidFill>
                <a:latin typeface="Arial"/>
                <a:ea typeface="Arial"/>
                <a:cs typeface="Arial"/>
                <a:sym typeface="Arial"/>
              </a:rPr>
              <a:t>metabolism</a:t>
            </a:r>
            <a:r>
              <a:rPr lang="en-US" sz="3733" kern="0">
                <a:solidFill>
                  <a:srgbClr val="000000"/>
                </a:solidFill>
                <a:latin typeface="Arial"/>
                <a:ea typeface="Arial"/>
                <a:cs typeface="Arial"/>
                <a:sym typeface="Arial"/>
              </a:rPr>
              <a:t>, which is the body's ability to break down food and store it as energy and release of energy </a:t>
            </a:r>
            <a:endParaRPr sz="3733" kern="0">
              <a:solidFill>
                <a:srgbClr val="000000"/>
              </a:solidFill>
              <a:latin typeface="Arial"/>
              <a:ea typeface="Arial"/>
              <a:cs typeface="Arial"/>
              <a:sym typeface="Arial"/>
            </a:endParaRPr>
          </a:p>
          <a:p>
            <a:pPr defTabSz="1219170">
              <a:lnSpc>
                <a:spcPct val="107916"/>
              </a:lnSpc>
              <a:spcBef>
                <a:spcPts val="667"/>
              </a:spcBef>
              <a:buClr>
                <a:srgbClr val="000000"/>
              </a:buClr>
            </a:pPr>
            <a:endParaRPr sz="3600" kern="0">
              <a:solidFill>
                <a:srgbClr val="000000"/>
              </a:solidFill>
              <a:latin typeface="Arial"/>
              <a:ea typeface="Arial"/>
              <a:cs typeface="Arial"/>
              <a:sym typeface="Arial"/>
            </a:endParaRPr>
          </a:p>
          <a:p>
            <a:pPr defTabSz="1219170">
              <a:lnSpc>
                <a:spcPct val="107916"/>
              </a:lnSpc>
              <a:spcBef>
                <a:spcPts val="667"/>
              </a:spcBef>
              <a:buClr>
                <a:srgbClr val="000000"/>
              </a:buClr>
            </a:pPr>
            <a:endParaRPr sz="3600" kern="0">
              <a:solidFill>
                <a:srgbClr val="000000"/>
              </a:solidFill>
              <a:latin typeface="Arial"/>
              <a:ea typeface="Arial"/>
              <a:cs typeface="Arial"/>
              <a:sym typeface="Arial"/>
            </a:endParaRPr>
          </a:p>
          <a:p>
            <a:pPr defTabSz="1219170">
              <a:lnSpc>
                <a:spcPct val="107916"/>
              </a:lnSpc>
              <a:spcBef>
                <a:spcPts val="667"/>
              </a:spcBef>
              <a:buClr>
                <a:srgbClr val="000000"/>
              </a:buClr>
            </a:pPr>
            <a:endParaRPr sz="3600" kern="0">
              <a:solidFill>
                <a:srgbClr val="000000"/>
              </a:solidFill>
              <a:latin typeface="Arial"/>
              <a:ea typeface="Arial"/>
              <a:cs typeface="Arial"/>
              <a:sym typeface="Arial"/>
            </a:endParaRPr>
          </a:p>
        </p:txBody>
      </p:sp>
      <p:pic>
        <p:nvPicPr>
          <p:cNvPr id="237" name="Google Shape;237;p37"/>
          <p:cNvPicPr preferRelativeResize="0"/>
          <p:nvPr/>
        </p:nvPicPr>
        <p:blipFill rotWithShape="1">
          <a:blip r:embed="rId3">
            <a:alphaModFix/>
          </a:blip>
          <a:srcRect l="17223" r="13853"/>
          <a:stretch/>
        </p:blipFill>
        <p:spPr>
          <a:xfrm>
            <a:off x="6701821" y="359011"/>
            <a:ext cx="4742369" cy="5219932"/>
          </a:xfrm>
          <a:prstGeom prst="rect">
            <a:avLst/>
          </a:prstGeom>
          <a:noFill/>
          <a:ln>
            <a:noFill/>
          </a:ln>
        </p:spPr>
      </p:pic>
      <p:sp>
        <p:nvSpPr>
          <p:cNvPr id="238" name="Google Shape;238;p37"/>
          <p:cNvSpPr txBox="1"/>
          <p:nvPr/>
        </p:nvSpPr>
        <p:spPr>
          <a:xfrm>
            <a:off x="732360" y="5984752"/>
            <a:ext cx="5693600" cy="5220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u="sng" kern="0">
                <a:solidFill>
                  <a:srgbClr val="0000EE"/>
                </a:solidFill>
                <a:latin typeface="Arial"/>
                <a:cs typeface="Arial"/>
                <a:sym typeface="Arial"/>
                <a:hlinkClick r:id="rId4"/>
              </a:rPr>
              <a:t>TED-Ed Video on the Thyroid</a:t>
            </a:r>
            <a:endParaRPr sz="2667" kern="0">
              <a:solidFill>
                <a:srgbClr val="000000"/>
              </a:solidFill>
              <a:latin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56"/>
          <p:cNvPicPr preferRelativeResize="0"/>
          <p:nvPr/>
        </p:nvPicPr>
        <p:blipFill>
          <a:blip r:embed="rId3">
            <a:alphaModFix/>
          </a:blip>
          <a:stretch>
            <a:fillRect/>
          </a:stretch>
        </p:blipFill>
        <p:spPr>
          <a:xfrm>
            <a:off x="1793402" y="635746"/>
            <a:ext cx="7739799" cy="53324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7"/>
          <p:cNvSpPr txBox="1">
            <a:spLocks noGrp="1"/>
          </p:cNvSpPr>
          <p:nvPr>
            <p:ph type="title"/>
          </p:nvPr>
        </p:nvSpPr>
        <p:spPr>
          <a:xfrm>
            <a:off x="235409" y="97043"/>
            <a:ext cx="10818800" cy="1119600"/>
          </a:xfrm>
          <a:prstGeom prst="rect">
            <a:avLst/>
          </a:prstGeom>
          <a:noFill/>
          <a:ln>
            <a:noFill/>
          </a:ln>
        </p:spPr>
        <p:txBody>
          <a:bodyPr spcFirstLastPara="1" wrap="square" lIns="41900" tIns="41900" rIns="41900" bIns="41900" anchor="ctr" anchorCtr="0">
            <a:noAutofit/>
          </a:bodyPr>
          <a:lstStyle/>
          <a:p>
            <a:pPr>
              <a:lnSpc>
                <a:spcPct val="119886"/>
              </a:lnSpc>
            </a:pPr>
            <a:r>
              <a:rPr lang="en-US" sz="5333"/>
              <a:t>Diabetes</a:t>
            </a:r>
            <a:endParaRPr sz="5333"/>
          </a:p>
        </p:txBody>
      </p:sp>
      <p:sp>
        <p:nvSpPr>
          <p:cNvPr id="383" name="Google Shape;383;p57"/>
          <p:cNvSpPr txBox="1"/>
          <p:nvPr/>
        </p:nvSpPr>
        <p:spPr>
          <a:xfrm>
            <a:off x="350371" y="1312357"/>
            <a:ext cx="11424800" cy="5148000"/>
          </a:xfrm>
          <a:prstGeom prst="rect">
            <a:avLst/>
          </a:prstGeom>
          <a:noFill/>
          <a:ln>
            <a:noFill/>
          </a:ln>
        </p:spPr>
        <p:txBody>
          <a:bodyPr spcFirstLastPara="1" wrap="square" lIns="41900" tIns="41900" rIns="41900" bIns="41900" anchor="t" anchorCtr="0">
            <a:noAutofit/>
          </a:bodyPr>
          <a:lstStyle/>
          <a:p>
            <a:pPr defTabSz="1219170">
              <a:lnSpc>
                <a:spcPct val="119921"/>
              </a:lnSpc>
              <a:buClr>
                <a:srgbClr val="000000"/>
              </a:buClr>
            </a:pPr>
            <a:r>
              <a:rPr lang="en-US" sz="3867" kern="0">
                <a:solidFill>
                  <a:srgbClr val="000000"/>
                </a:solidFill>
                <a:latin typeface="Arial"/>
                <a:ea typeface="Arial"/>
                <a:cs typeface="Arial"/>
                <a:sym typeface="Arial"/>
              </a:rPr>
              <a:t>Diabetes Mellitus – results from an insulin deficiency, blood sugar rises (hyp</a:t>
            </a:r>
            <a:r>
              <a:rPr lang="en-US" sz="3867" kern="0">
                <a:solidFill>
                  <a:srgbClr val="000000"/>
                </a:solidFill>
                <a:latin typeface="Arial"/>
                <a:cs typeface="Arial"/>
                <a:sym typeface="Arial"/>
              </a:rPr>
              <a:t>er</a:t>
            </a:r>
            <a:r>
              <a:rPr lang="en-US" sz="3867" kern="0">
                <a:solidFill>
                  <a:srgbClr val="000000"/>
                </a:solidFill>
                <a:latin typeface="Arial"/>
                <a:ea typeface="Arial"/>
                <a:cs typeface="Arial"/>
                <a:sym typeface="Arial"/>
              </a:rPr>
              <a:t>glycemia) and excess is excreted in the </a:t>
            </a:r>
            <a:r>
              <a:rPr lang="en-US" sz="3867" kern="0">
                <a:solidFill>
                  <a:srgbClr val="000000"/>
                </a:solidFill>
                <a:latin typeface="Arial"/>
                <a:cs typeface="Arial"/>
                <a:sym typeface="Arial"/>
              </a:rPr>
              <a:t>urine.</a:t>
            </a:r>
            <a:endParaRPr sz="3867" kern="0">
              <a:solidFill>
                <a:srgbClr val="000000"/>
              </a:solidFill>
              <a:latin typeface="Arial"/>
              <a:ea typeface="Arial"/>
              <a:cs typeface="Arial"/>
              <a:sym typeface="Arial"/>
            </a:endParaRPr>
          </a:p>
          <a:p>
            <a:pPr defTabSz="1219170">
              <a:lnSpc>
                <a:spcPct val="119921"/>
              </a:lnSpc>
              <a:spcBef>
                <a:spcPts val="667"/>
              </a:spcBef>
              <a:buClr>
                <a:srgbClr val="000000"/>
              </a:buClr>
            </a:pPr>
            <a:endParaRPr sz="3867" kern="0">
              <a:solidFill>
                <a:srgbClr val="000000"/>
              </a:solidFill>
              <a:latin typeface="Arial"/>
              <a:ea typeface="Arial"/>
              <a:cs typeface="Arial"/>
              <a:sym typeface="Arial"/>
            </a:endParaRPr>
          </a:p>
          <a:p>
            <a:pPr defTabSz="1219170">
              <a:lnSpc>
                <a:spcPct val="119921"/>
              </a:lnSpc>
              <a:spcBef>
                <a:spcPts val="667"/>
              </a:spcBef>
              <a:buClr>
                <a:srgbClr val="000000"/>
              </a:buClr>
            </a:pPr>
            <a:r>
              <a:rPr lang="en-US" sz="3867" b="1" kern="0">
                <a:solidFill>
                  <a:srgbClr val="000000"/>
                </a:solidFill>
                <a:latin typeface="Arial"/>
                <a:ea typeface="Arial"/>
                <a:cs typeface="Arial"/>
                <a:sym typeface="Arial"/>
              </a:rPr>
              <a:t>Type I</a:t>
            </a:r>
            <a:r>
              <a:rPr lang="en-US" sz="3867" kern="0">
                <a:solidFill>
                  <a:srgbClr val="000000"/>
                </a:solidFill>
                <a:latin typeface="Arial"/>
                <a:ea typeface="Arial"/>
                <a:cs typeface="Arial"/>
                <a:sym typeface="Arial"/>
              </a:rPr>
              <a:t> - </a:t>
            </a:r>
            <a:r>
              <a:rPr lang="en-US" sz="3867" u="sng" kern="0">
                <a:solidFill>
                  <a:srgbClr val="000000"/>
                </a:solidFill>
                <a:latin typeface="Arial"/>
                <a:ea typeface="Arial"/>
                <a:cs typeface="Arial"/>
                <a:sym typeface="Arial"/>
              </a:rPr>
              <a:t>insulin dependent</a:t>
            </a:r>
            <a:r>
              <a:rPr lang="en-US" sz="3867" kern="0">
                <a:solidFill>
                  <a:srgbClr val="000000"/>
                </a:solidFill>
                <a:latin typeface="Arial"/>
                <a:ea typeface="Arial"/>
                <a:cs typeface="Arial"/>
                <a:sym typeface="Arial"/>
              </a:rPr>
              <a:t> diabetes mellitus or </a:t>
            </a:r>
            <a:r>
              <a:rPr lang="en-US" sz="3867" u="sng" kern="0">
                <a:solidFill>
                  <a:srgbClr val="000000"/>
                </a:solidFill>
                <a:latin typeface="Arial"/>
                <a:ea typeface="Arial"/>
                <a:cs typeface="Arial"/>
                <a:sym typeface="Arial"/>
              </a:rPr>
              <a:t>juvenile</a:t>
            </a:r>
            <a:r>
              <a:rPr lang="en-US" sz="3867" kern="0">
                <a:solidFill>
                  <a:srgbClr val="000000"/>
                </a:solidFill>
                <a:latin typeface="Arial"/>
                <a:ea typeface="Arial"/>
                <a:cs typeface="Arial"/>
                <a:sym typeface="Arial"/>
              </a:rPr>
              <a:t> onset diabetes, often caused by </a:t>
            </a:r>
            <a:r>
              <a:rPr lang="en-US" sz="3867" u="sng" kern="0">
                <a:solidFill>
                  <a:srgbClr val="000000"/>
                </a:solidFill>
                <a:latin typeface="Arial"/>
                <a:ea typeface="Arial"/>
                <a:cs typeface="Arial"/>
                <a:sym typeface="Arial"/>
              </a:rPr>
              <a:t>inherited</a:t>
            </a:r>
            <a:r>
              <a:rPr lang="en-US" sz="3867" kern="0">
                <a:solidFill>
                  <a:srgbClr val="000000"/>
                </a:solidFill>
                <a:latin typeface="Arial"/>
                <a:ea typeface="Arial"/>
                <a:cs typeface="Arial"/>
                <a:sym typeface="Arial"/>
              </a:rPr>
              <a:t> immune disorder that destroys pancreatic cells</a:t>
            </a:r>
            <a:endParaRPr sz="3867" kern="0">
              <a:solidFill>
                <a:srgbClr val="000000"/>
              </a:solidFill>
              <a:latin typeface="Arial"/>
              <a:ea typeface="Arial"/>
              <a:cs typeface="Arial"/>
              <a:sym typeface="Arial"/>
            </a:endParaRPr>
          </a:p>
          <a:p>
            <a:pPr defTabSz="1219170">
              <a:lnSpc>
                <a:spcPct val="119921"/>
              </a:lnSpc>
              <a:spcBef>
                <a:spcPts val="667"/>
              </a:spcBef>
              <a:buClr>
                <a:srgbClr val="000000"/>
              </a:buClr>
            </a:pPr>
            <a:endParaRPr sz="3867" kern="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8"/>
          <p:cNvSpPr txBox="1"/>
          <p:nvPr/>
        </p:nvSpPr>
        <p:spPr>
          <a:xfrm>
            <a:off x="221191" y="183757"/>
            <a:ext cx="10818800" cy="1903600"/>
          </a:xfrm>
          <a:prstGeom prst="rect">
            <a:avLst/>
          </a:prstGeom>
          <a:noFill/>
          <a:ln>
            <a:noFill/>
          </a:ln>
        </p:spPr>
        <p:txBody>
          <a:bodyPr spcFirstLastPara="1" wrap="square" lIns="41900" tIns="41900" rIns="41900" bIns="41900" anchor="t" anchorCtr="0">
            <a:noAutofit/>
          </a:bodyPr>
          <a:lstStyle/>
          <a:p>
            <a:pPr defTabSz="1219170">
              <a:lnSpc>
                <a:spcPct val="119921"/>
              </a:lnSpc>
              <a:buClr>
                <a:srgbClr val="000000"/>
              </a:buClr>
            </a:pPr>
            <a:r>
              <a:rPr lang="en-US" sz="3600" kern="0">
                <a:solidFill>
                  <a:srgbClr val="000000"/>
                </a:solidFill>
                <a:latin typeface="Arial"/>
                <a:ea typeface="Arial"/>
                <a:cs typeface="Arial"/>
                <a:sym typeface="Arial"/>
              </a:rPr>
              <a:t>Type II – </a:t>
            </a:r>
            <a:r>
              <a:rPr lang="en-US" sz="3600" u="sng" kern="0">
                <a:solidFill>
                  <a:srgbClr val="000000"/>
                </a:solidFill>
                <a:latin typeface="Arial"/>
                <a:ea typeface="Arial"/>
                <a:cs typeface="Arial"/>
                <a:sym typeface="Arial"/>
              </a:rPr>
              <a:t>mature</a:t>
            </a:r>
            <a:r>
              <a:rPr lang="en-US" sz="3600" kern="0">
                <a:solidFill>
                  <a:srgbClr val="000000"/>
                </a:solidFill>
                <a:latin typeface="Arial"/>
                <a:ea typeface="Arial"/>
                <a:cs typeface="Arial"/>
                <a:sym typeface="Arial"/>
              </a:rPr>
              <a:t> onset diabetes (usually after the age of 40), often individuals are </a:t>
            </a:r>
            <a:r>
              <a:rPr lang="en-US" sz="3600" u="sng" kern="0">
                <a:solidFill>
                  <a:srgbClr val="000000"/>
                </a:solidFill>
                <a:latin typeface="Arial"/>
                <a:ea typeface="Arial"/>
                <a:cs typeface="Arial"/>
                <a:sym typeface="Arial"/>
              </a:rPr>
              <a:t>overweight</a:t>
            </a:r>
            <a:r>
              <a:rPr lang="en-US" sz="3600" kern="0">
                <a:solidFill>
                  <a:srgbClr val="000000"/>
                </a:solidFill>
                <a:latin typeface="Arial"/>
                <a:ea typeface="Arial"/>
                <a:cs typeface="Arial"/>
                <a:sym typeface="Arial"/>
              </a:rPr>
              <a:t>, can be controlled with diet and exercise</a:t>
            </a:r>
            <a:endParaRPr sz="3600" kern="0">
              <a:solidFill>
                <a:srgbClr val="000000"/>
              </a:solidFill>
              <a:latin typeface="Arial"/>
              <a:ea typeface="Arial"/>
              <a:cs typeface="Arial"/>
              <a:sym typeface="Arial"/>
            </a:endParaRPr>
          </a:p>
        </p:txBody>
      </p:sp>
      <p:pic>
        <p:nvPicPr>
          <p:cNvPr id="389" name="Google Shape;389;p58"/>
          <p:cNvPicPr preferRelativeResize="0"/>
          <p:nvPr/>
        </p:nvPicPr>
        <p:blipFill>
          <a:blip r:embed="rId3">
            <a:alphaModFix/>
          </a:blip>
          <a:stretch>
            <a:fillRect/>
          </a:stretch>
        </p:blipFill>
        <p:spPr>
          <a:xfrm>
            <a:off x="299401" y="2306588"/>
            <a:ext cx="5143500" cy="3429000"/>
          </a:xfrm>
          <a:prstGeom prst="rect">
            <a:avLst/>
          </a:prstGeom>
          <a:noFill/>
          <a:ln>
            <a:noFill/>
          </a:ln>
        </p:spPr>
      </p:pic>
      <p:sp>
        <p:nvSpPr>
          <p:cNvPr id="390" name="Google Shape;390;p58"/>
          <p:cNvSpPr txBox="1"/>
          <p:nvPr/>
        </p:nvSpPr>
        <p:spPr>
          <a:xfrm>
            <a:off x="7536420" y="2398995"/>
            <a:ext cx="3893600" cy="15840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2267" kern="0">
                <a:solidFill>
                  <a:srgbClr val="000000"/>
                </a:solidFill>
                <a:latin typeface="Arial"/>
                <a:ea typeface="Arial"/>
                <a:cs typeface="Arial"/>
                <a:sym typeface="Arial"/>
              </a:rPr>
              <a:t>Blood sugar test, device pricks the finger and measures the amount of sugar in the blood</a:t>
            </a:r>
            <a:endParaRPr sz="2267" kern="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9"/>
          <p:cNvPicPr preferRelativeResize="0"/>
          <p:nvPr/>
        </p:nvPicPr>
        <p:blipFill>
          <a:blip r:embed="rId3">
            <a:alphaModFix/>
          </a:blip>
          <a:stretch>
            <a:fillRect/>
          </a:stretch>
        </p:blipFill>
        <p:spPr>
          <a:xfrm>
            <a:off x="8341268" y="365359"/>
            <a:ext cx="3352793" cy="5086327"/>
          </a:xfrm>
          <a:prstGeom prst="rect">
            <a:avLst/>
          </a:prstGeom>
          <a:noFill/>
          <a:ln>
            <a:noFill/>
          </a:ln>
        </p:spPr>
      </p:pic>
      <p:sp>
        <p:nvSpPr>
          <p:cNvPr id="396" name="Google Shape;396;p59"/>
          <p:cNvSpPr txBox="1"/>
          <p:nvPr/>
        </p:nvSpPr>
        <p:spPr>
          <a:xfrm>
            <a:off x="8418400" y="5613867"/>
            <a:ext cx="3352800" cy="6268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1867" kern="0">
                <a:solidFill>
                  <a:srgbClr val="000000"/>
                </a:solidFill>
                <a:latin typeface="Arial"/>
                <a:cs typeface="Arial"/>
                <a:sym typeface="Arial"/>
              </a:rPr>
              <a:t>Injection of insulin will lower the blood sugar levels</a:t>
            </a:r>
            <a:endParaRPr sz="3467" kern="0">
              <a:solidFill>
                <a:srgbClr val="000000"/>
              </a:solidFill>
              <a:latin typeface="Arial"/>
              <a:ea typeface="Arial"/>
              <a:cs typeface="Arial"/>
              <a:sym typeface="Arial"/>
            </a:endParaRPr>
          </a:p>
        </p:txBody>
      </p:sp>
      <p:sp>
        <p:nvSpPr>
          <p:cNvPr id="397" name="Google Shape;397;p59"/>
          <p:cNvSpPr txBox="1"/>
          <p:nvPr/>
        </p:nvSpPr>
        <p:spPr>
          <a:xfrm>
            <a:off x="484068" y="365369"/>
            <a:ext cx="7391600" cy="3401600"/>
          </a:xfrm>
          <a:prstGeom prst="rect">
            <a:avLst/>
          </a:prstGeom>
          <a:noFill/>
          <a:ln>
            <a:noFill/>
          </a:ln>
        </p:spPr>
        <p:txBody>
          <a:bodyPr spcFirstLastPara="1" wrap="square" lIns="41900" tIns="41900" rIns="41900" bIns="41900" anchor="t" anchorCtr="0">
            <a:noAutofit/>
          </a:bodyPr>
          <a:lstStyle/>
          <a:p>
            <a:pPr defTabSz="1219170">
              <a:lnSpc>
                <a:spcPct val="119791"/>
              </a:lnSpc>
              <a:buClr>
                <a:srgbClr val="000000"/>
              </a:buClr>
            </a:pPr>
            <a:r>
              <a:rPr lang="en-US" sz="2933" u="sng" kern="0">
                <a:solidFill>
                  <a:srgbClr val="000000"/>
                </a:solidFill>
                <a:latin typeface="Arial"/>
                <a:ea typeface="Arial"/>
                <a:cs typeface="Arial"/>
                <a:sym typeface="Arial"/>
              </a:rPr>
              <a:t>Hypoglycemia</a:t>
            </a:r>
            <a:r>
              <a:rPr lang="en-US" sz="2933" kern="0">
                <a:solidFill>
                  <a:srgbClr val="000000"/>
                </a:solidFill>
                <a:latin typeface="Arial"/>
                <a:ea typeface="Arial"/>
                <a:cs typeface="Arial"/>
                <a:sym typeface="Arial"/>
              </a:rPr>
              <a:t> can occur if levels become too low, can be cured with direct injection of glucose or with eating something high in sugar. This is why diabetics often have candy.</a:t>
            </a:r>
            <a:endParaRPr sz="2933" kern="0">
              <a:solidFill>
                <a:srgbClr val="000000"/>
              </a:solidFill>
              <a:latin typeface="Arial"/>
              <a:ea typeface="Arial"/>
              <a:cs typeface="Arial"/>
              <a:sym typeface="Arial"/>
            </a:endParaRPr>
          </a:p>
        </p:txBody>
      </p:sp>
      <p:pic>
        <p:nvPicPr>
          <p:cNvPr id="398" name="Google Shape;398;p59"/>
          <p:cNvPicPr preferRelativeResize="0"/>
          <p:nvPr/>
        </p:nvPicPr>
        <p:blipFill>
          <a:blip r:embed="rId4">
            <a:alphaModFix/>
          </a:blip>
          <a:stretch>
            <a:fillRect/>
          </a:stretch>
        </p:blipFill>
        <p:spPr>
          <a:xfrm>
            <a:off x="3079407" y="3476384"/>
            <a:ext cx="2438392" cy="259078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0"/>
          <p:cNvSpPr txBox="1">
            <a:spLocks noGrp="1"/>
          </p:cNvSpPr>
          <p:nvPr>
            <p:ph type="title"/>
          </p:nvPr>
        </p:nvSpPr>
        <p:spPr>
          <a:xfrm>
            <a:off x="365760" y="274320"/>
            <a:ext cx="11552000" cy="891600"/>
          </a:xfrm>
          <a:prstGeom prst="rect">
            <a:avLst/>
          </a:prstGeom>
        </p:spPr>
        <p:txBody>
          <a:bodyPr spcFirstLastPara="1" wrap="square" lIns="41900" tIns="41900" rIns="41900" bIns="41900" anchor="t" anchorCtr="0">
            <a:noAutofit/>
          </a:bodyPr>
          <a:lstStyle/>
          <a:p>
            <a:pPr>
              <a:buNone/>
            </a:pPr>
            <a:r>
              <a:rPr lang="en-US"/>
              <a:t>Diabetes Insipidus</a:t>
            </a:r>
            <a:endParaRPr/>
          </a:p>
        </p:txBody>
      </p:sp>
      <p:sp>
        <p:nvSpPr>
          <p:cNvPr id="404" name="Google Shape;404;p60"/>
          <p:cNvSpPr txBox="1">
            <a:spLocks noGrp="1"/>
          </p:cNvSpPr>
          <p:nvPr>
            <p:ph type="body" idx="1"/>
          </p:nvPr>
        </p:nvSpPr>
        <p:spPr>
          <a:xfrm>
            <a:off x="360689" y="1189755"/>
            <a:ext cx="6728800" cy="5027200"/>
          </a:xfrm>
          <a:prstGeom prst="rect">
            <a:avLst/>
          </a:prstGeom>
        </p:spPr>
        <p:txBody>
          <a:bodyPr spcFirstLastPara="1" wrap="square" lIns="41900" tIns="41900" rIns="41900" bIns="41900" anchor="t" anchorCtr="0">
            <a:noAutofit/>
          </a:bodyPr>
          <a:lstStyle/>
          <a:p>
            <a:pPr marL="0" indent="0">
              <a:buNone/>
            </a:pPr>
            <a:r>
              <a:rPr lang="en-US"/>
              <a:t>Diabetes insipidus (DI) is an uncommon condition that occurs when the kidneys are unable to conserve water as they perform their function of filtering blood. </a:t>
            </a:r>
            <a:endParaRPr/>
          </a:p>
          <a:p>
            <a:pPr marL="0" indent="0">
              <a:buNone/>
            </a:pPr>
            <a:r>
              <a:rPr lang="en-US"/>
              <a:t> </a:t>
            </a:r>
            <a:endParaRPr/>
          </a:p>
          <a:p>
            <a:pPr marL="0" indent="0">
              <a:buNone/>
            </a:pPr>
            <a:r>
              <a:rPr lang="en-US"/>
              <a:t>The amount of water conserved is controlled by antidiuretic hormone (</a:t>
            </a:r>
            <a:r>
              <a:rPr lang="en-US" u="sng">
                <a:solidFill>
                  <a:srgbClr val="0000FF"/>
                </a:solidFill>
                <a:hlinkClick r:id="rId3"/>
              </a:rPr>
              <a:t>ADH</a:t>
            </a:r>
            <a:r>
              <a:rPr lang="en-US"/>
              <a:t>), also called vasopressin.</a:t>
            </a:r>
            <a:endParaRPr/>
          </a:p>
          <a:p>
            <a:pPr marL="0" indent="0">
              <a:buNone/>
            </a:pPr>
            <a:r>
              <a:rPr lang="en-US"/>
              <a:t> </a:t>
            </a:r>
            <a:endParaRPr/>
          </a:p>
          <a:p>
            <a:pPr marL="0" indent="0">
              <a:buNone/>
            </a:pPr>
            <a:r>
              <a:rPr lang="en-US"/>
              <a:t>ADH is a hormone produced in a region of the brain called the hypothalamus.</a:t>
            </a:r>
            <a:endParaRPr/>
          </a:p>
        </p:txBody>
      </p:sp>
      <p:sp>
        <p:nvSpPr>
          <p:cNvPr id="405" name="Google Shape;405;p60"/>
          <p:cNvSpPr txBox="1"/>
          <p:nvPr/>
        </p:nvSpPr>
        <p:spPr>
          <a:xfrm>
            <a:off x="7319867" y="274336"/>
            <a:ext cx="4522800" cy="3204400"/>
          </a:xfrm>
          <a:prstGeom prst="rect">
            <a:avLst/>
          </a:prstGeom>
          <a:solidFill>
            <a:srgbClr val="FFF2CC"/>
          </a:solidFill>
          <a:ln>
            <a:noFill/>
          </a:ln>
        </p:spPr>
        <p:txBody>
          <a:bodyPr spcFirstLastPara="1" wrap="square" lIns="41900" tIns="41900" rIns="41900" bIns="41900" anchor="t" anchorCtr="0">
            <a:noAutofit/>
          </a:bodyPr>
          <a:lstStyle/>
          <a:p>
            <a:pPr defTabSz="1219170">
              <a:buClr>
                <a:srgbClr val="000000"/>
              </a:buClr>
            </a:pPr>
            <a:r>
              <a:rPr lang="en-US" sz="2400" kern="0">
                <a:solidFill>
                  <a:srgbClr val="000000"/>
                </a:solidFill>
                <a:latin typeface="Arial"/>
                <a:ea typeface="Arial"/>
                <a:cs typeface="Arial"/>
                <a:sym typeface="Arial"/>
              </a:rPr>
              <a:t>Symptoms</a:t>
            </a:r>
            <a:br>
              <a:rPr lang="en-US" sz="2400" kern="0">
                <a:solidFill>
                  <a:srgbClr val="000000"/>
                </a:solidFill>
                <a:latin typeface="Arial"/>
                <a:ea typeface="Arial"/>
                <a:cs typeface="Arial"/>
                <a:sym typeface="Arial"/>
              </a:rPr>
            </a:br>
            <a:br>
              <a:rPr lang="en-US" sz="2400" kern="0">
                <a:solidFill>
                  <a:srgbClr val="000000"/>
                </a:solidFill>
                <a:latin typeface="Arial"/>
                <a:ea typeface="Arial"/>
                <a:cs typeface="Arial"/>
                <a:sym typeface="Arial"/>
              </a:rPr>
            </a:br>
            <a:r>
              <a:rPr lang="en-US" sz="2400" kern="0">
                <a:solidFill>
                  <a:srgbClr val="000000"/>
                </a:solidFill>
                <a:latin typeface="Arial"/>
                <a:ea typeface="Arial"/>
                <a:cs typeface="Arial"/>
                <a:sym typeface="Arial"/>
              </a:rPr>
              <a:t>Excessive thirst</a:t>
            </a:r>
            <a:br>
              <a:rPr lang="en-US" sz="2400" kern="0">
                <a:solidFill>
                  <a:srgbClr val="000000"/>
                </a:solidFill>
                <a:latin typeface="Arial"/>
                <a:ea typeface="Arial"/>
                <a:cs typeface="Arial"/>
                <a:sym typeface="Arial"/>
              </a:rPr>
            </a:br>
            <a:br>
              <a:rPr lang="en-US" sz="2400" kern="0">
                <a:solidFill>
                  <a:srgbClr val="000000"/>
                </a:solidFill>
                <a:latin typeface="Arial"/>
                <a:ea typeface="Arial"/>
                <a:cs typeface="Arial"/>
                <a:sym typeface="Arial"/>
              </a:rPr>
            </a:br>
            <a:r>
              <a:rPr lang="en-US" sz="2400" kern="0">
                <a:solidFill>
                  <a:srgbClr val="000000"/>
                </a:solidFill>
                <a:latin typeface="Arial"/>
                <a:ea typeface="Arial"/>
                <a:cs typeface="Arial"/>
                <a:sym typeface="Arial"/>
              </a:rPr>
              <a:t> ---May be intense or uncontrollable </a:t>
            </a:r>
            <a:br>
              <a:rPr lang="en-US" sz="2400" kern="0">
                <a:solidFill>
                  <a:srgbClr val="000000"/>
                </a:solidFill>
                <a:latin typeface="Arial"/>
                <a:ea typeface="Arial"/>
                <a:cs typeface="Arial"/>
                <a:sym typeface="Arial"/>
              </a:rPr>
            </a:br>
            <a:br>
              <a:rPr lang="en-US" sz="2400" kern="0">
                <a:solidFill>
                  <a:srgbClr val="000000"/>
                </a:solidFill>
                <a:latin typeface="Arial"/>
                <a:ea typeface="Arial"/>
                <a:cs typeface="Arial"/>
                <a:sym typeface="Arial"/>
              </a:rPr>
            </a:br>
            <a:r>
              <a:rPr lang="en-US" sz="2400" kern="0">
                <a:solidFill>
                  <a:srgbClr val="000000"/>
                </a:solidFill>
                <a:latin typeface="Arial"/>
                <a:ea typeface="Arial"/>
                <a:cs typeface="Arial"/>
                <a:sym typeface="Arial"/>
              </a:rPr>
              <a:t>----May involve a craving for ice water</a:t>
            </a:r>
            <a:br>
              <a:rPr lang="en-US" sz="2400" kern="0">
                <a:solidFill>
                  <a:srgbClr val="000000"/>
                </a:solidFill>
                <a:latin typeface="Arial"/>
                <a:ea typeface="Arial"/>
                <a:cs typeface="Arial"/>
                <a:sym typeface="Arial"/>
              </a:rPr>
            </a:br>
            <a:br>
              <a:rPr lang="en-US" sz="2400" kern="0">
                <a:solidFill>
                  <a:srgbClr val="000000"/>
                </a:solidFill>
                <a:latin typeface="Arial"/>
                <a:ea typeface="Arial"/>
                <a:cs typeface="Arial"/>
                <a:sym typeface="Arial"/>
              </a:rPr>
            </a:br>
            <a:r>
              <a:rPr lang="en-US" sz="2400" kern="0">
                <a:solidFill>
                  <a:srgbClr val="000000"/>
                </a:solidFill>
                <a:latin typeface="Arial"/>
                <a:ea typeface="Arial"/>
                <a:cs typeface="Arial"/>
                <a:sym typeface="Arial"/>
              </a:rPr>
              <a:t>Excessive urine volume</a:t>
            </a:r>
            <a:endParaRPr sz="2400" kern="0">
              <a:solidFill>
                <a:srgbClr val="000000"/>
              </a:solidFill>
              <a:latin typeface="Arial"/>
              <a:ea typeface="Arial"/>
              <a:cs typeface="Arial"/>
              <a:sym typeface="Arial"/>
            </a:endParaRPr>
          </a:p>
        </p:txBody>
      </p:sp>
      <p:pic>
        <p:nvPicPr>
          <p:cNvPr id="406" name="Google Shape;406;p60"/>
          <p:cNvPicPr preferRelativeResize="0"/>
          <p:nvPr/>
        </p:nvPicPr>
        <p:blipFill>
          <a:blip r:embed="rId4">
            <a:alphaModFix/>
          </a:blip>
          <a:stretch>
            <a:fillRect/>
          </a:stretch>
        </p:blipFill>
        <p:spPr>
          <a:xfrm>
            <a:off x="7199249" y="4024935"/>
            <a:ext cx="4221840" cy="26159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1"/>
          <p:cNvSpPr txBox="1">
            <a:spLocks noGrp="1"/>
          </p:cNvSpPr>
          <p:nvPr>
            <p:ph type="title"/>
          </p:nvPr>
        </p:nvSpPr>
        <p:spPr>
          <a:xfrm>
            <a:off x="365760" y="274320"/>
            <a:ext cx="11460800" cy="822800"/>
          </a:xfrm>
          <a:prstGeom prst="rect">
            <a:avLst/>
          </a:prstGeom>
        </p:spPr>
        <p:txBody>
          <a:bodyPr spcFirstLastPara="1" wrap="square" lIns="100567" tIns="100567" rIns="100567" bIns="100567" anchor="t" anchorCtr="0">
            <a:noAutofit/>
          </a:bodyPr>
          <a:lstStyle/>
          <a:p>
            <a:pPr>
              <a:buNone/>
            </a:pPr>
            <a:r>
              <a:rPr lang="en-US"/>
              <a:t>Gestational Diabetes</a:t>
            </a:r>
            <a:endParaRPr/>
          </a:p>
        </p:txBody>
      </p:sp>
      <p:sp>
        <p:nvSpPr>
          <p:cNvPr id="412" name="Google Shape;412;p61"/>
          <p:cNvSpPr txBox="1">
            <a:spLocks noGrp="1"/>
          </p:cNvSpPr>
          <p:nvPr>
            <p:ph type="body" idx="1"/>
          </p:nvPr>
        </p:nvSpPr>
        <p:spPr>
          <a:xfrm>
            <a:off x="365760" y="1303020"/>
            <a:ext cx="4479200" cy="3304000"/>
          </a:xfrm>
          <a:prstGeom prst="rect">
            <a:avLst/>
          </a:prstGeom>
        </p:spPr>
        <p:txBody>
          <a:bodyPr spcFirstLastPara="1" wrap="square" lIns="100567" tIns="100567" rIns="100567" bIns="100567" anchor="t" anchorCtr="0">
            <a:noAutofit/>
          </a:bodyPr>
          <a:lstStyle/>
          <a:p>
            <a:pPr marL="0" indent="0">
              <a:buNone/>
            </a:pPr>
            <a:r>
              <a:rPr lang="en-US" sz="3067">
                <a:highlight>
                  <a:srgbClr val="FFFFFF"/>
                </a:highlight>
              </a:rPr>
              <a:t>Pregnancy hormones can block insulin from doing its job. When this happens, glucose levels may increase in a pregnant woman's blood.</a:t>
            </a:r>
            <a:endParaRPr sz="3067">
              <a:highlight>
                <a:srgbClr val="FFFFFF"/>
              </a:highlight>
            </a:endParaRPr>
          </a:p>
          <a:p>
            <a:pPr marL="0" indent="0">
              <a:buNone/>
            </a:pPr>
            <a:endParaRPr sz="2667">
              <a:highlight>
                <a:srgbClr val="FFFFFF"/>
              </a:highlight>
            </a:endParaRPr>
          </a:p>
          <a:p>
            <a:pPr marL="0" indent="0">
              <a:buNone/>
            </a:pPr>
            <a:endParaRPr sz="2667"/>
          </a:p>
        </p:txBody>
      </p:sp>
      <p:pic>
        <p:nvPicPr>
          <p:cNvPr id="413" name="Google Shape;413;p61"/>
          <p:cNvPicPr preferRelativeResize="0"/>
          <p:nvPr/>
        </p:nvPicPr>
        <p:blipFill>
          <a:blip r:embed="rId3">
            <a:alphaModFix/>
          </a:blip>
          <a:stretch>
            <a:fillRect/>
          </a:stretch>
        </p:blipFill>
        <p:spPr>
          <a:xfrm>
            <a:off x="4856971" y="1097280"/>
            <a:ext cx="5380784" cy="3581443"/>
          </a:xfrm>
          <a:prstGeom prst="rect">
            <a:avLst/>
          </a:prstGeom>
          <a:noFill/>
          <a:ln>
            <a:noFill/>
          </a:ln>
        </p:spPr>
      </p:pic>
      <p:sp>
        <p:nvSpPr>
          <p:cNvPr id="414" name="Google Shape;414;p61"/>
          <p:cNvSpPr txBox="1"/>
          <p:nvPr/>
        </p:nvSpPr>
        <p:spPr>
          <a:xfrm>
            <a:off x="365760" y="5053545"/>
            <a:ext cx="11688000" cy="14804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800" kern="0">
                <a:solidFill>
                  <a:srgbClr val="000000"/>
                </a:solidFill>
                <a:highlight>
                  <a:srgbClr val="FFFFFF"/>
                </a:highlight>
                <a:latin typeface="Arial"/>
                <a:cs typeface="Arial"/>
                <a:sym typeface="Arial"/>
              </a:rPr>
              <a:t>Gestational diabetes usually starts halfway through the pregnancy. All pregnant women should receive an oral glucose tolerance test between the 24th and 28th week of pregnancy to screen for the condition. </a:t>
            </a:r>
            <a:endParaRPr sz="2800" kern="0">
              <a:solidFill>
                <a:srgbClr val="000000"/>
              </a:solidFill>
              <a:latin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62"/>
          <p:cNvPicPr preferRelativeResize="0"/>
          <p:nvPr/>
        </p:nvPicPr>
        <p:blipFill>
          <a:blip r:embed="rId3">
            <a:alphaModFix/>
          </a:blip>
          <a:stretch>
            <a:fillRect/>
          </a:stretch>
        </p:blipFill>
        <p:spPr>
          <a:xfrm>
            <a:off x="5974080" y="274321"/>
            <a:ext cx="4395352" cy="6172201"/>
          </a:xfrm>
          <a:prstGeom prst="rect">
            <a:avLst/>
          </a:prstGeom>
          <a:noFill/>
          <a:ln>
            <a:noFill/>
          </a:ln>
        </p:spPr>
      </p:pic>
      <p:pic>
        <p:nvPicPr>
          <p:cNvPr id="420" name="Google Shape;420;p62"/>
          <p:cNvPicPr preferRelativeResize="0"/>
          <p:nvPr/>
        </p:nvPicPr>
        <p:blipFill>
          <a:blip r:embed="rId4">
            <a:alphaModFix/>
          </a:blip>
          <a:stretch>
            <a:fillRect/>
          </a:stretch>
        </p:blipFill>
        <p:spPr>
          <a:xfrm>
            <a:off x="731520" y="3749041"/>
            <a:ext cx="3554731" cy="2103097"/>
          </a:xfrm>
          <a:prstGeom prst="rect">
            <a:avLst/>
          </a:prstGeom>
          <a:noFill/>
          <a:ln>
            <a:noFill/>
          </a:ln>
        </p:spPr>
      </p:pic>
      <p:sp>
        <p:nvSpPr>
          <p:cNvPr id="421" name="Google Shape;421;p62"/>
          <p:cNvSpPr txBox="1"/>
          <p:nvPr/>
        </p:nvSpPr>
        <p:spPr>
          <a:xfrm>
            <a:off x="613140" y="364568"/>
            <a:ext cx="5273600" cy="26364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400" u="sng" kern="0">
                <a:solidFill>
                  <a:srgbClr val="333333"/>
                </a:solidFill>
                <a:latin typeface="Arial"/>
                <a:ea typeface="Arial"/>
                <a:cs typeface="Arial"/>
                <a:sym typeface="Arial"/>
              </a:rPr>
              <a:t>Diabetic neuropathies </a:t>
            </a:r>
            <a:r>
              <a:rPr lang="en-US" sz="2400" kern="0">
                <a:solidFill>
                  <a:srgbClr val="333333"/>
                </a:solidFill>
                <a:latin typeface="Arial"/>
                <a:ea typeface="Arial"/>
                <a:cs typeface="Arial"/>
                <a:sym typeface="Arial"/>
              </a:rPr>
              <a:t>are a family of nerve disorders caused by diabetes. People with diabetes can develop nerve damage throughout the body. Symptoms include pain, tingling, or numbness-loss of feeling-in the hands, arms, feet, and legs.  This can result in wounds that are slow to heal.</a:t>
            </a:r>
            <a:endParaRPr sz="2400" kern="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3"/>
          <p:cNvSpPr txBox="1">
            <a:spLocks noGrp="1"/>
          </p:cNvSpPr>
          <p:nvPr>
            <p:ph type="title"/>
          </p:nvPr>
        </p:nvSpPr>
        <p:spPr>
          <a:xfrm>
            <a:off x="517200" y="139140"/>
            <a:ext cx="11200800" cy="756400"/>
          </a:xfrm>
          <a:prstGeom prst="rect">
            <a:avLst/>
          </a:prstGeom>
          <a:noFill/>
          <a:ln>
            <a:noFill/>
          </a:ln>
        </p:spPr>
        <p:txBody>
          <a:bodyPr spcFirstLastPara="1" wrap="square" lIns="41900" tIns="41900" rIns="41900" bIns="41900" anchor="ctr" anchorCtr="0">
            <a:noAutofit/>
          </a:bodyPr>
          <a:lstStyle/>
          <a:p>
            <a:pPr algn="ctr">
              <a:lnSpc>
                <a:spcPct val="119886"/>
              </a:lnSpc>
            </a:pPr>
            <a:r>
              <a:rPr lang="en-US" sz="5333"/>
              <a:t>Other Endocrine Glands</a:t>
            </a:r>
            <a:endParaRPr sz="5333"/>
          </a:p>
        </p:txBody>
      </p:sp>
      <p:sp>
        <p:nvSpPr>
          <p:cNvPr id="427" name="Google Shape;427;p63"/>
          <p:cNvSpPr txBox="1"/>
          <p:nvPr/>
        </p:nvSpPr>
        <p:spPr>
          <a:xfrm>
            <a:off x="770011" y="1470285"/>
            <a:ext cx="7185200" cy="3908400"/>
          </a:xfrm>
          <a:prstGeom prst="rect">
            <a:avLst/>
          </a:prstGeom>
          <a:noFill/>
          <a:ln>
            <a:noFill/>
          </a:ln>
        </p:spPr>
        <p:txBody>
          <a:bodyPr spcFirstLastPara="1" wrap="square" lIns="41900" tIns="41900" rIns="41900" bIns="41900" anchor="t" anchorCtr="0">
            <a:noAutofit/>
          </a:bodyPr>
          <a:lstStyle/>
          <a:p>
            <a:pPr defTabSz="1219170">
              <a:lnSpc>
                <a:spcPct val="107812"/>
              </a:lnSpc>
              <a:buClr>
                <a:srgbClr val="000000"/>
              </a:buClr>
            </a:pPr>
            <a:r>
              <a:rPr lang="en-US" sz="3867" kern="0">
                <a:solidFill>
                  <a:srgbClr val="000000"/>
                </a:solidFill>
                <a:latin typeface="Arial"/>
                <a:ea typeface="Arial"/>
                <a:cs typeface="Arial"/>
                <a:sym typeface="Arial"/>
              </a:rPr>
              <a:t>Pineal Gland – located between the cerebral hemispheres,</a:t>
            </a:r>
            <a:endParaRPr sz="3867" kern="0">
              <a:solidFill>
                <a:srgbClr val="000000"/>
              </a:solidFill>
              <a:latin typeface="Arial"/>
              <a:ea typeface="Arial"/>
              <a:cs typeface="Arial"/>
              <a:sym typeface="Arial"/>
            </a:endParaRPr>
          </a:p>
          <a:p>
            <a:pPr marL="507987" indent="-499521" defTabSz="1219170">
              <a:lnSpc>
                <a:spcPct val="107812"/>
              </a:lnSpc>
              <a:buClr>
                <a:srgbClr val="000000"/>
              </a:buClr>
              <a:buSzPts val="2900"/>
              <a:buFont typeface="Arial"/>
              <a:buChar char="-"/>
            </a:pPr>
            <a:r>
              <a:rPr lang="en-US" sz="3867" kern="0">
                <a:solidFill>
                  <a:srgbClr val="000000"/>
                </a:solidFill>
                <a:latin typeface="Arial"/>
                <a:ea typeface="Arial"/>
                <a:cs typeface="Arial"/>
                <a:sym typeface="Arial"/>
              </a:rPr>
              <a:t>secretes </a:t>
            </a:r>
            <a:r>
              <a:rPr lang="en-US" sz="3867" b="1" u="sng" kern="0">
                <a:solidFill>
                  <a:srgbClr val="000000"/>
                </a:solidFill>
                <a:latin typeface="Arial"/>
                <a:ea typeface="Arial"/>
                <a:cs typeface="Arial"/>
                <a:sym typeface="Arial"/>
              </a:rPr>
              <a:t>melatonin</a:t>
            </a:r>
            <a:r>
              <a:rPr lang="en-US" sz="3867" u="sng" kern="0">
                <a:solidFill>
                  <a:srgbClr val="000000"/>
                </a:solidFill>
                <a:latin typeface="Arial"/>
                <a:ea typeface="Arial"/>
                <a:cs typeface="Arial"/>
                <a:sym typeface="Arial"/>
              </a:rPr>
              <a:t>,  </a:t>
            </a:r>
            <a:r>
              <a:rPr lang="en-US" sz="3867" kern="0">
                <a:solidFill>
                  <a:srgbClr val="000000"/>
                </a:solidFill>
                <a:latin typeface="Arial"/>
                <a:ea typeface="Arial"/>
                <a:cs typeface="Arial"/>
                <a:sym typeface="Arial"/>
              </a:rPr>
              <a:t>maintain</a:t>
            </a:r>
            <a:r>
              <a:rPr lang="en-US" sz="3867" kern="0">
                <a:solidFill>
                  <a:srgbClr val="000000"/>
                </a:solidFill>
                <a:latin typeface="Arial"/>
                <a:cs typeface="Arial"/>
                <a:sym typeface="Arial"/>
              </a:rPr>
              <a:t>s</a:t>
            </a:r>
            <a:r>
              <a:rPr lang="en-US" sz="3867" kern="0">
                <a:solidFill>
                  <a:srgbClr val="000000"/>
                </a:solidFill>
                <a:latin typeface="Arial"/>
                <a:ea typeface="Arial"/>
                <a:cs typeface="Arial"/>
                <a:sym typeface="Arial"/>
              </a:rPr>
              <a:t> </a:t>
            </a:r>
            <a:r>
              <a:rPr lang="en-US" sz="3867" u="sng" kern="0">
                <a:solidFill>
                  <a:srgbClr val="000000"/>
                </a:solidFill>
                <a:latin typeface="Arial"/>
                <a:ea typeface="Arial"/>
                <a:cs typeface="Arial"/>
                <a:sym typeface="Arial"/>
              </a:rPr>
              <a:t>Circadian rhythms</a:t>
            </a:r>
            <a:r>
              <a:rPr lang="en-US" sz="3867" kern="0">
                <a:solidFill>
                  <a:srgbClr val="000000"/>
                </a:solidFill>
                <a:latin typeface="Arial"/>
                <a:ea typeface="Arial"/>
                <a:cs typeface="Arial"/>
                <a:sym typeface="Arial"/>
              </a:rPr>
              <a:t> </a:t>
            </a:r>
            <a:br>
              <a:rPr lang="en-US" sz="3867" kern="0">
                <a:solidFill>
                  <a:srgbClr val="000000"/>
                </a:solidFill>
                <a:latin typeface="Arial"/>
                <a:ea typeface="Arial"/>
                <a:cs typeface="Arial"/>
                <a:sym typeface="Arial"/>
              </a:rPr>
            </a:br>
            <a:r>
              <a:rPr lang="en-US" sz="3867" kern="0">
                <a:solidFill>
                  <a:srgbClr val="000000"/>
                </a:solidFill>
                <a:latin typeface="Arial"/>
                <a:ea typeface="Arial"/>
                <a:cs typeface="Arial"/>
                <a:sym typeface="Arial"/>
              </a:rPr>
              <a:t>(light and dark activity)</a:t>
            </a:r>
            <a:endParaRPr sz="3867" kern="0">
              <a:solidFill>
                <a:srgbClr val="000000"/>
              </a:solidFill>
              <a:latin typeface="Arial"/>
              <a:ea typeface="Arial"/>
              <a:cs typeface="Arial"/>
              <a:sym typeface="Arial"/>
            </a:endParaRPr>
          </a:p>
          <a:p>
            <a:pPr defTabSz="1219170">
              <a:lnSpc>
                <a:spcPct val="107812"/>
              </a:lnSpc>
              <a:spcBef>
                <a:spcPts val="667"/>
              </a:spcBef>
              <a:buClr>
                <a:srgbClr val="000000"/>
              </a:buClr>
            </a:pPr>
            <a:endParaRPr sz="3867" kern="0">
              <a:solidFill>
                <a:srgbClr val="000000"/>
              </a:solidFill>
              <a:latin typeface="Arial"/>
              <a:ea typeface="Arial"/>
              <a:cs typeface="Arial"/>
              <a:sym typeface="Arial"/>
            </a:endParaRPr>
          </a:p>
        </p:txBody>
      </p:sp>
      <p:pic>
        <p:nvPicPr>
          <p:cNvPr id="428" name="Google Shape;428;p63"/>
          <p:cNvPicPr preferRelativeResize="0"/>
          <p:nvPr/>
        </p:nvPicPr>
        <p:blipFill rotWithShape="1">
          <a:blip r:embed="rId3">
            <a:alphaModFix/>
          </a:blip>
          <a:srcRect l="23923" r="25230"/>
          <a:stretch/>
        </p:blipFill>
        <p:spPr>
          <a:xfrm>
            <a:off x="7850731" y="963990"/>
            <a:ext cx="3644551" cy="5375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64" descr="brain-pineal-posterior-labeled.jpg"/>
          <p:cNvPicPr preferRelativeResize="0"/>
          <p:nvPr/>
        </p:nvPicPr>
        <p:blipFill>
          <a:blip r:embed="rId3">
            <a:alphaModFix/>
          </a:blip>
          <a:stretch>
            <a:fillRect/>
          </a:stretch>
        </p:blipFill>
        <p:spPr>
          <a:xfrm>
            <a:off x="5812651" y="48982"/>
            <a:ext cx="4559940" cy="3422453"/>
          </a:xfrm>
          <a:prstGeom prst="rect">
            <a:avLst/>
          </a:prstGeom>
          <a:noFill/>
          <a:ln>
            <a:noFill/>
          </a:ln>
        </p:spPr>
      </p:pic>
      <p:pic>
        <p:nvPicPr>
          <p:cNvPr id="434" name="Google Shape;434;p64" descr="02.jpg"/>
          <p:cNvPicPr preferRelativeResize="0"/>
          <p:nvPr/>
        </p:nvPicPr>
        <p:blipFill rotWithShape="1">
          <a:blip r:embed="rId4">
            <a:alphaModFix/>
          </a:blip>
          <a:srcRect l="8475"/>
          <a:stretch/>
        </p:blipFill>
        <p:spPr>
          <a:xfrm>
            <a:off x="4891667" y="3086167"/>
            <a:ext cx="6401933" cy="3686967"/>
          </a:xfrm>
          <a:prstGeom prst="rect">
            <a:avLst/>
          </a:prstGeom>
          <a:noFill/>
          <a:ln>
            <a:noFill/>
          </a:ln>
        </p:spPr>
      </p:pic>
      <p:sp>
        <p:nvSpPr>
          <p:cNvPr id="435" name="Google Shape;435;p64"/>
          <p:cNvSpPr txBox="1"/>
          <p:nvPr/>
        </p:nvSpPr>
        <p:spPr>
          <a:xfrm>
            <a:off x="388829" y="4161037"/>
            <a:ext cx="4248400" cy="18248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3333" kern="0">
                <a:solidFill>
                  <a:srgbClr val="000000"/>
                </a:solidFill>
                <a:latin typeface="Arial"/>
                <a:cs typeface="Arial"/>
                <a:sym typeface="Arial"/>
              </a:rPr>
              <a:t>Can you find the hypothalamus? Pituitary?</a:t>
            </a:r>
            <a:endParaRPr sz="3333" kern="0">
              <a:solidFill>
                <a:srgbClr val="000000"/>
              </a:solidFill>
              <a:latin typeface="Arial"/>
              <a:cs typeface="Arial"/>
              <a:sym typeface="Arial"/>
            </a:endParaRPr>
          </a:p>
        </p:txBody>
      </p:sp>
      <p:pic>
        <p:nvPicPr>
          <p:cNvPr id="436" name="Google Shape;436;p64" descr="8569181.jpg"/>
          <p:cNvPicPr preferRelativeResize="0"/>
          <p:nvPr/>
        </p:nvPicPr>
        <p:blipFill>
          <a:blip r:embed="rId5">
            <a:alphaModFix/>
          </a:blip>
          <a:stretch>
            <a:fillRect/>
          </a:stretch>
        </p:blipFill>
        <p:spPr>
          <a:xfrm>
            <a:off x="444134" y="191367"/>
            <a:ext cx="3825533" cy="4066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5"/>
          <p:cNvSpPr txBox="1"/>
          <p:nvPr/>
        </p:nvSpPr>
        <p:spPr>
          <a:xfrm>
            <a:off x="686640" y="395640"/>
            <a:ext cx="11120000" cy="1618000"/>
          </a:xfrm>
          <a:prstGeom prst="rect">
            <a:avLst/>
          </a:prstGeom>
          <a:noFill/>
          <a:ln>
            <a:noFill/>
          </a:ln>
        </p:spPr>
        <p:txBody>
          <a:bodyPr spcFirstLastPara="1" wrap="square" lIns="41900" tIns="41900" rIns="41900" bIns="41900" anchor="t" anchorCtr="0">
            <a:noAutofit/>
          </a:bodyPr>
          <a:lstStyle/>
          <a:p>
            <a:pPr defTabSz="1219170">
              <a:lnSpc>
                <a:spcPct val="107812"/>
              </a:lnSpc>
              <a:spcBef>
                <a:spcPts val="667"/>
              </a:spcBef>
              <a:buClr>
                <a:srgbClr val="000000"/>
              </a:buClr>
            </a:pPr>
            <a:r>
              <a:rPr lang="en-US" sz="3867" b="1" kern="0">
                <a:solidFill>
                  <a:srgbClr val="000000"/>
                </a:solidFill>
                <a:latin typeface="Arial"/>
                <a:ea typeface="Arial"/>
                <a:cs typeface="Arial"/>
                <a:sym typeface="Arial"/>
              </a:rPr>
              <a:t>Thymus Gland</a:t>
            </a:r>
            <a:r>
              <a:rPr lang="en-US" sz="3867" kern="0">
                <a:solidFill>
                  <a:srgbClr val="000000"/>
                </a:solidFill>
                <a:latin typeface="Arial"/>
                <a:ea typeface="Arial"/>
                <a:cs typeface="Arial"/>
                <a:sym typeface="Arial"/>
              </a:rPr>
              <a:t> – large in young children, gradually shrinks with age, secretes thymosins, important to </a:t>
            </a:r>
            <a:r>
              <a:rPr lang="en-US" sz="3867" u="sng" kern="0">
                <a:solidFill>
                  <a:srgbClr val="000000"/>
                </a:solidFill>
                <a:latin typeface="Arial"/>
                <a:ea typeface="Arial"/>
                <a:cs typeface="Arial"/>
                <a:sym typeface="Arial"/>
              </a:rPr>
              <a:t>immune function</a:t>
            </a:r>
            <a:endParaRPr sz="3867" u="sng" kern="0">
              <a:solidFill>
                <a:srgbClr val="000000"/>
              </a:solidFill>
              <a:latin typeface="Arial"/>
              <a:ea typeface="Arial"/>
              <a:cs typeface="Arial"/>
              <a:sym typeface="Arial"/>
            </a:endParaRPr>
          </a:p>
          <a:p>
            <a:pPr defTabSz="1219170">
              <a:lnSpc>
                <a:spcPct val="107812"/>
              </a:lnSpc>
              <a:spcBef>
                <a:spcPts val="667"/>
              </a:spcBef>
              <a:buClr>
                <a:srgbClr val="000000"/>
              </a:buClr>
            </a:pPr>
            <a:endParaRPr sz="3867" kern="0">
              <a:solidFill>
                <a:srgbClr val="000000"/>
              </a:solidFill>
              <a:latin typeface="Arial"/>
              <a:ea typeface="Arial"/>
              <a:cs typeface="Arial"/>
              <a:sym typeface="Arial"/>
            </a:endParaRPr>
          </a:p>
        </p:txBody>
      </p:sp>
      <p:pic>
        <p:nvPicPr>
          <p:cNvPr id="442" name="Google Shape;442;p65" descr="Thymus 4.jpg"/>
          <p:cNvPicPr preferRelativeResize="0"/>
          <p:nvPr/>
        </p:nvPicPr>
        <p:blipFill rotWithShape="1">
          <a:blip r:embed="rId3">
            <a:alphaModFix/>
          </a:blip>
          <a:srcRect t="4725"/>
          <a:stretch/>
        </p:blipFill>
        <p:spPr>
          <a:xfrm>
            <a:off x="423720" y="2527674"/>
            <a:ext cx="11501341" cy="38110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p:nvPr/>
        </p:nvSpPr>
        <p:spPr>
          <a:xfrm>
            <a:off x="455100" y="849400"/>
            <a:ext cx="11482000" cy="5779200"/>
          </a:xfrm>
          <a:prstGeom prst="rect">
            <a:avLst/>
          </a:prstGeom>
          <a:noFill/>
          <a:ln>
            <a:noFill/>
          </a:ln>
        </p:spPr>
        <p:txBody>
          <a:bodyPr spcFirstLastPara="1" wrap="square" lIns="41900" tIns="41900" rIns="41900" bIns="41900" anchor="t" anchorCtr="0">
            <a:noAutofit/>
          </a:bodyPr>
          <a:lstStyle/>
          <a:p>
            <a:pPr defTabSz="1219170">
              <a:lnSpc>
                <a:spcPct val="120000"/>
              </a:lnSpc>
              <a:buClr>
                <a:srgbClr val="000000"/>
              </a:buClr>
            </a:pPr>
            <a:r>
              <a:rPr lang="en-US" sz="3600" b="1" kern="0">
                <a:solidFill>
                  <a:srgbClr val="000000"/>
                </a:solidFill>
                <a:latin typeface="Arial"/>
                <a:ea typeface="Arial"/>
                <a:cs typeface="Arial"/>
                <a:sym typeface="Arial"/>
              </a:rPr>
              <a:t>Thyroxin (T4) &amp; Tri-iodothyronine</a:t>
            </a:r>
            <a:r>
              <a:rPr lang="en-US" sz="3600" kern="0">
                <a:solidFill>
                  <a:srgbClr val="000000"/>
                </a:solidFill>
                <a:latin typeface="Arial"/>
                <a:ea typeface="Arial"/>
                <a:cs typeface="Arial"/>
                <a:sym typeface="Arial"/>
              </a:rPr>
              <a:t> </a:t>
            </a:r>
            <a:r>
              <a:rPr lang="en-US" sz="3600" b="1" kern="0">
                <a:solidFill>
                  <a:srgbClr val="000000"/>
                </a:solidFill>
                <a:latin typeface="Arial"/>
                <a:ea typeface="Arial"/>
                <a:cs typeface="Arial"/>
                <a:sym typeface="Arial"/>
              </a:rPr>
              <a:t>(T3) </a:t>
            </a:r>
            <a:r>
              <a:rPr lang="en-US" sz="3600" kern="0">
                <a:solidFill>
                  <a:srgbClr val="000000"/>
                </a:solidFill>
                <a:latin typeface="Arial"/>
                <a:ea typeface="Arial"/>
                <a:cs typeface="Arial"/>
                <a:sym typeface="Arial"/>
              </a:rPr>
              <a:t>- both increase the rate at which cells release energy from carbohydrates</a:t>
            </a:r>
            <a:endParaRPr sz="3600" kern="0">
              <a:solidFill>
                <a:srgbClr val="000000"/>
              </a:solidFill>
              <a:latin typeface="Arial"/>
              <a:ea typeface="Arial"/>
              <a:cs typeface="Arial"/>
              <a:sym typeface="Arial"/>
            </a:endParaRPr>
          </a:p>
          <a:p>
            <a:pPr defTabSz="1219170">
              <a:lnSpc>
                <a:spcPct val="120000"/>
              </a:lnSpc>
              <a:spcBef>
                <a:spcPts val="667"/>
              </a:spcBef>
              <a:buClr>
                <a:srgbClr val="000000"/>
              </a:buClr>
            </a:pPr>
            <a:r>
              <a:rPr lang="en-US" sz="3600" b="1" kern="0">
                <a:solidFill>
                  <a:srgbClr val="000000"/>
                </a:solidFill>
                <a:latin typeface="Arial"/>
                <a:ea typeface="Arial"/>
                <a:cs typeface="Arial"/>
                <a:sym typeface="Arial"/>
              </a:rPr>
              <a:t>Calcitonin</a:t>
            </a:r>
            <a:r>
              <a:rPr lang="en-US" sz="3600" kern="0">
                <a:solidFill>
                  <a:srgbClr val="000000"/>
                </a:solidFill>
                <a:latin typeface="Arial"/>
                <a:ea typeface="Arial"/>
                <a:cs typeface="Arial"/>
                <a:sym typeface="Arial"/>
              </a:rPr>
              <a:t> – regulates the blood concentration of calcium</a:t>
            </a:r>
            <a:endParaRPr sz="3600" kern="0">
              <a:solidFill>
                <a:srgbClr val="000000"/>
              </a:solidFill>
              <a:latin typeface="Arial"/>
              <a:ea typeface="Arial"/>
              <a:cs typeface="Arial"/>
              <a:sym typeface="Arial"/>
            </a:endParaRPr>
          </a:p>
          <a:p>
            <a:pPr defTabSz="1219170">
              <a:lnSpc>
                <a:spcPct val="120000"/>
              </a:lnSpc>
              <a:spcBef>
                <a:spcPts val="667"/>
              </a:spcBef>
              <a:buClr>
                <a:srgbClr val="000000"/>
              </a:buClr>
            </a:pPr>
            <a:endParaRPr sz="1200" kern="0">
              <a:solidFill>
                <a:srgbClr val="000000"/>
              </a:solidFill>
              <a:latin typeface="Arial"/>
              <a:ea typeface="Arial"/>
              <a:cs typeface="Arial"/>
              <a:sym typeface="Arial"/>
            </a:endParaRPr>
          </a:p>
          <a:p>
            <a:pPr defTabSz="1219170">
              <a:lnSpc>
                <a:spcPct val="120000"/>
              </a:lnSpc>
              <a:spcBef>
                <a:spcPts val="667"/>
              </a:spcBef>
              <a:buClr>
                <a:srgbClr val="000000"/>
              </a:buClr>
            </a:pPr>
            <a:r>
              <a:rPr lang="en-US" sz="3600" kern="0">
                <a:solidFill>
                  <a:srgbClr val="000000"/>
                </a:solidFill>
                <a:latin typeface="Arial"/>
                <a:ea typeface="Arial"/>
                <a:cs typeface="Arial"/>
                <a:sym typeface="Arial"/>
              </a:rPr>
              <a:t>BMR – basal metabolic rate : how many calories the body must consume to maintain life</a:t>
            </a:r>
            <a:endParaRPr sz="3600" kern="0">
              <a:solidFill>
                <a:srgbClr val="000000"/>
              </a:solidFill>
              <a:latin typeface="Arial"/>
              <a:ea typeface="Arial"/>
              <a:cs typeface="Arial"/>
              <a:sym typeface="Arial"/>
            </a:endParaRPr>
          </a:p>
          <a:p>
            <a:pPr defTabSz="1219170">
              <a:lnSpc>
                <a:spcPct val="120000"/>
              </a:lnSpc>
              <a:spcBef>
                <a:spcPts val="667"/>
              </a:spcBef>
              <a:buClr>
                <a:srgbClr val="000000"/>
              </a:buClr>
            </a:pPr>
            <a:r>
              <a:rPr lang="en-US" sz="3600" kern="0">
                <a:solidFill>
                  <a:srgbClr val="000000"/>
                </a:solidFill>
                <a:latin typeface="Arial"/>
                <a:ea typeface="Arial"/>
                <a:cs typeface="Arial"/>
                <a:sym typeface="Arial"/>
              </a:rPr>
              <a:t>                        </a:t>
            </a:r>
            <a:r>
              <a:rPr lang="en-US" sz="3600" u="sng" kern="0">
                <a:solidFill>
                  <a:srgbClr val="0000EE"/>
                </a:solidFill>
                <a:latin typeface="Arial"/>
                <a:cs typeface="Arial"/>
                <a:sym typeface="Arial"/>
                <a:hlinkClick r:id="rId3"/>
              </a:rPr>
              <a:t>BMR Calculator</a:t>
            </a:r>
            <a:endParaRPr sz="3600" kern="0">
              <a:solidFill>
                <a:srgbClr val="000000"/>
              </a:solidFill>
              <a:latin typeface="Arial"/>
              <a:ea typeface="Arial"/>
              <a:cs typeface="Arial"/>
              <a:sym typeface="Arial"/>
            </a:endParaRPr>
          </a:p>
          <a:p>
            <a:pPr defTabSz="1219170">
              <a:lnSpc>
                <a:spcPct val="120000"/>
              </a:lnSpc>
              <a:spcBef>
                <a:spcPts val="667"/>
              </a:spcBef>
              <a:buClr>
                <a:srgbClr val="000000"/>
              </a:buClr>
            </a:pPr>
            <a:endParaRPr sz="3600" kern="0">
              <a:solidFill>
                <a:srgbClr val="000000"/>
              </a:solidFill>
              <a:latin typeface="Arial"/>
              <a:ea typeface="Arial"/>
              <a:cs typeface="Arial"/>
              <a:sym typeface="Arial"/>
            </a:endParaRPr>
          </a:p>
        </p:txBody>
      </p:sp>
      <p:sp>
        <p:nvSpPr>
          <p:cNvPr id="244" name="Google Shape;244;p38"/>
          <p:cNvSpPr txBox="1"/>
          <p:nvPr/>
        </p:nvSpPr>
        <p:spPr>
          <a:xfrm>
            <a:off x="201660" y="87143"/>
            <a:ext cx="8684800" cy="684400"/>
          </a:xfrm>
          <a:prstGeom prst="rect">
            <a:avLst/>
          </a:prstGeom>
          <a:noFill/>
          <a:ln>
            <a:noFill/>
          </a:ln>
        </p:spPr>
        <p:txBody>
          <a:bodyPr spcFirstLastPara="1" wrap="square" lIns="41900" tIns="41900" rIns="41900" bIns="41900" anchor="t" anchorCtr="0">
            <a:noAutofit/>
          </a:bodyPr>
          <a:lstStyle/>
          <a:p>
            <a:pPr defTabSz="1219170">
              <a:lnSpc>
                <a:spcPct val="120000"/>
              </a:lnSpc>
              <a:buClr>
                <a:srgbClr val="000000"/>
              </a:buClr>
            </a:pPr>
            <a:r>
              <a:rPr lang="en-US" sz="4933" kern="0">
                <a:solidFill>
                  <a:srgbClr val="000000"/>
                </a:solidFill>
                <a:latin typeface="Arial"/>
                <a:ea typeface="Arial"/>
                <a:cs typeface="Arial"/>
                <a:sym typeface="Arial"/>
              </a:rPr>
              <a:t>THYROID HORMONES</a:t>
            </a:r>
            <a:endParaRPr sz="4933" kern="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6"/>
          <p:cNvSpPr txBox="1"/>
          <p:nvPr/>
        </p:nvSpPr>
        <p:spPr>
          <a:xfrm>
            <a:off x="129929" y="105931"/>
            <a:ext cx="11365200" cy="10972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3467" kern="0">
                <a:solidFill>
                  <a:srgbClr val="000000"/>
                </a:solidFill>
                <a:latin typeface="Arial"/>
                <a:cs typeface="Arial"/>
                <a:sym typeface="Arial"/>
              </a:rPr>
              <a:t>Reproductive Glands – testes and ovaries – testosterone, progesterone, estrogen</a:t>
            </a:r>
            <a:endParaRPr sz="3467" kern="0">
              <a:solidFill>
                <a:srgbClr val="000000"/>
              </a:solidFill>
              <a:latin typeface="Arial"/>
              <a:cs typeface="Arial"/>
              <a:sym typeface="Arial"/>
            </a:endParaRPr>
          </a:p>
        </p:txBody>
      </p:sp>
      <p:sp>
        <p:nvSpPr>
          <p:cNvPr id="448" name="Google Shape;448;p66"/>
          <p:cNvSpPr txBox="1"/>
          <p:nvPr/>
        </p:nvSpPr>
        <p:spPr>
          <a:xfrm>
            <a:off x="235140" y="1396688"/>
            <a:ext cx="11887200" cy="5040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800" kern="0">
                <a:solidFill>
                  <a:srgbClr val="000000"/>
                </a:solidFill>
                <a:latin typeface="Arial"/>
                <a:cs typeface="Arial"/>
                <a:sym typeface="Arial"/>
              </a:rPr>
              <a:t>GONADOTROPINS  - include any hormone that affect the gonads</a:t>
            </a:r>
            <a:endParaRPr sz="2800" kern="0">
              <a:solidFill>
                <a:srgbClr val="000000"/>
              </a:solidFill>
              <a:latin typeface="Arial"/>
              <a:cs typeface="Arial"/>
              <a:sym typeface="Arial"/>
            </a:endParaRPr>
          </a:p>
        </p:txBody>
      </p:sp>
      <p:cxnSp>
        <p:nvCxnSpPr>
          <p:cNvPr id="449" name="Google Shape;449;p66"/>
          <p:cNvCxnSpPr/>
          <p:nvPr/>
        </p:nvCxnSpPr>
        <p:spPr>
          <a:xfrm rot="10800000" flipH="1">
            <a:off x="3609780" y="1099488"/>
            <a:ext cx="173600" cy="297200"/>
          </a:xfrm>
          <a:prstGeom prst="straightConnector1">
            <a:avLst/>
          </a:prstGeom>
          <a:noFill/>
          <a:ln w="19050" cap="flat" cmpd="sng">
            <a:solidFill>
              <a:schemeClr val="dk2"/>
            </a:solidFill>
            <a:prstDash val="solid"/>
            <a:round/>
            <a:headEnd type="none" w="med" len="med"/>
            <a:tailEnd type="triangle" w="med" len="med"/>
          </a:ln>
        </p:spPr>
      </p:cxnSp>
      <p:pic>
        <p:nvPicPr>
          <p:cNvPr id="450" name="Google Shape;450;p66" descr="male female.jpg"/>
          <p:cNvPicPr preferRelativeResize="0"/>
          <p:nvPr/>
        </p:nvPicPr>
        <p:blipFill rotWithShape="1">
          <a:blip r:embed="rId3">
            <a:alphaModFix/>
          </a:blip>
          <a:srcRect b="7757"/>
          <a:stretch/>
        </p:blipFill>
        <p:spPr>
          <a:xfrm>
            <a:off x="1201800" y="2194155"/>
            <a:ext cx="9482760" cy="431113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7"/>
          <p:cNvSpPr txBox="1">
            <a:spLocks noGrp="1"/>
          </p:cNvSpPr>
          <p:nvPr>
            <p:ph type="title"/>
          </p:nvPr>
        </p:nvSpPr>
        <p:spPr>
          <a:xfrm>
            <a:off x="122427" y="119453"/>
            <a:ext cx="11552000" cy="891600"/>
          </a:xfrm>
          <a:prstGeom prst="rect">
            <a:avLst/>
          </a:prstGeom>
        </p:spPr>
        <p:txBody>
          <a:bodyPr spcFirstLastPara="1" wrap="square" lIns="41900" tIns="41900" rIns="41900" bIns="41900" anchor="t" anchorCtr="0">
            <a:noAutofit/>
          </a:bodyPr>
          <a:lstStyle/>
          <a:p>
            <a:pPr>
              <a:buNone/>
            </a:pPr>
            <a:r>
              <a:rPr lang="en-US"/>
              <a:t>Steroids</a:t>
            </a:r>
            <a:endParaRPr/>
          </a:p>
        </p:txBody>
      </p:sp>
      <p:sp>
        <p:nvSpPr>
          <p:cNvPr id="456" name="Google Shape;456;p67"/>
          <p:cNvSpPr txBox="1">
            <a:spLocks noGrp="1"/>
          </p:cNvSpPr>
          <p:nvPr>
            <p:ph type="body" idx="1"/>
          </p:nvPr>
        </p:nvSpPr>
        <p:spPr>
          <a:xfrm>
            <a:off x="609133" y="1176967"/>
            <a:ext cx="6503200" cy="4928800"/>
          </a:xfrm>
          <a:prstGeom prst="rect">
            <a:avLst/>
          </a:prstGeom>
        </p:spPr>
        <p:txBody>
          <a:bodyPr spcFirstLastPara="1" wrap="square" lIns="41900" tIns="41900" rIns="41900" bIns="41900" anchor="t" anchorCtr="0">
            <a:noAutofit/>
          </a:bodyPr>
          <a:lstStyle/>
          <a:p>
            <a:pPr marL="0" indent="0">
              <a:buNone/>
            </a:pPr>
            <a:r>
              <a:rPr lang="en-US" sz="2667" b="1"/>
              <a:t>Anabolic steroids</a:t>
            </a:r>
            <a:r>
              <a:rPr lang="en-US" sz="2667"/>
              <a:t> are artificially produced hormones that are the same as, or similar to, </a:t>
            </a:r>
            <a:r>
              <a:rPr lang="en-US" sz="2667" b="1"/>
              <a:t>androgens</a:t>
            </a:r>
            <a:r>
              <a:rPr lang="en-US" sz="2667"/>
              <a:t>, the hormones in the body. There are more than 100 variations of anabolic steroids. The most powerful androgen is </a:t>
            </a:r>
            <a:r>
              <a:rPr lang="en-US" sz="2667" b="1"/>
              <a:t>testosterone.</a:t>
            </a:r>
            <a:r>
              <a:rPr lang="en-US" sz="2667"/>
              <a:t> </a:t>
            </a:r>
            <a:endParaRPr sz="2667"/>
          </a:p>
          <a:p>
            <a:pPr marL="0" indent="0">
              <a:buNone/>
            </a:pPr>
            <a:endParaRPr sz="2667"/>
          </a:p>
          <a:p>
            <a:pPr marL="0" indent="0">
              <a:buNone/>
            </a:pPr>
            <a:r>
              <a:rPr lang="en-US" sz="2667" b="1"/>
              <a:t>Corticosteroids</a:t>
            </a:r>
            <a:r>
              <a:rPr lang="en-US" sz="2667"/>
              <a:t> are used to reduce inflammation that can result from injury or allergic reaction.  Available by prescription.</a:t>
            </a:r>
            <a:endParaRPr sz="2667"/>
          </a:p>
        </p:txBody>
      </p:sp>
      <p:pic>
        <p:nvPicPr>
          <p:cNvPr id="457" name="Google Shape;457;p67"/>
          <p:cNvPicPr preferRelativeResize="0"/>
          <p:nvPr/>
        </p:nvPicPr>
        <p:blipFill rotWithShape="1">
          <a:blip r:embed="rId3">
            <a:alphaModFix/>
          </a:blip>
          <a:srcRect l="4536" t="3946" r="4189" b="27414"/>
          <a:stretch/>
        </p:blipFill>
        <p:spPr>
          <a:xfrm>
            <a:off x="7788434" y="384900"/>
            <a:ext cx="3748500" cy="3758333"/>
          </a:xfrm>
          <a:prstGeom prst="rect">
            <a:avLst/>
          </a:prstGeom>
          <a:noFill/>
          <a:ln>
            <a:noFill/>
          </a:ln>
        </p:spPr>
      </p:pic>
      <p:pic>
        <p:nvPicPr>
          <p:cNvPr id="458" name="Google Shape;458;p67"/>
          <p:cNvPicPr preferRelativeResize="0"/>
          <p:nvPr/>
        </p:nvPicPr>
        <p:blipFill>
          <a:blip r:embed="rId4">
            <a:alphaModFix/>
          </a:blip>
          <a:stretch>
            <a:fillRect/>
          </a:stretch>
        </p:blipFill>
        <p:spPr>
          <a:xfrm>
            <a:off x="7788433" y="4302618"/>
            <a:ext cx="3810000" cy="2146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68"/>
          <p:cNvPicPr preferRelativeResize="0"/>
          <p:nvPr/>
        </p:nvPicPr>
        <p:blipFill>
          <a:blip r:embed="rId3">
            <a:alphaModFix/>
          </a:blip>
          <a:stretch>
            <a:fillRect/>
          </a:stretch>
        </p:blipFill>
        <p:spPr>
          <a:xfrm>
            <a:off x="2295713" y="-55333"/>
            <a:ext cx="7331761"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572551" y="107595"/>
            <a:ext cx="10818800" cy="1119600"/>
          </a:xfrm>
          <a:prstGeom prst="rect">
            <a:avLst/>
          </a:prstGeom>
          <a:noFill/>
          <a:ln>
            <a:noFill/>
          </a:ln>
        </p:spPr>
        <p:txBody>
          <a:bodyPr spcFirstLastPara="1" wrap="square" lIns="41900" tIns="41900" rIns="41900" bIns="41900" anchor="ctr" anchorCtr="0">
            <a:noAutofit/>
          </a:bodyPr>
          <a:lstStyle/>
          <a:p>
            <a:pPr>
              <a:lnSpc>
                <a:spcPct val="119886"/>
              </a:lnSpc>
            </a:pPr>
            <a:r>
              <a:rPr lang="en-US" sz="5333"/>
              <a:t>Problems with the Thyroid</a:t>
            </a:r>
            <a:endParaRPr sz="5333"/>
          </a:p>
        </p:txBody>
      </p:sp>
      <p:sp>
        <p:nvSpPr>
          <p:cNvPr id="250" name="Google Shape;250;p39"/>
          <p:cNvSpPr txBox="1"/>
          <p:nvPr/>
        </p:nvSpPr>
        <p:spPr>
          <a:xfrm>
            <a:off x="599340" y="1227015"/>
            <a:ext cx="10993200" cy="2488400"/>
          </a:xfrm>
          <a:prstGeom prst="rect">
            <a:avLst/>
          </a:prstGeom>
          <a:noFill/>
          <a:ln>
            <a:noFill/>
          </a:ln>
        </p:spPr>
        <p:txBody>
          <a:bodyPr spcFirstLastPara="1" wrap="square" lIns="41900" tIns="41900" rIns="41900" bIns="41900" anchor="t" anchorCtr="0">
            <a:noAutofit/>
          </a:bodyPr>
          <a:lstStyle/>
          <a:p>
            <a:pPr defTabSz="1219170">
              <a:lnSpc>
                <a:spcPct val="120000"/>
              </a:lnSpc>
              <a:buClr>
                <a:srgbClr val="000000"/>
              </a:buClr>
            </a:pPr>
            <a:r>
              <a:rPr lang="en-US" sz="3600" b="1" kern="0">
                <a:solidFill>
                  <a:srgbClr val="000000"/>
                </a:solidFill>
                <a:latin typeface="Arial"/>
                <a:ea typeface="Arial"/>
                <a:cs typeface="Arial"/>
                <a:sym typeface="Arial"/>
              </a:rPr>
              <a:t>Iodine</a:t>
            </a:r>
            <a:r>
              <a:rPr lang="en-US" sz="3600" kern="0">
                <a:solidFill>
                  <a:srgbClr val="000000"/>
                </a:solidFill>
                <a:latin typeface="Arial"/>
                <a:ea typeface="Arial"/>
                <a:cs typeface="Arial"/>
                <a:sym typeface="Arial"/>
              </a:rPr>
              <a:t> is essential for the formation of thyroxine. </a:t>
            </a:r>
            <a:endParaRPr sz="3600" kern="0">
              <a:solidFill>
                <a:srgbClr val="000000"/>
              </a:solidFill>
              <a:latin typeface="Arial"/>
              <a:cs typeface="Arial"/>
              <a:sym typeface="Arial"/>
            </a:endParaRPr>
          </a:p>
          <a:p>
            <a:pPr defTabSz="1219170">
              <a:lnSpc>
                <a:spcPct val="120000"/>
              </a:lnSpc>
              <a:buClr>
                <a:srgbClr val="000000"/>
              </a:buClr>
            </a:pPr>
            <a:endParaRPr sz="1333" kern="0">
              <a:solidFill>
                <a:srgbClr val="000000"/>
              </a:solidFill>
              <a:latin typeface="Arial"/>
              <a:cs typeface="Arial"/>
              <a:sym typeface="Arial"/>
            </a:endParaRPr>
          </a:p>
          <a:p>
            <a:pPr defTabSz="1219170">
              <a:lnSpc>
                <a:spcPct val="120000"/>
              </a:lnSpc>
              <a:spcBef>
                <a:spcPts val="667"/>
              </a:spcBef>
              <a:buClr>
                <a:srgbClr val="000000"/>
              </a:buClr>
            </a:pPr>
            <a:r>
              <a:rPr lang="en-US" sz="3600" kern="0">
                <a:solidFill>
                  <a:srgbClr val="000000"/>
                </a:solidFill>
                <a:latin typeface="Arial"/>
                <a:cs typeface="Arial"/>
                <a:sym typeface="Arial"/>
              </a:rPr>
              <a:t>Lack of iodine causes a  swelling of the thyroid → </a:t>
            </a:r>
            <a:r>
              <a:rPr lang="en-US" sz="3600" b="1" kern="0">
                <a:solidFill>
                  <a:srgbClr val="000000"/>
                </a:solidFill>
                <a:latin typeface="Arial"/>
                <a:ea typeface="Arial"/>
                <a:cs typeface="Arial"/>
                <a:sym typeface="Arial"/>
              </a:rPr>
              <a:t>GOITER</a:t>
            </a:r>
            <a:r>
              <a:rPr lang="en-US" sz="3600" kern="0">
                <a:solidFill>
                  <a:srgbClr val="000000"/>
                </a:solidFill>
                <a:latin typeface="Arial"/>
                <a:ea typeface="Arial"/>
                <a:cs typeface="Arial"/>
                <a:sym typeface="Arial"/>
              </a:rPr>
              <a:t>.</a:t>
            </a:r>
            <a:endParaRPr sz="3600" kern="0">
              <a:solidFill>
                <a:srgbClr val="000000"/>
              </a:solidFill>
              <a:latin typeface="Arial"/>
              <a:ea typeface="Arial"/>
              <a:cs typeface="Arial"/>
              <a:sym typeface="Arial"/>
            </a:endParaRPr>
          </a:p>
          <a:p>
            <a:pPr defTabSz="1219170">
              <a:lnSpc>
                <a:spcPct val="120000"/>
              </a:lnSpc>
              <a:spcBef>
                <a:spcPts val="667"/>
              </a:spcBef>
              <a:buClr>
                <a:srgbClr val="000000"/>
              </a:buClr>
            </a:pPr>
            <a:endParaRPr sz="3600" kern="0">
              <a:solidFill>
                <a:srgbClr val="000000"/>
              </a:solidFill>
              <a:latin typeface="Arial"/>
              <a:cs typeface="Arial"/>
              <a:sym typeface="Arial"/>
            </a:endParaRPr>
          </a:p>
          <a:p>
            <a:pPr defTabSz="1219170">
              <a:lnSpc>
                <a:spcPct val="120000"/>
              </a:lnSpc>
              <a:spcBef>
                <a:spcPts val="667"/>
              </a:spcBef>
              <a:buClr>
                <a:srgbClr val="000000"/>
              </a:buClr>
            </a:pPr>
            <a:endParaRPr sz="3600" i="1" kern="0">
              <a:solidFill>
                <a:srgbClr val="000000"/>
              </a:solidFill>
              <a:latin typeface="Arial"/>
              <a:ea typeface="Arial"/>
              <a:cs typeface="Arial"/>
              <a:sym typeface="Arial"/>
            </a:endParaRPr>
          </a:p>
          <a:p>
            <a:pPr defTabSz="1219170">
              <a:lnSpc>
                <a:spcPct val="120000"/>
              </a:lnSpc>
              <a:spcBef>
                <a:spcPts val="667"/>
              </a:spcBef>
              <a:buClr>
                <a:srgbClr val="000000"/>
              </a:buClr>
            </a:pPr>
            <a:endParaRPr sz="3600" kern="0">
              <a:solidFill>
                <a:srgbClr val="000000"/>
              </a:solidFill>
              <a:latin typeface="Arial"/>
              <a:ea typeface="Arial"/>
              <a:cs typeface="Arial"/>
              <a:sym typeface="Arial"/>
            </a:endParaRPr>
          </a:p>
        </p:txBody>
      </p:sp>
      <p:sp>
        <p:nvSpPr>
          <p:cNvPr id="251" name="Google Shape;251;p39"/>
          <p:cNvSpPr txBox="1"/>
          <p:nvPr/>
        </p:nvSpPr>
        <p:spPr>
          <a:xfrm>
            <a:off x="466020" y="3884243"/>
            <a:ext cx="6942400" cy="1970800"/>
          </a:xfrm>
          <a:prstGeom prst="rect">
            <a:avLst/>
          </a:prstGeom>
          <a:noFill/>
          <a:ln>
            <a:noFill/>
          </a:ln>
        </p:spPr>
        <p:txBody>
          <a:bodyPr spcFirstLastPara="1" wrap="square" lIns="100567" tIns="100567" rIns="100567" bIns="100567" anchor="t" anchorCtr="0">
            <a:noAutofit/>
          </a:bodyPr>
          <a:lstStyle/>
          <a:p>
            <a:pPr defTabSz="1219170">
              <a:lnSpc>
                <a:spcPct val="120000"/>
              </a:lnSpc>
              <a:spcBef>
                <a:spcPts val="667"/>
              </a:spcBef>
              <a:buClr>
                <a:srgbClr val="000000"/>
              </a:buClr>
              <a:buSzPts val="900"/>
            </a:pPr>
            <a:r>
              <a:rPr lang="en-US" sz="3067" i="1" kern="0">
                <a:solidFill>
                  <a:srgbClr val="000000"/>
                </a:solidFill>
                <a:latin typeface="Arial"/>
                <a:cs typeface="Arial"/>
                <a:sym typeface="Arial"/>
              </a:rPr>
              <a:t>Iodine is only found in seafood, so if salt wasn’t iodized, a lot of people wouldn’t get enough iodine, and there would be a lot of goiters.</a:t>
            </a:r>
            <a:r>
              <a:rPr lang="en-US" sz="2667" i="1" kern="0">
                <a:solidFill>
                  <a:srgbClr val="000000"/>
                </a:solidFill>
                <a:latin typeface="Arial"/>
                <a:cs typeface="Arial"/>
                <a:sym typeface="Arial"/>
              </a:rPr>
              <a:t> </a:t>
            </a:r>
            <a:endParaRPr sz="2667" kern="0">
              <a:solidFill>
                <a:srgbClr val="000000"/>
              </a:solidFill>
              <a:latin typeface="Arial"/>
              <a:cs typeface="Arial"/>
              <a:sym typeface="Arial"/>
            </a:endParaRPr>
          </a:p>
        </p:txBody>
      </p:sp>
      <p:pic>
        <p:nvPicPr>
          <p:cNvPr id="252" name="Google Shape;252;p39" descr="358364 -2904-MORTON-IODIZED-SALT-26-oz-.jpg"/>
          <p:cNvPicPr preferRelativeResize="0"/>
          <p:nvPr/>
        </p:nvPicPr>
        <p:blipFill rotWithShape="1">
          <a:blip r:embed="rId3">
            <a:alphaModFix/>
          </a:blip>
          <a:srcRect l="18842" t="7191" r="21866" b="6378"/>
          <a:stretch/>
        </p:blipFill>
        <p:spPr>
          <a:xfrm>
            <a:off x="7816620" y="2931548"/>
            <a:ext cx="3320280" cy="36304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0"/>
          <p:cNvPicPr preferRelativeResize="0"/>
          <p:nvPr/>
        </p:nvPicPr>
        <p:blipFill rotWithShape="1">
          <a:blip r:embed="rId3">
            <a:alphaModFix/>
          </a:blip>
          <a:srcRect r="58832"/>
          <a:stretch/>
        </p:blipFill>
        <p:spPr>
          <a:xfrm>
            <a:off x="319740" y="3086235"/>
            <a:ext cx="2535659" cy="3464581"/>
          </a:xfrm>
          <a:prstGeom prst="rect">
            <a:avLst/>
          </a:prstGeom>
          <a:noFill/>
          <a:ln>
            <a:noFill/>
          </a:ln>
        </p:spPr>
      </p:pic>
      <p:sp>
        <p:nvSpPr>
          <p:cNvPr id="258" name="Google Shape;258;p40"/>
          <p:cNvSpPr txBox="1"/>
          <p:nvPr/>
        </p:nvSpPr>
        <p:spPr>
          <a:xfrm>
            <a:off x="248700" y="98663"/>
            <a:ext cx="1988400" cy="655200"/>
          </a:xfrm>
          <a:prstGeom prst="rect">
            <a:avLst/>
          </a:prstGeom>
          <a:noFill/>
          <a:ln>
            <a:noFill/>
          </a:ln>
        </p:spPr>
        <p:txBody>
          <a:bodyPr spcFirstLastPara="1" wrap="square" lIns="41900" tIns="41900" rIns="41900" bIns="41900" anchor="t" anchorCtr="0">
            <a:noAutofit/>
          </a:bodyPr>
          <a:lstStyle/>
          <a:p>
            <a:pPr defTabSz="1219170">
              <a:lnSpc>
                <a:spcPct val="119853"/>
              </a:lnSpc>
              <a:buClr>
                <a:srgbClr val="000000"/>
              </a:buClr>
            </a:pPr>
            <a:r>
              <a:rPr lang="en-US" sz="4667" kern="0">
                <a:solidFill>
                  <a:srgbClr val="000000"/>
                </a:solidFill>
                <a:latin typeface="Arial"/>
                <a:ea typeface="Arial"/>
                <a:cs typeface="Arial"/>
                <a:sym typeface="Arial"/>
              </a:rPr>
              <a:t>Goiter</a:t>
            </a:r>
            <a:endParaRPr sz="4667" kern="0">
              <a:solidFill>
                <a:srgbClr val="000000"/>
              </a:solidFill>
              <a:latin typeface="Arial"/>
              <a:ea typeface="Arial"/>
              <a:cs typeface="Arial"/>
              <a:sym typeface="Arial"/>
            </a:endParaRPr>
          </a:p>
        </p:txBody>
      </p:sp>
      <p:pic>
        <p:nvPicPr>
          <p:cNvPr id="259" name="Google Shape;259;p40" descr="goiter.jpg"/>
          <p:cNvPicPr preferRelativeResize="0"/>
          <p:nvPr/>
        </p:nvPicPr>
        <p:blipFill rotWithShape="1">
          <a:blip r:embed="rId4">
            <a:alphaModFix/>
          </a:blip>
          <a:srcRect t="18824"/>
          <a:stretch/>
        </p:blipFill>
        <p:spPr>
          <a:xfrm>
            <a:off x="2325751" y="395843"/>
            <a:ext cx="8842500" cy="2820871"/>
          </a:xfrm>
          <a:prstGeom prst="rect">
            <a:avLst/>
          </a:prstGeom>
          <a:noFill/>
          <a:ln>
            <a:noFill/>
          </a:ln>
        </p:spPr>
      </p:pic>
      <p:pic>
        <p:nvPicPr>
          <p:cNvPr id="260" name="Google Shape;260;p40" descr="Goiter-3.jpg"/>
          <p:cNvPicPr preferRelativeResize="0"/>
          <p:nvPr/>
        </p:nvPicPr>
        <p:blipFill rotWithShape="1">
          <a:blip r:embed="rId5">
            <a:alphaModFix/>
          </a:blip>
          <a:srcRect t="33792"/>
          <a:stretch/>
        </p:blipFill>
        <p:spPr>
          <a:xfrm>
            <a:off x="7733009" y="3801219"/>
            <a:ext cx="4251960" cy="2820869"/>
          </a:xfrm>
          <a:prstGeom prst="rect">
            <a:avLst/>
          </a:prstGeom>
          <a:noFill/>
          <a:ln>
            <a:noFill/>
          </a:ln>
        </p:spPr>
      </p:pic>
      <p:pic>
        <p:nvPicPr>
          <p:cNvPr id="261" name="Google Shape;261;p40" descr="wiki_150714_Goiter.jpg"/>
          <p:cNvPicPr preferRelativeResize="0"/>
          <p:nvPr/>
        </p:nvPicPr>
        <p:blipFill>
          <a:blip r:embed="rId6">
            <a:alphaModFix/>
          </a:blip>
          <a:stretch>
            <a:fillRect/>
          </a:stretch>
        </p:blipFill>
        <p:spPr>
          <a:xfrm>
            <a:off x="2971635" y="3872509"/>
            <a:ext cx="3571043" cy="26782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732360" y="320669"/>
            <a:ext cx="10818800" cy="1470000"/>
          </a:xfrm>
          <a:prstGeom prst="rect">
            <a:avLst/>
          </a:prstGeom>
          <a:noFill/>
          <a:ln>
            <a:noFill/>
          </a:ln>
        </p:spPr>
        <p:txBody>
          <a:bodyPr spcFirstLastPara="1" wrap="square" lIns="41900" tIns="41900" rIns="41900" bIns="41900" anchor="ctr" anchorCtr="0">
            <a:noAutofit/>
          </a:bodyPr>
          <a:lstStyle/>
          <a:p>
            <a:pPr algn="ctr">
              <a:lnSpc>
                <a:spcPct val="120000"/>
              </a:lnSpc>
            </a:pPr>
            <a:r>
              <a:rPr lang="en-US" sz="4933"/>
              <a:t>Hypothyroidism</a:t>
            </a:r>
            <a:br>
              <a:rPr lang="en-US" sz="4933"/>
            </a:br>
            <a:r>
              <a:rPr lang="en-US" sz="4933"/>
              <a:t>Before and After Treatment</a:t>
            </a:r>
            <a:endParaRPr sz="4933"/>
          </a:p>
        </p:txBody>
      </p:sp>
      <p:pic>
        <p:nvPicPr>
          <p:cNvPr id="267" name="Google Shape;267;p41"/>
          <p:cNvPicPr preferRelativeResize="0"/>
          <p:nvPr/>
        </p:nvPicPr>
        <p:blipFill>
          <a:blip r:embed="rId3">
            <a:alphaModFix/>
          </a:blip>
          <a:stretch>
            <a:fillRect/>
          </a:stretch>
        </p:blipFill>
        <p:spPr>
          <a:xfrm>
            <a:off x="507991" y="2362185"/>
            <a:ext cx="4067168" cy="3067043"/>
          </a:xfrm>
          <a:prstGeom prst="rect">
            <a:avLst/>
          </a:prstGeom>
          <a:noFill/>
          <a:ln>
            <a:noFill/>
          </a:ln>
        </p:spPr>
      </p:pic>
      <p:pic>
        <p:nvPicPr>
          <p:cNvPr id="268" name="Google Shape;268;p41"/>
          <p:cNvPicPr preferRelativeResize="0"/>
          <p:nvPr/>
        </p:nvPicPr>
        <p:blipFill>
          <a:blip r:embed="rId4">
            <a:alphaModFix/>
          </a:blip>
          <a:stretch>
            <a:fillRect/>
          </a:stretch>
        </p:blipFill>
        <p:spPr>
          <a:xfrm>
            <a:off x="6400800" y="2362186"/>
            <a:ext cx="4124317" cy="30575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247800" y="53843"/>
            <a:ext cx="11696400" cy="1470000"/>
          </a:xfrm>
          <a:prstGeom prst="rect">
            <a:avLst/>
          </a:prstGeom>
          <a:noFill/>
          <a:ln>
            <a:noFill/>
          </a:ln>
        </p:spPr>
        <p:txBody>
          <a:bodyPr spcFirstLastPara="1" wrap="square" lIns="41900" tIns="41900" rIns="41900" bIns="41900" anchor="ctr" anchorCtr="0">
            <a:noAutofit/>
          </a:bodyPr>
          <a:lstStyle/>
          <a:p>
            <a:pPr algn="ctr">
              <a:lnSpc>
                <a:spcPct val="120000"/>
              </a:lnSpc>
            </a:pPr>
            <a:r>
              <a:rPr lang="en-US" sz="4933"/>
              <a:t>Cretinism (hypothyroidism in infants)</a:t>
            </a:r>
            <a:endParaRPr sz="4933"/>
          </a:p>
        </p:txBody>
      </p:sp>
      <p:pic>
        <p:nvPicPr>
          <p:cNvPr id="274" name="Google Shape;274;p42"/>
          <p:cNvPicPr preferRelativeResize="0"/>
          <p:nvPr/>
        </p:nvPicPr>
        <p:blipFill>
          <a:blip r:embed="rId3">
            <a:alphaModFix/>
          </a:blip>
          <a:stretch>
            <a:fillRect/>
          </a:stretch>
        </p:blipFill>
        <p:spPr>
          <a:xfrm>
            <a:off x="652981" y="1379746"/>
            <a:ext cx="3695692" cy="3962385"/>
          </a:xfrm>
          <a:prstGeom prst="rect">
            <a:avLst/>
          </a:prstGeom>
          <a:noFill/>
          <a:ln>
            <a:noFill/>
          </a:ln>
        </p:spPr>
      </p:pic>
      <p:pic>
        <p:nvPicPr>
          <p:cNvPr id="275" name="Google Shape;275;p42"/>
          <p:cNvPicPr preferRelativeResize="0"/>
          <p:nvPr/>
        </p:nvPicPr>
        <p:blipFill>
          <a:blip r:embed="rId4">
            <a:alphaModFix/>
          </a:blip>
          <a:stretch>
            <a:fillRect/>
          </a:stretch>
        </p:blipFill>
        <p:spPr>
          <a:xfrm>
            <a:off x="6228121" y="1310940"/>
            <a:ext cx="4095743" cy="48767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245160" y="92429"/>
            <a:ext cx="10591200" cy="838800"/>
          </a:xfrm>
          <a:prstGeom prst="rect">
            <a:avLst/>
          </a:prstGeom>
          <a:noFill/>
          <a:ln>
            <a:noFill/>
          </a:ln>
        </p:spPr>
        <p:txBody>
          <a:bodyPr spcFirstLastPara="1" wrap="square" lIns="41900" tIns="41900" rIns="41900" bIns="41900" anchor="ctr" anchorCtr="0">
            <a:noAutofit/>
          </a:bodyPr>
          <a:lstStyle/>
          <a:p>
            <a:pPr algn="ctr">
              <a:lnSpc>
                <a:spcPct val="119886"/>
              </a:lnSpc>
            </a:pPr>
            <a:r>
              <a:rPr lang="en-US" sz="5333"/>
              <a:t>Hyperthyroidism </a:t>
            </a:r>
            <a:r>
              <a:rPr lang="en-US" sz="4133"/>
              <a:t>(Grave’s Disease)</a:t>
            </a:r>
            <a:endParaRPr sz="4133"/>
          </a:p>
        </p:txBody>
      </p:sp>
      <p:pic>
        <p:nvPicPr>
          <p:cNvPr id="281" name="Google Shape;281;p43"/>
          <p:cNvPicPr preferRelativeResize="0"/>
          <p:nvPr/>
        </p:nvPicPr>
        <p:blipFill>
          <a:blip r:embed="rId3">
            <a:alphaModFix/>
          </a:blip>
          <a:stretch>
            <a:fillRect/>
          </a:stretch>
        </p:blipFill>
        <p:spPr>
          <a:xfrm>
            <a:off x="6342720" y="1373468"/>
            <a:ext cx="4276395" cy="3420451"/>
          </a:xfrm>
          <a:prstGeom prst="rect">
            <a:avLst/>
          </a:prstGeom>
          <a:noFill/>
          <a:ln>
            <a:noFill/>
          </a:ln>
        </p:spPr>
      </p:pic>
      <p:pic>
        <p:nvPicPr>
          <p:cNvPr id="282" name="Google Shape;282;p43"/>
          <p:cNvPicPr preferRelativeResize="0"/>
          <p:nvPr/>
        </p:nvPicPr>
        <p:blipFill>
          <a:blip r:embed="rId4">
            <a:alphaModFix/>
          </a:blip>
          <a:stretch>
            <a:fillRect/>
          </a:stretch>
        </p:blipFill>
        <p:spPr>
          <a:xfrm>
            <a:off x="490501" y="1191488"/>
            <a:ext cx="5442031" cy="55640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p:nvPr/>
        </p:nvSpPr>
        <p:spPr>
          <a:xfrm>
            <a:off x="0" y="261248"/>
            <a:ext cx="4563200" cy="35516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kern="0" dirty="0">
                <a:solidFill>
                  <a:srgbClr val="000000"/>
                </a:solidFill>
                <a:latin typeface="Arial"/>
                <a:cs typeface="Arial"/>
                <a:sym typeface="Arial"/>
              </a:rPr>
              <a:t>Exposure to </a:t>
            </a:r>
            <a:r>
              <a:rPr lang="en-US" sz="2667" u="sng" kern="0" dirty="0">
                <a:solidFill>
                  <a:srgbClr val="0000EE"/>
                </a:solidFill>
                <a:latin typeface="Arial"/>
                <a:cs typeface="Arial"/>
                <a:sym typeface="Arial"/>
                <a:hlinkClick r:id="rId3"/>
              </a:rPr>
              <a:t>radioactive</a:t>
            </a:r>
            <a:r>
              <a:rPr lang="en-US" sz="2667" kern="0" dirty="0">
                <a:solidFill>
                  <a:srgbClr val="000000"/>
                </a:solidFill>
                <a:latin typeface="Arial"/>
                <a:cs typeface="Arial"/>
                <a:sym typeface="Arial"/>
              </a:rPr>
              <a:t> iodine in childhood is also believed to be associated with </a:t>
            </a:r>
            <a:r>
              <a:rPr lang="en-US" sz="2667" b="1" kern="0" dirty="0">
                <a:solidFill>
                  <a:srgbClr val="000000"/>
                </a:solidFill>
                <a:latin typeface="Arial"/>
                <a:cs typeface="Arial"/>
                <a:sym typeface="Arial"/>
              </a:rPr>
              <a:t>thyroid cancer</a:t>
            </a:r>
            <a:r>
              <a:rPr lang="en-US" sz="2667" kern="0" dirty="0">
                <a:solidFill>
                  <a:srgbClr val="000000"/>
                </a:solidFill>
                <a:latin typeface="Arial"/>
                <a:cs typeface="Arial"/>
                <a:sym typeface="Arial"/>
              </a:rPr>
              <a:t>. Following the Chernobyl nuclear power plant explosion, there was an increase in thyroid cancer in children. </a:t>
            </a:r>
            <a:endParaRPr sz="1600" kern="0" dirty="0">
              <a:solidFill>
                <a:srgbClr val="000000"/>
              </a:solidFill>
              <a:latin typeface="Arial"/>
              <a:cs typeface="Arial"/>
              <a:sym typeface="Arial"/>
            </a:endParaRPr>
          </a:p>
        </p:txBody>
      </p:sp>
      <p:pic>
        <p:nvPicPr>
          <p:cNvPr id="288" name="Google Shape;288;p44"/>
          <p:cNvPicPr preferRelativeResize="0"/>
          <p:nvPr/>
        </p:nvPicPr>
        <p:blipFill>
          <a:blip r:embed="rId4">
            <a:alphaModFix/>
          </a:blip>
          <a:stretch>
            <a:fillRect/>
          </a:stretch>
        </p:blipFill>
        <p:spPr>
          <a:xfrm>
            <a:off x="5068321" y="232515"/>
            <a:ext cx="5143500" cy="3609023"/>
          </a:xfrm>
          <a:prstGeom prst="rect">
            <a:avLst/>
          </a:prstGeom>
          <a:noFill/>
          <a:ln>
            <a:noFill/>
          </a:ln>
        </p:spPr>
      </p:pic>
      <p:pic>
        <p:nvPicPr>
          <p:cNvPr id="289" name="Google Shape;289;p44"/>
          <p:cNvPicPr preferRelativeResize="0"/>
          <p:nvPr/>
        </p:nvPicPr>
        <p:blipFill>
          <a:blip r:embed="rId5">
            <a:alphaModFix/>
          </a:blip>
          <a:stretch>
            <a:fillRect/>
          </a:stretch>
        </p:blipFill>
        <p:spPr>
          <a:xfrm>
            <a:off x="4282863" y="3429000"/>
            <a:ext cx="4563200" cy="3429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Widescreen</PresentationFormat>
  <Paragraphs>103</Paragraphs>
  <Slides>32</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Calibri Light</vt:lpstr>
      <vt:lpstr>Office Theme</vt:lpstr>
      <vt:lpstr>Custom</vt:lpstr>
      <vt:lpstr>PowerPoint Presentation</vt:lpstr>
      <vt:lpstr>THYROID GLAND</vt:lpstr>
      <vt:lpstr>PowerPoint Presentation</vt:lpstr>
      <vt:lpstr>Problems with the Thyroid</vt:lpstr>
      <vt:lpstr>PowerPoint Presentation</vt:lpstr>
      <vt:lpstr>Hypothyroidism Before and After Treatment</vt:lpstr>
      <vt:lpstr>Cretinism (hypothyroidism in infants)</vt:lpstr>
      <vt:lpstr>Hyperthyroidism (Grave’s Disease)</vt:lpstr>
      <vt:lpstr>PowerPoint Presentation</vt:lpstr>
      <vt:lpstr>Parathyroid Glands</vt:lpstr>
      <vt:lpstr>PowerPoint Presentation</vt:lpstr>
      <vt:lpstr>Adrenal Glands</vt:lpstr>
      <vt:lpstr>Adrenal Medulla</vt:lpstr>
      <vt:lpstr>PowerPoint Presentation</vt:lpstr>
      <vt:lpstr>Adrenal Cortex</vt:lpstr>
      <vt:lpstr>Adrenal Gland Disorders</vt:lpstr>
      <vt:lpstr>PowerPoint Presentation</vt:lpstr>
      <vt:lpstr>Pancreas</vt:lpstr>
      <vt:lpstr>PowerPoint Presentation</vt:lpstr>
      <vt:lpstr>PowerPoint Presentation</vt:lpstr>
      <vt:lpstr>Diabetes</vt:lpstr>
      <vt:lpstr>PowerPoint Presentation</vt:lpstr>
      <vt:lpstr>PowerPoint Presentation</vt:lpstr>
      <vt:lpstr>Diabetes Insipidus</vt:lpstr>
      <vt:lpstr>Gestational Diabetes</vt:lpstr>
      <vt:lpstr>PowerPoint Presentation</vt:lpstr>
      <vt:lpstr>Other Endocrine Glands</vt:lpstr>
      <vt:lpstr>PowerPoint Presentation</vt:lpstr>
      <vt:lpstr>PowerPoint Presentation</vt:lpstr>
      <vt:lpstr>PowerPoint Presentation</vt:lpstr>
      <vt:lpstr>Steroids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Lyndsey Norton</dc:creator>
  <cp:lastModifiedBy>Lyndsey Norton</cp:lastModifiedBy>
  <cp:revision>1</cp:revision>
  <dcterms:created xsi:type="dcterms:W3CDTF">2019-03-19T19:30:34Z</dcterms:created>
  <dcterms:modified xsi:type="dcterms:W3CDTF">2019-03-19T19:30:45Z</dcterms:modified>
</cp:coreProperties>
</file>