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94936A-6E22-4FFA-95BD-F4E33A801E9C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9FABB3-AEF3-42C2-8BFC-607DBE899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377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8965da203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8965da203_0_6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8965da203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8965da203_0_7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8965da203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8965da203_0_7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8965da203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8965da203_0_8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8965da203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8965da203_0_9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8965da203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8965da203_0_10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232943" indent="-232943">
              <a:buAutoNum type="arabicPeriod"/>
            </a:pPr>
            <a:r>
              <a:rPr lang="en-US" dirty="0" err="1"/>
              <a:t>Oilgodendrocytes</a:t>
            </a:r>
            <a:endParaRPr lang="en-US" dirty="0"/>
          </a:p>
          <a:p>
            <a:pPr marL="232943" indent="-232943">
              <a:buAutoNum type="arabicPeriod"/>
            </a:pPr>
            <a:r>
              <a:rPr lang="en-US" dirty="0"/>
              <a:t>Microglia</a:t>
            </a:r>
          </a:p>
          <a:p>
            <a:pPr marL="232943" indent="-232943">
              <a:buAutoNum type="arabicPeriod"/>
            </a:pPr>
            <a:r>
              <a:rPr lang="en-US" dirty="0" err="1"/>
              <a:t>Ependylmal</a:t>
            </a:r>
            <a:r>
              <a:rPr lang="en-US" dirty="0"/>
              <a:t> Cells</a:t>
            </a:r>
          </a:p>
          <a:p>
            <a:pPr marL="232943" indent="-232943">
              <a:buAutoNum type="arabicPeriod"/>
            </a:pPr>
            <a:r>
              <a:rPr lang="en-US" dirty="0"/>
              <a:t>Astrocyte</a:t>
            </a:r>
          </a:p>
          <a:p>
            <a:pPr marL="232943" indent="-232943">
              <a:buAutoNum type="arabicPeriod"/>
            </a:pP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8965da203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8965da203_0_10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b2538bbd5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b2538bbd5_0_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Color on Board</a:t>
            </a: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8965da203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8965da203_0_12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8965da203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8965da203_0_13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8965da20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8965da203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8965da203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8965da203_0_14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8965da203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8965da203_0_15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8965da203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28965da203_0_16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481f07ef36_8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481f07ef36_8_1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8965da203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8965da203_0_16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481f07ef36_8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481f07ef36_8_2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481f07ef36_8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481f07ef36_8_3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8965da203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8965da203_0_1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8965da203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8965da203_0_2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8965da203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8965da203_0_3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481691082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481691082b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8965da203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8965da203_0_12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r>
              <a:rPr lang="en-US" dirty="0"/>
              <a:t>Axon: conducts electrical impulses -sends</a:t>
            </a:r>
          </a:p>
          <a:p>
            <a:r>
              <a:rPr lang="en-US" dirty="0"/>
              <a:t>Dendrite: received stimulation for cell to react -receives</a:t>
            </a:r>
          </a:p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8965da203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8965da203_0_5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8965da203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8965da203_0_5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24646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32941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22404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5939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07484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18587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12955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69869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72930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8550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77310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0154537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biologycorner.com/anatomy/nervous/nerve_cells_coloring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merriam-webster.com/dictionary/plasma%20membrane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34967" y="397567"/>
            <a:ext cx="7535600" cy="1006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6000"/>
              <a:t>The Nervous System</a:t>
            </a:r>
            <a:endParaRPr sz="6000"/>
          </a:p>
        </p:txBody>
      </p:sp>
      <p:sp>
        <p:nvSpPr>
          <p:cNvPr id="55" name="Google Shape;55;p13"/>
          <p:cNvSpPr txBox="1"/>
          <p:nvPr/>
        </p:nvSpPr>
        <p:spPr>
          <a:xfrm>
            <a:off x="1470200" y="1765067"/>
            <a:ext cx="5976400" cy="13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3733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Includes the brain, spinal cord and the nerves</a:t>
            </a:r>
            <a:endParaRPr sz="3733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50729" y="1"/>
            <a:ext cx="3124275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1987800" y="3876267"/>
            <a:ext cx="4941200" cy="1533600"/>
          </a:xfrm>
          <a:prstGeom prst="rect">
            <a:avLst/>
          </a:prstGeom>
          <a:noFill/>
          <a:ln w="19050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4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What does it mean to be “brain-dead?”</a:t>
            </a:r>
            <a:endParaRPr sz="4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>
            <a:spLocks noGrp="1"/>
          </p:cNvSpPr>
          <p:nvPr>
            <p:ph type="title"/>
          </p:nvPr>
        </p:nvSpPr>
        <p:spPr>
          <a:xfrm>
            <a:off x="180600" y="945867"/>
            <a:ext cx="5107200" cy="481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2. Oligodendrocytes - make </a:t>
            </a:r>
            <a:r>
              <a:rPr lang="en" u="sng"/>
              <a:t>myelin sheath </a:t>
            </a:r>
            <a:r>
              <a:rPr lang="en"/>
              <a:t>that provides insulation around the axons</a:t>
            </a:r>
            <a:endParaRPr/>
          </a:p>
        </p:txBody>
      </p:sp>
      <p:pic>
        <p:nvPicPr>
          <p:cNvPr id="121" name="Google Shape;12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0100" y="480834"/>
            <a:ext cx="6535933" cy="5463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>
            <a:spLocks noGrp="1"/>
          </p:cNvSpPr>
          <p:nvPr>
            <p:ph type="title"/>
          </p:nvPr>
        </p:nvSpPr>
        <p:spPr>
          <a:xfrm>
            <a:off x="234000" y="1660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3. Astrocytes - connect blood vessels to neurons</a:t>
            </a:r>
            <a:endParaRPr/>
          </a:p>
        </p:txBody>
      </p:sp>
      <p:pic>
        <p:nvPicPr>
          <p:cNvPr id="127" name="Google Shape;12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100" y="871067"/>
            <a:ext cx="11492533" cy="558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3"/>
          <p:cNvSpPr txBox="1"/>
          <p:nvPr/>
        </p:nvSpPr>
        <p:spPr>
          <a:xfrm>
            <a:off x="10477233" y="3575633"/>
            <a:ext cx="1532400" cy="11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1955" i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connect to blood vessels</a:t>
            </a:r>
            <a:endParaRPr sz="1955" i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>
            <a:spLocks noGrp="1"/>
          </p:cNvSpPr>
          <p:nvPr>
            <p:ph type="title"/>
          </p:nvPr>
        </p:nvSpPr>
        <p:spPr>
          <a:xfrm>
            <a:off x="96133" y="135467"/>
            <a:ext cx="11862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4. Ependymal Cells - forms membranes around tissue</a:t>
            </a:r>
            <a:endParaRPr/>
          </a:p>
        </p:txBody>
      </p:sp>
      <p:pic>
        <p:nvPicPr>
          <p:cNvPr id="134" name="Google Shape;13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8881" y="1008867"/>
            <a:ext cx="8554232" cy="5584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 txBox="1">
            <a:spLocks noGrp="1"/>
          </p:cNvSpPr>
          <p:nvPr>
            <p:ph type="title"/>
          </p:nvPr>
        </p:nvSpPr>
        <p:spPr>
          <a:xfrm>
            <a:off x="191933" y="156767"/>
            <a:ext cx="3961200" cy="526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SzPts val="1100"/>
            </a:pPr>
            <a:r>
              <a:rPr lang="en"/>
              <a:t>5. Schwann cells:  form the insulating </a:t>
            </a:r>
            <a:r>
              <a:rPr lang="en" u="sng"/>
              <a:t>myelin sheath</a:t>
            </a:r>
            <a:r>
              <a:rPr lang="en"/>
              <a:t> around the neurons in the PNS </a:t>
            </a:r>
            <a:br>
              <a:rPr lang="en"/>
            </a:br>
            <a:br>
              <a:rPr lang="en"/>
            </a:br>
            <a:r>
              <a:rPr lang="en" sz="2933"/>
              <a:t>(same function as oligodendrocytes, which are found in the CNS)</a:t>
            </a:r>
            <a:endParaRPr sz="2933"/>
          </a:p>
        </p:txBody>
      </p:sp>
      <p:pic>
        <p:nvPicPr>
          <p:cNvPr id="140" name="Google Shape;140;p25"/>
          <p:cNvPicPr preferRelativeResize="0"/>
          <p:nvPr/>
        </p:nvPicPr>
        <p:blipFill rotWithShape="1">
          <a:blip r:embed="rId3">
            <a:alphaModFix/>
          </a:blip>
          <a:srcRect l="56261" t="10626"/>
          <a:stretch/>
        </p:blipFill>
        <p:spPr>
          <a:xfrm>
            <a:off x="4695368" y="222569"/>
            <a:ext cx="3803067" cy="5395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5" descr="neuroglialpns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25301" y="222567"/>
            <a:ext cx="3490233" cy="60497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 txBox="1">
            <a:spLocks noGrp="1"/>
          </p:cNvSpPr>
          <p:nvPr>
            <p:ph type="title"/>
          </p:nvPr>
        </p:nvSpPr>
        <p:spPr>
          <a:xfrm>
            <a:off x="181300" y="210000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Myelin Sheaths - insulate axons</a:t>
            </a:r>
            <a:endParaRPr/>
          </a:p>
        </p:txBody>
      </p:sp>
      <p:sp>
        <p:nvSpPr>
          <p:cNvPr id="147" name="Google Shape;147;p26"/>
          <p:cNvSpPr txBox="1"/>
          <p:nvPr/>
        </p:nvSpPr>
        <p:spPr>
          <a:xfrm>
            <a:off x="363767" y="1189933"/>
            <a:ext cx="5094000" cy="26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  <a:buSzPts val="1100"/>
            </a:pPr>
            <a:r>
              <a:rPr lang="en" sz="2667" i="1" kern="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rPr>
              <a:t>Schwann cells supply the myelin for peripheral neurons. </a:t>
            </a:r>
            <a:endParaRPr sz="2667" i="1" kern="0" dirty="0">
              <a:solidFill>
                <a:srgbClr val="000000"/>
              </a:solidFill>
              <a:highlight>
                <a:srgbClr val="FFFFFF"/>
              </a:highlight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sz="2667" i="1" kern="0" dirty="0">
              <a:solidFill>
                <a:srgbClr val="000000"/>
              </a:solidFill>
              <a:highlight>
                <a:srgbClr val="FFFFFF"/>
              </a:highlight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  <a:buSzPts val="1100"/>
            </a:pPr>
            <a:r>
              <a:rPr lang="en" sz="2667" i="1" kern="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rPr>
              <a:t>Oligodendrocytes myelinate the axons of the central nervous system</a:t>
            </a:r>
            <a:r>
              <a:rPr lang="en" sz="2667" kern="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rPr>
              <a:t>.</a:t>
            </a:r>
            <a:endParaRPr sz="26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48" name="Google Shape;14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8967" y="1090547"/>
            <a:ext cx="5249400" cy="467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6"/>
          <p:cNvSpPr txBox="1"/>
          <p:nvPr/>
        </p:nvSpPr>
        <p:spPr>
          <a:xfrm>
            <a:off x="454367" y="4316433"/>
            <a:ext cx="4827600" cy="10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26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Gaps in the sheath are called:</a:t>
            </a:r>
            <a:endParaRPr sz="26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" sz="2933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NODES OF RANVIER</a:t>
            </a:r>
            <a:endParaRPr sz="2933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150" name="Google Shape;150;p26"/>
          <p:cNvCxnSpPr/>
          <p:nvPr/>
        </p:nvCxnSpPr>
        <p:spPr>
          <a:xfrm rot="10800000" flipH="1">
            <a:off x="4470300" y="3862033"/>
            <a:ext cx="2555600" cy="15476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034" y="114000"/>
            <a:ext cx="6232700" cy="649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7"/>
          <p:cNvSpPr txBox="1"/>
          <p:nvPr/>
        </p:nvSpPr>
        <p:spPr>
          <a:xfrm>
            <a:off x="7443700" y="766733"/>
            <a:ext cx="4238400" cy="5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Which cell….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" sz="26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1.  Creates myelin sheath</a:t>
            </a:r>
            <a:endParaRPr sz="26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sz="26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" sz="26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2.  Has an immune function</a:t>
            </a:r>
            <a:endParaRPr sz="26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sz="26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" sz="26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3.  Forms a membrane</a:t>
            </a:r>
            <a:endParaRPr sz="26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sz="26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" sz="26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4.  Connects to a blood supply</a:t>
            </a:r>
            <a:endParaRPr sz="26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7" name="Google Shape;157;p27"/>
          <p:cNvSpPr txBox="1"/>
          <p:nvPr/>
        </p:nvSpPr>
        <p:spPr>
          <a:xfrm>
            <a:off x="6890200" y="6134067"/>
            <a:ext cx="5175200" cy="664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667" u="sng" kern="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Practice with neuroglia coloring!</a:t>
            </a:r>
            <a:endParaRPr sz="2667" u="sng" kern="0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  <a:hlinkClick r:id="rId4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9567" y="153400"/>
            <a:ext cx="8742900" cy="65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4390" y="203201"/>
            <a:ext cx="6363221" cy="6451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0"/>
          <p:cNvSpPr txBox="1"/>
          <p:nvPr/>
        </p:nvSpPr>
        <p:spPr>
          <a:xfrm>
            <a:off x="290200" y="192900"/>
            <a:ext cx="11343600" cy="15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defTabSz="1219170">
              <a:lnSpc>
                <a:spcPct val="120089"/>
              </a:lnSpc>
              <a:buClr>
                <a:srgbClr val="000000"/>
              </a:buClr>
            </a:pPr>
            <a:r>
              <a:rPr lang="en" sz="4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Myelinated (white matter) – myelinated axons</a:t>
            </a:r>
            <a:endParaRPr sz="4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lnSpc>
                <a:spcPct val="120089"/>
              </a:lnSpc>
              <a:spcBef>
                <a:spcPts val="751"/>
              </a:spcBef>
              <a:buClr>
                <a:srgbClr val="000000"/>
              </a:buClr>
            </a:pPr>
            <a:r>
              <a:rPr lang="en" sz="4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Unmyelinated (grey matter) - unmyelinated</a:t>
            </a:r>
            <a:endParaRPr sz="4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lnSpc>
                <a:spcPct val="120089"/>
              </a:lnSpc>
              <a:spcBef>
                <a:spcPts val="751"/>
              </a:spcBef>
              <a:buClr>
                <a:srgbClr val="000000"/>
              </a:buClr>
            </a:pPr>
            <a:endParaRPr sz="4148" ker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3" name="Google Shape;173;p30"/>
          <p:cNvPicPr preferRelativeResize="0"/>
          <p:nvPr/>
        </p:nvPicPr>
        <p:blipFill rotWithShape="1">
          <a:blip r:embed="rId3">
            <a:alphaModFix/>
          </a:blip>
          <a:srcRect r="33155"/>
          <a:stretch/>
        </p:blipFill>
        <p:spPr>
          <a:xfrm>
            <a:off x="340667" y="2119400"/>
            <a:ext cx="5521253" cy="4494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30" descr="Human_brain_right_dissected_lateral_view_description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61919" y="2119401"/>
            <a:ext cx="6094615" cy="3434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1"/>
          <p:cNvSpPr txBox="1">
            <a:spLocks noGrp="1"/>
          </p:cNvSpPr>
          <p:nvPr>
            <p:ph type="body" idx="1"/>
          </p:nvPr>
        </p:nvSpPr>
        <p:spPr>
          <a:xfrm>
            <a:off x="276467" y="262833"/>
            <a:ext cx="4947200" cy="254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lnSpc>
                <a:spcPct val="120089"/>
              </a:lnSpc>
              <a:buClr>
                <a:schemeClr val="dk1"/>
              </a:buClr>
              <a:buSzPts val="1100"/>
              <a:buNone/>
            </a:pPr>
            <a:r>
              <a:rPr lang="en" b="1">
                <a:solidFill>
                  <a:schemeClr val="dk1"/>
                </a:solidFill>
              </a:rPr>
              <a:t>Functional:</a:t>
            </a: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marL="0" indent="0">
              <a:lnSpc>
                <a:spcPct val="120089"/>
              </a:lnSpc>
              <a:buNone/>
            </a:pPr>
            <a:r>
              <a:rPr lang="en">
                <a:solidFill>
                  <a:schemeClr val="dk1"/>
                </a:solidFill>
              </a:rPr>
              <a:t>Sensory  / Motor  /  Interneurons </a:t>
            </a:r>
            <a:endParaRPr>
              <a:solidFill>
                <a:schemeClr val="dk1"/>
              </a:solidFill>
            </a:endParaRPr>
          </a:p>
          <a:p>
            <a:pPr marL="0" indent="0">
              <a:lnSpc>
                <a:spcPct val="120089"/>
              </a:lnSpc>
              <a:buNone/>
            </a:pPr>
            <a:endParaRPr sz="1467" b="1">
              <a:solidFill>
                <a:schemeClr val="dk1"/>
              </a:solidFill>
            </a:endParaRPr>
          </a:p>
          <a:p>
            <a:pPr marL="0" indent="0">
              <a:lnSpc>
                <a:spcPct val="120089"/>
              </a:lnSpc>
              <a:buNone/>
            </a:pPr>
            <a:endParaRPr b="1">
              <a:solidFill>
                <a:schemeClr val="dk1"/>
              </a:solidFill>
            </a:endParaRPr>
          </a:p>
          <a:p>
            <a:pPr marL="0" indent="0">
              <a:lnSpc>
                <a:spcPct val="120089"/>
              </a:lnSpc>
              <a:buNone/>
            </a:pPr>
            <a:r>
              <a:rPr lang="en" b="1">
                <a:solidFill>
                  <a:schemeClr val="dk1"/>
                </a:solidFill>
              </a:rPr>
              <a:t>Structural</a:t>
            </a:r>
            <a:r>
              <a:rPr lang="en">
                <a:solidFill>
                  <a:schemeClr val="dk1"/>
                </a:solidFill>
              </a:rPr>
              <a:t> -  </a:t>
            </a:r>
            <a:endParaRPr>
              <a:solidFill>
                <a:schemeClr val="dk1"/>
              </a:solidFill>
            </a:endParaRPr>
          </a:p>
          <a:p>
            <a:pPr marL="0" indent="0">
              <a:lnSpc>
                <a:spcPct val="120089"/>
              </a:lnSpc>
              <a:buClr>
                <a:schemeClr val="dk1"/>
              </a:buClr>
              <a:buSzPts val="1100"/>
              <a:buNone/>
            </a:pPr>
            <a:r>
              <a:rPr lang="en">
                <a:solidFill>
                  <a:schemeClr val="dk1"/>
                </a:solidFill>
              </a:rPr>
              <a:t>Bipolar  / Unipolar  /  Multipolar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80" name="Google Shape;180;p31"/>
          <p:cNvPicPr preferRelativeResize="0"/>
          <p:nvPr/>
        </p:nvPicPr>
        <p:blipFill rotWithShape="1">
          <a:blip r:embed="rId3">
            <a:alphaModFix/>
          </a:blip>
          <a:srcRect b="35262"/>
          <a:stretch/>
        </p:blipFill>
        <p:spPr>
          <a:xfrm>
            <a:off x="5521467" y="110229"/>
            <a:ext cx="6422700" cy="4241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31"/>
          <p:cNvPicPr preferRelativeResize="0"/>
          <p:nvPr/>
        </p:nvPicPr>
        <p:blipFill rotWithShape="1">
          <a:blip r:embed="rId3">
            <a:alphaModFix/>
          </a:blip>
          <a:srcRect t="67135" b="-2538"/>
          <a:stretch/>
        </p:blipFill>
        <p:spPr>
          <a:xfrm>
            <a:off x="1513167" y="4351401"/>
            <a:ext cx="7037999" cy="2541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223333" y="158633"/>
            <a:ext cx="6015200" cy="6336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lnSpc>
                <a:spcPct val="100000"/>
              </a:lnSpc>
              <a:buClr>
                <a:schemeClr val="dk1"/>
              </a:buClr>
              <a:buSzPts val="1100"/>
              <a:buNone/>
            </a:pPr>
            <a:r>
              <a:rPr lang="en" sz="33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Neurons = masses of nerve cells that transmit information  (functional unit of the system)</a:t>
            </a:r>
            <a:br>
              <a:rPr lang="en" sz="33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" sz="3333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33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" sz="3333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Cell Body</a:t>
            </a:r>
            <a:r>
              <a:rPr lang="en" sz="33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contains the nucleus and other cell organelles</a:t>
            </a:r>
            <a:br>
              <a:rPr lang="en" sz="33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33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" sz="3333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Dendrites</a:t>
            </a:r>
            <a:r>
              <a:rPr lang="en" sz="33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shorter, more numerous, receive information</a:t>
            </a:r>
            <a:br>
              <a:rPr lang="en" sz="33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33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 </a:t>
            </a:r>
            <a:r>
              <a:rPr lang="en" sz="3333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Axons</a:t>
            </a:r>
            <a:r>
              <a:rPr lang="en" sz="33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single long fibers, conducts information away from the cell </a:t>
            </a:r>
            <a:endParaRPr sz="3333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2667"/>
              </a:spcBef>
              <a:spcAft>
                <a:spcPts val="2133"/>
              </a:spcAft>
              <a:buNone/>
            </a:pP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34034" y="203201"/>
            <a:ext cx="4560924" cy="6451601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7520300" y="1132367"/>
            <a:ext cx="299200" cy="7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34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</a:t>
            </a:r>
            <a:endParaRPr sz="3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8022600" y="2831100"/>
            <a:ext cx="299200" cy="7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34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</a:t>
            </a:r>
            <a:endParaRPr sz="3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66" name="Google Shape;66;p14"/>
          <p:cNvCxnSpPr>
            <a:stCxn id="65" idx="1"/>
          </p:cNvCxnSpPr>
          <p:nvPr/>
        </p:nvCxnSpPr>
        <p:spPr>
          <a:xfrm rot="10800000">
            <a:off x="7531000" y="2617300"/>
            <a:ext cx="491600" cy="5728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7" name="Google Shape;67;p14"/>
          <p:cNvCxnSpPr>
            <a:stCxn id="65" idx="1"/>
          </p:cNvCxnSpPr>
          <p:nvPr/>
        </p:nvCxnSpPr>
        <p:spPr>
          <a:xfrm rot="10800000" flipH="1">
            <a:off x="8022600" y="2382100"/>
            <a:ext cx="85200" cy="8080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8" name="Google Shape;68;p14"/>
          <p:cNvSpPr txBox="1"/>
          <p:nvPr/>
        </p:nvSpPr>
        <p:spPr>
          <a:xfrm>
            <a:off x="8514233" y="4113167"/>
            <a:ext cx="299200" cy="7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34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</a:t>
            </a:r>
            <a:endParaRPr sz="3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69" name="Google Shape;69;p14"/>
          <p:cNvCxnSpPr/>
          <p:nvPr/>
        </p:nvCxnSpPr>
        <p:spPr>
          <a:xfrm rot="10800000" flipH="1">
            <a:off x="9058533" y="4401133"/>
            <a:ext cx="683600" cy="320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2"/>
          <p:cNvSpPr txBox="1">
            <a:spLocks noGrp="1"/>
          </p:cNvSpPr>
          <p:nvPr>
            <p:ph type="title"/>
          </p:nvPr>
        </p:nvSpPr>
        <p:spPr>
          <a:xfrm>
            <a:off x="115900" y="175900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Fun Facts about Neurons</a:t>
            </a:r>
            <a:endParaRPr/>
          </a:p>
        </p:txBody>
      </p:sp>
      <p:sp>
        <p:nvSpPr>
          <p:cNvPr id="187" name="Google Shape;187;p32"/>
          <p:cNvSpPr txBox="1"/>
          <p:nvPr/>
        </p:nvSpPr>
        <p:spPr>
          <a:xfrm>
            <a:off x="331800" y="964321"/>
            <a:ext cx="11528400" cy="2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lnSpc>
                <a:spcPct val="120192"/>
              </a:lnSpc>
              <a:spcBef>
                <a:spcPts val="695"/>
              </a:spcBef>
              <a:buClr>
                <a:srgbClr val="000000"/>
              </a:buClr>
            </a:pPr>
            <a:r>
              <a:rPr lang="en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-Longevity – can live and function for a lifetime</a:t>
            </a:r>
            <a:endParaRPr sz="32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lnSpc>
                <a:spcPct val="120192"/>
              </a:lnSpc>
              <a:spcBef>
                <a:spcPts val="695"/>
              </a:spcBef>
              <a:buClr>
                <a:srgbClr val="000000"/>
              </a:buClr>
            </a:pPr>
            <a:r>
              <a:rPr lang="en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-Do not divide – fetal neurons lose their ability to undergo mitosis; neural stem cells are an exception</a:t>
            </a:r>
            <a:endParaRPr sz="32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lnSpc>
                <a:spcPct val="120192"/>
              </a:lnSpc>
              <a:spcBef>
                <a:spcPts val="695"/>
              </a:spcBef>
              <a:buClr>
                <a:srgbClr val="000000"/>
              </a:buClr>
            </a:pPr>
            <a:r>
              <a:rPr lang="en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-High metabolic rate – require abundant oxygen and glucose</a:t>
            </a:r>
            <a:endParaRPr sz="32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8" name="Google Shape;188;p32"/>
          <p:cNvSpPr txBox="1"/>
          <p:nvPr/>
        </p:nvSpPr>
        <p:spPr>
          <a:xfrm>
            <a:off x="374633" y="3982667"/>
            <a:ext cx="5780400" cy="2476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-</a:t>
            </a:r>
            <a:r>
              <a:rPr lang="en" sz="2667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nerve fibers of newborns are unmyelinated - this causes their responses to stimuli to be co</a:t>
            </a:r>
            <a:r>
              <a:rPr lang="en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</a:t>
            </a:r>
            <a:r>
              <a:rPr lang="en" sz="2667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rse and sometimes involve the whole body.  Try surprising a baby!</a:t>
            </a:r>
            <a:endParaRPr sz="2667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9" name="Google Shape;189;p32"/>
          <p:cNvPicPr preferRelativeResize="0"/>
          <p:nvPr/>
        </p:nvPicPr>
        <p:blipFill rotWithShape="1">
          <a:blip r:embed="rId3">
            <a:alphaModFix/>
          </a:blip>
          <a:srcRect t="10031"/>
          <a:stretch/>
        </p:blipFill>
        <p:spPr>
          <a:xfrm>
            <a:off x="6380900" y="3807517"/>
            <a:ext cx="4999467" cy="28439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3"/>
          <p:cNvSpPr txBox="1">
            <a:spLocks noGrp="1"/>
          </p:cNvSpPr>
          <p:nvPr>
            <p:ph type="body" idx="1"/>
          </p:nvPr>
        </p:nvSpPr>
        <p:spPr>
          <a:xfrm>
            <a:off x="94467" y="53567"/>
            <a:ext cx="11360800" cy="14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" sz="4000" b="1" u="sng">
                <a:solidFill>
                  <a:srgbClr val="000000"/>
                </a:solidFill>
              </a:rPr>
              <a:t>Cell Membrane Potential</a:t>
            </a:r>
            <a:endParaRPr sz="4000" b="1" u="sng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sz="933" u="sng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" sz="3200">
                <a:solidFill>
                  <a:srgbClr val="000000"/>
                </a:solidFill>
              </a:rPr>
              <a:t>Resting Potential / Threshold Potential /  Action Potential</a:t>
            </a:r>
            <a:endParaRPr sz="320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" sz="1467">
                <a:solidFill>
                  <a:srgbClr val="000000"/>
                </a:solidFill>
              </a:rPr>
              <a:t> </a:t>
            </a:r>
            <a:endParaRPr sz="1467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sz="1467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" sz="1467">
                <a:solidFill>
                  <a:srgbClr val="000000"/>
                </a:solidFill>
              </a:rPr>
              <a:t> </a:t>
            </a:r>
            <a:endParaRPr sz="1467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sz="1867">
              <a:solidFill>
                <a:srgbClr val="000000"/>
              </a:solidFill>
            </a:endParaRPr>
          </a:p>
          <a:p>
            <a:pPr marL="0" indent="0">
              <a:spcAft>
                <a:spcPts val="2133"/>
              </a:spcAft>
              <a:buNone/>
            </a:pPr>
            <a:endParaRPr/>
          </a:p>
        </p:txBody>
      </p:sp>
      <p:sp>
        <p:nvSpPr>
          <p:cNvPr id="195" name="Google Shape;195;p33"/>
          <p:cNvSpPr txBox="1"/>
          <p:nvPr/>
        </p:nvSpPr>
        <p:spPr>
          <a:xfrm>
            <a:off x="360800" y="6056400"/>
            <a:ext cx="11190800" cy="8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3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Nerve Impulse = weak electric current, like a wave </a:t>
            </a:r>
            <a:r>
              <a:rPr lang="en" sz="1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96" name="Google Shape;19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7534" y="1851600"/>
            <a:ext cx="8844732" cy="39052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4"/>
          <p:cNvSpPr txBox="1">
            <a:spLocks noGrp="1"/>
          </p:cNvSpPr>
          <p:nvPr>
            <p:ph type="body" idx="1"/>
          </p:nvPr>
        </p:nvSpPr>
        <p:spPr>
          <a:xfrm>
            <a:off x="276400" y="131500"/>
            <a:ext cx="4423600" cy="5850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">
                <a:solidFill>
                  <a:srgbClr val="000000"/>
                </a:solidFill>
              </a:rPr>
              <a:t>1.  Neuron membrane maintains </a:t>
            </a:r>
            <a:r>
              <a:rPr lang="en" u="sng">
                <a:solidFill>
                  <a:srgbClr val="000000"/>
                </a:solidFill>
              </a:rPr>
              <a:t>resting potential</a:t>
            </a:r>
            <a:endParaRPr u="sng">
              <a:solidFill>
                <a:srgbClr val="00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">
                <a:solidFill>
                  <a:srgbClr val="000000"/>
                </a:solidFill>
              </a:rPr>
              <a:t>2.  Threshold stimulus is received</a:t>
            </a:r>
            <a:endParaRPr>
              <a:solidFill>
                <a:srgbClr val="00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">
                <a:solidFill>
                  <a:srgbClr val="000000"/>
                </a:solidFill>
              </a:rPr>
              <a:t>3.  </a:t>
            </a:r>
            <a:r>
              <a:rPr lang="en" u="sng">
                <a:solidFill>
                  <a:srgbClr val="000000"/>
                </a:solidFill>
              </a:rPr>
              <a:t>Sodium</a:t>
            </a:r>
            <a:r>
              <a:rPr lang="en">
                <a:solidFill>
                  <a:srgbClr val="000000"/>
                </a:solidFill>
              </a:rPr>
              <a:t> channels open</a:t>
            </a:r>
            <a:endParaRPr>
              <a:solidFill>
                <a:srgbClr val="00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">
                <a:solidFill>
                  <a:srgbClr val="000000"/>
                </a:solidFill>
              </a:rPr>
              <a:t>4.  Sodium ions diffuse inward, depolarizing the membrane</a:t>
            </a:r>
            <a:endParaRPr>
              <a:solidFill>
                <a:srgbClr val="00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">
                <a:solidFill>
                  <a:srgbClr val="000000"/>
                </a:solidFill>
              </a:rPr>
              <a:t>5.  </a:t>
            </a:r>
            <a:r>
              <a:rPr lang="en" u="sng">
                <a:solidFill>
                  <a:srgbClr val="000000"/>
                </a:solidFill>
              </a:rPr>
              <a:t>Potassium</a:t>
            </a:r>
            <a:r>
              <a:rPr lang="en">
                <a:solidFill>
                  <a:srgbClr val="000000"/>
                </a:solidFill>
              </a:rPr>
              <a:t> channels open</a:t>
            </a:r>
            <a:endParaRPr>
              <a:solidFill>
                <a:srgbClr val="00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">
                <a:solidFill>
                  <a:srgbClr val="000000"/>
                </a:solidFill>
              </a:rPr>
              <a:t>6.  Potassium ions diffuse outward, repolarizing the membrane</a:t>
            </a:r>
            <a:endParaRPr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"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i="1">
              <a:solidFill>
                <a:srgbClr val="000000"/>
              </a:solidFill>
            </a:endParaRPr>
          </a:p>
          <a:p>
            <a:pPr marL="0" indent="0">
              <a:spcAft>
                <a:spcPts val="2133"/>
              </a:spcAft>
              <a:buNone/>
            </a:pPr>
            <a:endParaRPr sz="2667"/>
          </a:p>
        </p:txBody>
      </p:sp>
      <p:pic>
        <p:nvPicPr>
          <p:cNvPr id="202" name="Google Shape;202;p34"/>
          <p:cNvPicPr preferRelativeResize="0"/>
          <p:nvPr/>
        </p:nvPicPr>
        <p:blipFill rotWithShape="1">
          <a:blip r:embed="rId3">
            <a:alphaModFix/>
          </a:blip>
          <a:srcRect r="67419"/>
          <a:stretch/>
        </p:blipFill>
        <p:spPr>
          <a:xfrm>
            <a:off x="5037434" y="131501"/>
            <a:ext cx="3843401" cy="4770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4"/>
          <p:cNvPicPr preferRelativeResize="0"/>
          <p:nvPr/>
        </p:nvPicPr>
        <p:blipFill rotWithShape="1">
          <a:blip r:embed="rId3">
            <a:alphaModFix/>
          </a:blip>
          <a:srcRect l="35372" r="34603"/>
          <a:stretch/>
        </p:blipFill>
        <p:spPr>
          <a:xfrm>
            <a:off x="8651934" y="214868"/>
            <a:ext cx="3418033" cy="4603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5"/>
          <p:cNvSpPr txBox="1">
            <a:spLocks noGrp="1"/>
          </p:cNvSpPr>
          <p:nvPr>
            <p:ph type="body" idx="1"/>
          </p:nvPr>
        </p:nvSpPr>
        <p:spPr>
          <a:xfrm>
            <a:off x="339300" y="428800"/>
            <a:ext cx="4223200" cy="5766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" sz="2933">
                <a:solidFill>
                  <a:schemeClr val="dk1"/>
                </a:solidFill>
              </a:rPr>
              <a:t>7.  The resulting action potential causes a local </a:t>
            </a:r>
            <a:r>
              <a:rPr lang="en" sz="2933" b="1" u="sng">
                <a:solidFill>
                  <a:schemeClr val="dk1"/>
                </a:solidFill>
              </a:rPr>
              <a:t>bioelectric current</a:t>
            </a:r>
            <a:r>
              <a:rPr lang="en" sz="2933" u="sng">
                <a:solidFill>
                  <a:schemeClr val="dk1"/>
                </a:solidFill>
              </a:rPr>
              <a:t> </a:t>
            </a:r>
            <a:r>
              <a:rPr lang="en" sz="2933">
                <a:solidFill>
                  <a:schemeClr val="dk1"/>
                </a:solidFill>
              </a:rPr>
              <a:t>that stimulates the membrane.</a:t>
            </a:r>
            <a:endParaRPr sz="2933">
              <a:solidFill>
                <a:schemeClr val="dk1"/>
              </a:solidFill>
            </a:endParaRPr>
          </a:p>
          <a:p>
            <a:pPr marL="0" indent="0">
              <a:buNone/>
            </a:pPr>
            <a:endParaRPr sz="2933">
              <a:solidFill>
                <a:schemeClr val="dk1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" sz="2933">
                <a:solidFill>
                  <a:schemeClr val="dk1"/>
                </a:solidFill>
              </a:rPr>
              <a:t>8.  Wave of </a:t>
            </a:r>
            <a:r>
              <a:rPr lang="en" sz="2933" u="sng">
                <a:solidFill>
                  <a:schemeClr val="dk1"/>
                </a:solidFill>
              </a:rPr>
              <a:t>action potentials</a:t>
            </a:r>
            <a:r>
              <a:rPr lang="en" sz="2933">
                <a:solidFill>
                  <a:schemeClr val="dk1"/>
                </a:solidFill>
              </a:rPr>
              <a:t> travel the length of the axon as a nerve impulse</a:t>
            </a:r>
            <a:endParaRPr sz="2933">
              <a:solidFill>
                <a:schemeClr val="dk1"/>
              </a:solidFill>
            </a:endParaRPr>
          </a:p>
          <a:p>
            <a:pPr marL="0" indent="0">
              <a:spcAft>
                <a:spcPts val="2133"/>
              </a:spcAft>
              <a:buNone/>
            </a:pPr>
            <a:endParaRPr/>
          </a:p>
        </p:txBody>
      </p:sp>
      <p:pic>
        <p:nvPicPr>
          <p:cNvPr id="209" name="Google Shape;20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4200" y="356601"/>
            <a:ext cx="7196000" cy="556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36"/>
          <p:cNvPicPr preferRelativeResize="0"/>
          <p:nvPr/>
        </p:nvPicPr>
        <p:blipFill rotWithShape="1">
          <a:blip r:embed="rId3">
            <a:alphaModFix/>
          </a:blip>
          <a:srcRect b="9115"/>
          <a:stretch/>
        </p:blipFill>
        <p:spPr>
          <a:xfrm>
            <a:off x="6497300" y="492402"/>
            <a:ext cx="4138800" cy="4056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8868" y="107601"/>
            <a:ext cx="5458745" cy="6642767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6"/>
          <p:cNvSpPr txBox="1"/>
          <p:nvPr/>
        </p:nvSpPr>
        <p:spPr>
          <a:xfrm>
            <a:off x="6497300" y="4828400"/>
            <a:ext cx="4602800" cy="19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Ions in the cell and outside the cell create a positive and negative side, which produces an electric current.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5834" y="621234"/>
            <a:ext cx="7487367" cy="5615533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7"/>
          <p:cNvSpPr txBox="1"/>
          <p:nvPr/>
        </p:nvSpPr>
        <p:spPr>
          <a:xfrm>
            <a:off x="396733" y="640867"/>
            <a:ext cx="3448400" cy="45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3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Depolarization</a:t>
            </a:r>
            <a:r>
              <a:rPr lang="en" sz="22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 </a:t>
            </a:r>
            <a:endParaRPr sz="22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sz="22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" sz="22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loss of the difference in charge between the inside and outside of the </a:t>
            </a:r>
            <a:r>
              <a:rPr lang="en" sz="2267" u="sng" kern="0">
                <a:solidFill>
                  <a:srgbClr val="0097A7"/>
                </a:solidFill>
                <a:latin typeface="Arial"/>
                <a:cs typeface="Arial"/>
                <a:sym typeface="Arial"/>
                <a:hlinkClick r:id="rId4"/>
              </a:rPr>
              <a:t>plasma membrane</a:t>
            </a:r>
            <a:r>
              <a:rPr lang="en" sz="22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of a muscle or nerve cell due to a change in permeability and migration of sodium ions to the interior</a:t>
            </a:r>
            <a:endParaRPr sz="22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667" y="399900"/>
            <a:ext cx="5595267" cy="6210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64100" y="909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Two Divisions of the Nervous System</a:t>
            </a:r>
            <a:endParaRPr/>
          </a:p>
        </p:txBody>
      </p:sp>
      <p:sp>
        <p:nvSpPr>
          <p:cNvPr id="75" name="Google Shape;75;p15"/>
          <p:cNvSpPr txBox="1"/>
          <p:nvPr/>
        </p:nvSpPr>
        <p:spPr>
          <a:xfrm>
            <a:off x="309800" y="1292533"/>
            <a:ext cx="8172000" cy="54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34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Central Nervous System (CNS) </a:t>
            </a:r>
            <a:endParaRPr sz="3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sz="3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" sz="34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	Brain  and spinal cord</a:t>
            </a:r>
            <a:endParaRPr sz="3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sz="3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" sz="34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Peripheral Nervous System (PNS)</a:t>
            </a:r>
            <a:endParaRPr sz="3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sz="3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" sz="34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	Nerves throughout the body</a:t>
            </a:r>
            <a:endParaRPr sz="3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" sz="2933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	         31 pairs of spinal nerves</a:t>
            </a:r>
            <a:br>
              <a:rPr lang="en" sz="2933" kern="0">
                <a:solidFill>
                  <a:srgbClr val="000000"/>
                </a:solidFill>
                <a:latin typeface="Arial"/>
                <a:cs typeface="Arial"/>
                <a:sym typeface="Arial"/>
              </a:rPr>
            </a:br>
            <a:r>
              <a:rPr lang="en" sz="2933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	         12 pairs of cranial nerves</a:t>
            </a:r>
            <a:endParaRPr sz="2933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76" name="Google Shape;76;p15"/>
          <p:cNvPicPr preferRelativeResize="0"/>
          <p:nvPr/>
        </p:nvPicPr>
        <p:blipFill rotWithShape="1">
          <a:blip r:embed="rId3">
            <a:alphaModFix/>
          </a:blip>
          <a:srcRect l="22309" r="16932"/>
          <a:stretch/>
        </p:blipFill>
        <p:spPr>
          <a:xfrm>
            <a:off x="7469934" y="854567"/>
            <a:ext cx="4422967" cy="592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body" idx="1"/>
          </p:nvPr>
        </p:nvSpPr>
        <p:spPr>
          <a:xfrm>
            <a:off x="491467" y="399000"/>
            <a:ext cx="4316800" cy="298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r>
              <a:rPr lang="en" sz="2933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Overall function - coordinate the body’s systems by receiving and sending information; maintaining </a:t>
            </a:r>
            <a:r>
              <a:rPr lang="en" sz="2933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homeostasis</a:t>
            </a:r>
            <a:endParaRPr sz="2933" u="sng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2133"/>
              </a:spcBef>
              <a:spcAft>
                <a:spcPts val="2133"/>
              </a:spcAft>
              <a:buClr>
                <a:srgbClr val="000000"/>
              </a:buClr>
              <a:buSzPts val="1100"/>
              <a:buNone/>
            </a:pPr>
            <a:endParaRPr>
              <a:solidFill>
                <a:srgbClr val="000000"/>
              </a:solidFill>
            </a:endParaRPr>
          </a:p>
        </p:txBody>
      </p:sp>
      <p:pic>
        <p:nvPicPr>
          <p:cNvPr id="82" name="Google Shape;82;p16"/>
          <p:cNvPicPr preferRelativeResize="0"/>
          <p:nvPr/>
        </p:nvPicPr>
        <p:blipFill rotWithShape="1">
          <a:blip r:embed="rId3">
            <a:alphaModFix amt="96000"/>
          </a:blip>
          <a:srcRect b="6489"/>
          <a:stretch/>
        </p:blipFill>
        <p:spPr>
          <a:xfrm>
            <a:off x="5067901" y="278267"/>
            <a:ext cx="6770967" cy="3833077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 txBox="1"/>
          <p:nvPr/>
        </p:nvSpPr>
        <p:spPr>
          <a:xfrm>
            <a:off x="819067" y="4502200"/>
            <a:ext cx="10148000" cy="17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507987" indent="-253994" defTabSz="1219170">
              <a:lnSpc>
                <a:spcPct val="120089"/>
              </a:lnSpc>
              <a:buClr>
                <a:srgbClr val="000000"/>
              </a:buClr>
              <a:buSzPts val="2200"/>
              <a:buFont typeface="Calibri"/>
              <a:buChar char="●"/>
            </a:pPr>
            <a:r>
              <a:rPr lang="en" sz="2933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Sensory -  gathers info from receptors in the body</a:t>
            </a:r>
            <a:endParaRPr sz="2933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07987" indent="-253994" defTabSz="1219170">
              <a:lnSpc>
                <a:spcPct val="120089"/>
              </a:lnSpc>
              <a:buClr>
                <a:srgbClr val="000000"/>
              </a:buClr>
              <a:buSzPts val="2200"/>
              <a:buFont typeface="Calibri"/>
              <a:buChar char="●"/>
            </a:pPr>
            <a:r>
              <a:rPr lang="en" sz="2933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Integrative - determines where information is sent </a:t>
            </a:r>
            <a:endParaRPr sz="2933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07987" indent="-253994" defTabSz="1219170">
              <a:lnSpc>
                <a:spcPct val="120089"/>
              </a:lnSpc>
              <a:buClr>
                <a:srgbClr val="000000"/>
              </a:buClr>
              <a:buSzPts val="2200"/>
              <a:buFont typeface="Calibri"/>
              <a:buChar char="●"/>
            </a:pPr>
            <a:r>
              <a:rPr lang="en" sz="2933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Motor - responds to signals, homeostasis</a:t>
            </a:r>
            <a:endParaRPr sz="2933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defTabSz="1219170">
              <a:lnSpc>
                <a:spcPct val="115000"/>
              </a:lnSpc>
              <a:buClr>
                <a:srgbClr val="000000"/>
              </a:buClr>
              <a:buSzPts val="1100"/>
            </a:pP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spcBef>
                <a:spcPts val="2133"/>
              </a:spcBef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169900" y="134033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Motor Functions</a:t>
            </a:r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body" idx="1"/>
          </p:nvPr>
        </p:nvSpPr>
        <p:spPr>
          <a:xfrm>
            <a:off x="234000" y="1205467"/>
            <a:ext cx="54488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lnSpc>
                <a:spcPct val="100000"/>
              </a:lnSpc>
              <a:buClr>
                <a:schemeClr val="dk1"/>
              </a:buClr>
              <a:buSzPts val="1100"/>
              <a:buNone/>
            </a:pPr>
            <a:r>
              <a:rPr lang="en" sz="3200">
                <a:solidFill>
                  <a:schemeClr val="dk1"/>
                </a:solidFill>
              </a:rPr>
              <a:t>Somatic Nervous System </a:t>
            </a:r>
            <a:br>
              <a:rPr lang="en" sz="3200">
                <a:solidFill>
                  <a:schemeClr val="dk1"/>
                </a:solidFill>
              </a:rPr>
            </a:br>
            <a:r>
              <a:rPr lang="en" sz="3200">
                <a:solidFill>
                  <a:schemeClr val="dk1"/>
                </a:solidFill>
              </a:rPr>
              <a:t> - skeletal; voluntary</a:t>
            </a:r>
            <a:endParaRPr sz="3200">
              <a:solidFill>
                <a:schemeClr val="dk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2667"/>
              </a:spcBef>
              <a:buNone/>
            </a:pPr>
            <a:r>
              <a:rPr lang="en" sz="3200">
                <a:solidFill>
                  <a:schemeClr val="dk1"/>
                </a:solidFill>
              </a:rPr>
              <a:t>Autonomic Nervous System</a:t>
            </a:r>
            <a:endParaRPr sz="3200">
              <a:solidFill>
                <a:schemeClr val="dk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2667"/>
              </a:spcBef>
              <a:buClr>
                <a:schemeClr val="dk1"/>
              </a:buClr>
              <a:buSzPts val="1100"/>
              <a:buNone/>
            </a:pPr>
            <a:r>
              <a:rPr lang="en" sz="3200">
                <a:solidFill>
                  <a:schemeClr val="dk1"/>
                </a:solidFill>
              </a:rPr>
              <a:t> -  smooth muscles, glands; involuntary</a:t>
            </a:r>
            <a:br>
              <a:rPr lang="en" sz="3467">
                <a:solidFill>
                  <a:schemeClr val="dk1"/>
                </a:solidFill>
              </a:rPr>
            </a:br>
            <a:endParaRPr sz="2667">
              <a:solidFill>
                <a:schemeClr val="dk1"/>
              </a:solidFill>
            </a:endParaRPr>
          </a:p>
          <a:p>
            <a:pPr marL="0" indent="0">
              <a:spcBef>
                <a:spcPts val="2667"/>
              </a:spcBef>
              <a:spcAft>
                <a:spcPts val="2133"/>
              </a:spcAft>
              <a:buNone/>
            </a:pPr>
            <a:endParaRPr/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2801" y="940367"/>
            <a:ext cx="6567100" cy="46309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title"/>
          </p:nvPr>
        </p:nvSpPr>
        <p:spPr>
          <a:xfrm>
            <a:off x="392167" y="276833"/>
            <a:ext cx="3957200" cy="5549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933" dirty="0"/>
              <a:t>Autonomic Nervous System </a:t>
            </a:r>
            <a:r>
              <a:rPr lang="en" sz="2400" dirty="0"/>
              <a:t>(2 branches)</a:t>
            </a:r>
            <a:endParaRPr sz="2400" dirty="0"/>
          </a:p>
          <a:p>
            <a:endParaRPr sz="2933" dirty="0"/>
          </a:p>
          <a:p>
            <a:r>
              <a:rPr lang="en" sz="2933" dirty="0"/>
              <a:t>Parasympathetic</a:t>
            </a:r>
            <a:br>
              <a:rPr lang="en" sz="2933" dirty="0"/>
            </a:br>
            <a:r>
              <a:rPr lang="en" sz="2933" dirty="0"/>
              <a:t>   (</a:t>
            </a:r>
            <a:r>
              <a:rPr lang="en" sz="2933" u="sng" dirty="0"/>
              <a:t>rest and recover</a:t>
            </a:r>
            <a:r>
              <a:rPr lang="en" sz="2933" dirty="0"/>
              <a:t>)</a:t>
            </a:r>
            <a:endParaRPr sz="2933" dirty="0"/>
          </a:p>
          <a:p>
            <a:endParaRPr sz="2933" dirty="0"/>
          </a:p>
          <a:p>
            <a:r>
              <a:rPr lang="en" sz="2933" dirty="0"/>
              <a:t>Sympathetic</a:t>
            </a:r>
            <a:endParaRPr sz="2933" dirty="0"/>
          </a:p>
          <a:p>
            <a:r>
              <a:rPr lang="en" sz="2933" dirty="0"/>
              <a:t>  (</a:t>
            </a:r>
            <a:r>
              <a:rPr lang="en" sz="2933" u="sng" dirty="0"/>
              <a:t>fight or flight</a:t>
            </a:r>
            <a:r>
              <a:rPr lang="en" sz="2933" dirty="0"/>
              <a:t>)</a:t>
            </a:r>
            <a:endParaRPr sz="2933" dirty="0"/>
          </a:p>
          <a:p>
            <a:endParaRPr sz="2933" dirty="0"/>
          </a:p>
          <a:p>
            <a:endParaRPr sz="2933" dirty="0"/>
          </a:p>
          <a:p>
            <a:r>
              <a:rPr lang="en" sz="2933" dirty="0"/>
              <a:t>*autonomic conflict </a:t>
            </a:r>
            <a:endParaRPr sz="2933" dirty="0"/>
          </a:p>
        </p:txBody>
      </p:sp>
      <p:pic>
        <p:nvPicPr>
          <p:cNvPr id="96" name="Google Shape;96;p18"/>
          <p:cNvPicPr preferRelativeResize="0"/>
          <p:nvPr/>
        </p:nvPicPr>
        <p:blipFill rotWithShape="1">
          <a:blip r:embed="rId3">
            <a:alphaModFix/>
          </a:blip>
          <a:srcRect b="9739"/>
          <a:stretch/>
        </p:blipFill>
        <p:spPr>
          <a:xfrm>
            <a:off x="4404901" y="0"/>
            <a:ext cx="76789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body" idx="1"/>
          </p:nvPr>
        </p:nvSpPr>
        <p:spPr>
          <a:xfrm>
            <a:off x="102700" y="0"/>
            <a:ext cx="11938000" cy="2470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lnSpc>
                <a:spcPct val="120089"/>
              </a:lnSpc>
              <a:spcBef>
                <a:spcPts val="751"/>
              </a:spcBef>
              <a:buClr>
                <a:schemeClr val="dk1"/>
              </a:buClr>
              <a:buSzPts val="1100"/>
              <a:buNone/>
            </a:pPr>
            <a:r>
              <a:rPr lang="en" sz="2933">
                <a:solidFill>
                  <a:srgbClr val="000000"/>
                </a:solidFill>
              </a:rPr>
              <a:t>Chromatophilic substance (rough ER) - transport system</a:t>
            </a:r>
            <a:endParaRPr sz="2933">
              <a:solidFill>
                <a:srgbClr val="000000"/>
              </a:solidFill>
            </a:endParaRPr>
          </a:p>
          <a:p>
            <a:pPr marL="0" indent="0">
              <a:lnSpc>
                <a:spcPct val="120089"/>
              </a:lnSpc>
              <a:spcBef>
                <a:spcPts val="751"/>
              </a:spcBef>
              <a:buClr>
                <a:schemeClr val="dk1"/>
              </a:buClr>
              <a:buSzPts val="1100"/>
              <a:buNone/>
            </a:pPr>
            <a:r>
              <a:rPr lang="en" sz="2933">
                <a:solidFill>
                  <a:srgbClr val="000000"/>
                </a:solidFill>
              </a:rPr>
              <a:t>Myelin -insulation surrounding axons</a:t>
            </a:r>
            <a:endParaRPr sz="2933">
              <a:solidFill>
                <a:srgbClr val="000000"/>
              </a:solidFill>
            </a:endParaRPr>
          </a:p>
          <a:p>
            <a:pPr marL="0" indent="0">
              <a:lnSpc>
                <a:spcPct val="120089"/>
              </a:lnSpc>
              <a:spcBef>
                <a:spcPts val="751"/>
              </a:spcBef>
              <a:buClr>
                <a:schemeClr val="dk1"/>
              </a:buClr>
              <a:buSzPts val="1100"/>
              <a:buNone/>
            </a:pPr>
            <a:r>
              <a:rPr lang="en" sz="2933">
                <a:solidFill>
                  <a:srgbClr val="000000"/>
                </a:solidFill>
              </a:rPr>
              <a:t>Nodes of Ranvier - gaps in the insulation</a:t>
            </a:r>
            <a:br>
              <a:rPr lang="en" sz="2933">
                <a:solidFill>
                  <a:srgbClr val="000000"/>
                </a:solidFill>
              </a:rPr>
            </a:br>
            <a:r>
              <a:rPr lang="en" sz="2933">
                <a:solidFill>
                  <a:schemeClr val="dk1"/>
                </a:solidFill>
              </a:rPr>
              <a:t>Neurofibrils - fibers within the axon</a:t>
            </a:r>
            <a:endParaRPr sz="2933">
              <a:solidFill>
                <a:srgbClr val="000000"/>
              </a:solidFill>
            </a:endParaRPr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7784" y="2555800"/>
            <a:ext cx="8349432" cy="4174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>
            <a:spLocks noGrp="1"/>
          </p:cNvSpPr>
          <p:nvPr>
            <p:ph type="title"/>
          </p:nvPr>
        </p:nvSpPr>
        <p:spPr>
          <a:xfrm>
            <a:off x="255367" y="2301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Neuroglial Cells -  Support for neurons</a:t>
            </a:r>
            <a:endParaRPr/>
          </a:p>
        </p:txBody>
      </p:sp>
      <p:pic>
        <p:nvPicPr>
          <p:cNvPr id="108" name="Google Shape;10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583" y="1514834"/>
            <a:ext cx="10862832" cy="5127233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0"/>
          <p:cNvSpPr txBox="1"/>
          <p:nvPr/>
        </p:nvSpPr>
        <p:spPr>
          <a:xfrm>
            <a:off x="5066033" y="5996867"/>
            <a:ext cx="2380400" cy="645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node of ranvier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>
            <a:spLocks noGrp="1"/>
          </p:cNvSpPr>
          <p:nvPr>
            <p:ph type="title"/>
          </p:nvPr>
        </p:nvSpPr>
        <p:spPr>
          <a:xfrm>
            <a:off x="137900" y="101967"/>
            <a:ext cx="11879600" cy="128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1. Microglial Cells - Immune function; digest debris, kills bacteria</a:t>
            </a:r>
            <a:endParaRPr/>
          </a:p>
        </p:txBody>
      </p:sp>
      <p:pic>
        <p:nvPicPr>
          <p:cNvPr id="115" name="Google Shape;11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6867" y="1651467"/>
            <a:ext cx="9571267" cy="4959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509</Words>
  <Application>Microsoft Office PowerPoint</Application>
  <PresentationFormat>Widescreen</PresentationFormat>
  <Paragraphs>102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Times New Roman</vt:lpstr>
      <vt:lpstr>Simple Light</vt:lpstr>
      <vt:lpstr>The Nervous System</vt:lpstr>
      <vt:lpstr>PowerPoint Presentation</vt:lpstr>
      <vt:lpstr>Two Divisions of the Nervous System</vt:lpstr>
      <vt:lpstr>PowerPoint Presentation</vt:lpstr>
      <vt:lpstr>Motor Functions</vt:lpstr>
      <vt:lpstr>Autonomic Nervous System (2 branches)  Parasympathetic    (rest and recover)  Sympathetic   (fight or flight)   *autonomic conflict </vt:lpstr>
      <vt:lpstr>PowerPoint Presentation</vt:lpstr>
      <vt:lpstr>Neuroglial Cells -  Support for neurons</vt:lpstr>
      <vt:lpstr>1. Microglial Cells - Immune function; digest debris, kills bacteria</vt:lpstr>
      <vt:lpstr>2. Oligodendrocytes - make myelin sheath that provides insulation around the axons</vt:lpstr>
      <vt:lpstr>3. Astrocytes - connect blood vessels to neurons</vt:lpstr>
      <vt:lpstr>4. Ependymal Cells - forms membranes around tissue</vt:lpstr>
      <vt:lpstr>5. Schwann cells:  form the insulating myelin sheath around the neurons in the PNS   (same function as oligodendrocytes, which are found in the CNS)</vt:lpstr>
      <vt:lpstr>Myelin Sheaths - insulate axons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Fun Facts about Neurons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Nervous System</dc:title>
  <dc:creator>Lyndsey Norton</dc:creator>
  <cp:lastModifiedBy>Lyndsey Norton</cp:lastModifiedBy>
  <cp:revision>1</cp:revision>
  <dcterms:created xsi:type="dcterms:W3CDTF">2019-02-05T15:17:53Z</dcterms:created>
  <dcterms:modified xsi:type="dcterms:W3CDTF">2019-02-05T15:18:32Z</dcterms:modified>
</cp:coreProperties>
</file>